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1" r:id="rId4"/>
    <p:sldId id="260" r:id="rId5"/>
    <p:sldId id="267" r:id="rId6"/>
    <p:sldId id="268" r:id="rId7"/>
    <p:sldId id="263" r:id="rId8"/>
    <p:sldId id="264" r:id="rId9"/>
    <p:sldId id="265" r:id="rId10"/>
    <p:sldId id="266" r:id="rId11"/>
    <p:sldId id="262"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05E5FADA-38F7-48F9-B7AF-C2AF876006CB}" type="datetimeFigureOut">
              <a:rPr lang="cs-CZ" smtClean="0"/>
              <a:pPr/>
              <a:t>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5E5FADA-38F7-48F9-B7AF-C2AF876006CB}" type="datetimeFigureOut">
              <a:rPr lang="cs-CZ" smtClean="0"/>
              <a:pPr/>
              <a:t>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05E5FADA-38F7-48F9-B7AF-C2AF876006CB}" type="datetimeFigureOut">
              <a:rPr lang="cs-CZ" smtClean="0"/>
              <a:pPr/>
              <a:t>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5E5FADA-38F7-48F9-B7AF-C2AF876006CB}" type="datetimeFigureOut">
              <a:rPr lang="cs-CZ" smtClean="0"/>
              <a:pPr/>
              <a:t>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5E5FADA-38F7-48F9-B7AF-C2AF876006CB}" type="datetimeFigureOut">
              <a:rPr lang="cs-CZ" smtClean="0"/>
              <a:pPr/>
              <a:t>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05E5FADA-38F7-48F9-B7AF-C2AF876006CB}" type="datetimeFigureOut">
              <a:rPr lang="cs-CZ" smtClean="0"/>
              <a:pPr/>
              <a:t>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5E5FADA-38F7-48F9-B7AF-C2AF876006CB}" type="datetimeFigureOut">
              <a:rPr lang="cs-CZ" smtClean="0"/>
              <a:pPr/>
              <a:t>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05E5FADA-38F7-48F9-B7AF-C2AF876006CB}" type="datetimeFigureOut">
              <a:rPr lang="cs-CZ" smtClean="0"/>
              <a:pPr/>
              <a:t>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05E5FADA-38F7-48F9-B7AF-C2AF876006CB}" type="datetimeFigureOut">
              <a:rPr lang="cs-CZ" smtClean="0"/>
              <a:pPr/>
              <a:t>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5E5FADA-38F7-48F9-B7AF-C2AF876006CB}" type="datetimeFigureOut">
              <a:rPr lang="cs-CZ" smtClean="0"/>
              <a:pPr/>
              <a:t>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5E5FADA-38F7-48F9-B7AF-C2AF876006CB}" type="datetimeFigureOut">
              <a:rPr lang="cs-CZ" smtClean="0"/>
              <a:pPr/>
              <a:t>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7F0D574-E085-46F1-B650-21935AE916B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E5FADA-38F7-48F9-B7AF-C2AF876006CB}" type="datetimeFigureOut">
              <a:rPr lang="cs-CZ" smtClean="0"/>
              <a:pPr/>
              <a:t>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F0D574-E085-46F1-B650-21935AE916B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uperpobyty.cz/nizozemsko/?PHPSESSID=09f27740f670eda5d4dff9991450f12d" TargetMode="External"/><Relationship Id="rId7" Type="http://schemas.openxmlformats.org/officeDocument/2006/relationships/hyperlink" Target="http://adesso.blog.cz/0806/ucastnici-eura-2008-nizozemsko" TargetMode="External"/><Relationship Id="rId2" Type="http://schemas.openxmlformats.org/officeDocument/2006/relationships/hyperlink" Target="http://www.predskolaci.cz/?p=5429" TargetMode="External"/><Relationship Id="rId1" Type="http://schemas.openxmlformats.org/officeDocument/2006/relationships/slideLayout" Target="../slideLayouts/slideLayout2.xml"/><Relationship Id="rId6" Type="http://schemas.openxmlformats.org/officeDocument/2006/relationships/hyperlink" Target="http://staty.jirpa.cz/index.php?page=stat&amp;id=127" TargetMode="External"/><Relationship Id="rId5" Type="http://schemas.openxmlformats.org/officeDocument/2006/relationships/hyperlink" Target="http://exulant.evangnet.cz/?q=node/82" TargetMode="External"/><Relationship Id="rId4" Type="http://schemas.openxmlformats.org/officeDocument/2006/relationships/hyperlink" Target="http://www.amsterdam.info/c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83568" y="2852936"/>
            <a:ext cx="6552728" cy="3970318"/>
          </a:xfrm>
          <a:prstGeom prst="rect">
            <a:avLst/>
          </a:prstGeom>
        </p:spPr>
        <p:txBody>
          <a:bodyPr wrap="square">
            <a:spAutoFit/>
          </a:bodyPr>
          <a:lstStyle/>
          <a:p>
            <a:pPr fontAlgn="t">
              <a:buNone/>
            </a:pPr>
            <a:r>
              <a:rPr lang="cs-CZ" b="1" dirty="0" smtClean="0">
                <a:solidFill>
                  <a:schemeClr val="tx1">
                    <a:lumMod val="95000"/>
                    <a:lumOff val="5000"/>
                  </a:schemeClr>
                </a:solidFill>
              </a:rPr>
              <a:t>Registrační číslo projektu: CZ.1.07/1.4.00/21.1689</a:t>
            </a:r>
          </a:p>
          <a:p>
            <a:pPr fontAlgn="t">
              <a:buNone/>
            </a:pPr>
            <a:endParaRPr lang="cs-CZ" b="1" dirty="0" smtClean="0">
              <a:solidFill>
                <a:schemeClr val="tx1">
                  <a:lumMod val="95000"/>
                  <a:lumOff val="5000"/>
                </a:schemeClr>
              </a:solidFill>
            </a:endParaRPr>
          </a:p>
          <a:p>
            <a:pPr>
              <a:buNone/>
            </a:pPr>
            <a:r>
              <a:rPr lang="cs-CZ" b="1" dirty="0" smtClean="0">
                <a:solidFill>
                  <a:srgbClr val="0D0D0D"/>
                </a:solidFill>
              </a:rPr>
              <a:t>Název: VY_12_INOVACE_014_</a:t>
            </a:r>
            <a:r>
              <a:rPr lang="cs-CZ" b="1" dirty="0" smtClean="0">
                <a:solidFill>
                  <a:srgbClr val="898989"/>
                </a:solidFill>
              </a:rPr>
              <a:t> Inovace a zkvalitnění výuky směřující k rozvoji čtenářské a informační gramotnosti</a:t>
            </a:r>
          </a:p>
          <a:p>
            <a:pPr>
              <a:buNone/>
            </a:pPr>
            <a:r>
              <a:rPr lang="cs-CZ" b="1" dirty="0" smtClean="0">
                <a:solidFill>
                  <a:srgbClr val="898989"/>
                </a:solidFill>
              </a:rPr>
              <a:t>	</a:t>
            </a:r>
            <a:endParaRPr lang="cs-CZ" dirty="0" smtClean="0">
              <a:solidFill>
                <a:schemeClr val="tx1">
                  <a:lumMod val="95000"/>
                  <a:lumOff val="5000"/>
                </a:schemeClr>
              </a:solidFill>
            </a:endParaRPr>
          </a:p>
          <a:p>
            <a:pPr fontAlgn="t">
              <a:buNone/>
            </a:pPr>
            <a:r>
              <a:rPr lang="cs-CZ" b="1" dirty="0" smtClean="0">
                <a:solidFill>
                  <a:schemeClr val="tx1">
                    <a:lumMod val="95000"/>
                    <a:lumOff val="5000"/>
                  </a:schemeClr>
                </a:solidFill>
              </a:rPr>
              <a:t>Šablona: I/2</a:t>
            </a:r>
          </a:p>
          <a:p>
            <a:pPr fontAlgn="t">
              <a:buNone/>
            </a:pPr>
            <a:r>
              <a:rPr lang="cs-CZ" dirty="0" smtClean="0">
                <a:solidFill>
                  <a:schemeClr val="tx1">
                    <a:lumMod val="95000"/>
                    <a:lumOff val="5000"/>
                  </a:schemeClr>
                </a:solidFill>
              </a:rPr>
              <a:t>Název školy: Základní škola Panenský Týnec</a:t>
            </a:r>
          </a:p>
          <a:p>
            <a:pPr fontAlgn="t">
              <a:buNone/>
            </a:pPr>
            <a:r>
              <a:rPr lang="cs-CZ" dirty="0" smtClean="0">
                <a:solidFill>
                  <a:schemeClr val="tx1">
                    <a:lumMod val="95000"/>
                    <a:lumOff val="5000"/>
                  </a:schemeClr>
                </a:solidFill>
              </a:rPr>
              <a:t>                    439 05 Panenský Týnec 166</a:t>
            </a:r>
          </a:p>
          <a:p>
            <a:pPr fontAlgn="t">
              <a:buNone/>
            </a:pPr>
            <a:endParaRPr lang="cs-CZ" dirty="0" smtClean="0">
              <a:solidFill>
                <a:schemeClr val="tx1">
                  <a:lumMod val="95000"/>
                  <a:lumOff val="5000"/>
                </a:schemeClr>
              </a:solidFill>
            </a:endParaRPr>
          </a:p>
          <a:p>
            <a:pPr fontAlgn="base">
              <a:buNone/>
            </a:pPr>
            <a:r>
              <a:rPr lang="cs-CZ" b="1" dirty="0" smtClean="0">
                <a:solidFill>
                  <a:schemeClr val="tx1">
                    <a:lumMod val="95000"/>
                    <a:lumOff val="5000"/>
                  </a:schemeClr>
                </a:solidFill>
              </a:rPr>
              <a:t>Téma:</a:t>
            </a:r>
            <a:r>
              <a:rPr lang="cs-CZ" dirty="0" smtClean="0">
                <a:solidFill>
                  <a:schemeClr val="tx1">
                    <a:lumMod val="95000"/>
                    <a:lumOff val="5000"/>
                  </a:schemeClr>
                </a:solidFill>
              </a:rPr>
              <a:t> </a:t>
            </a:r>
            <a:r>
              <a:rPr lang="cs-CZ" i="1" dirty="0" smtClean="0">
                <a:solidFill>
                  <a:schemeClr val="tx1">
                    <a:lumMod val="95000"/>
                    <a:lumOff val="5000"/>
                  </a:schemeClr>
                </a:solidFill>
              </a:rPr>
              <a:t>Nizozemí</a:t>
            </a:r>
          </a:p>
          <a:p>
            <a:pPr fontAlgn="t">
              <a:buNone/>
            </a:pPr>
            <a:endParaRPr lang="cs-CZ" dirty="0" smtClean="0">
              <a:solidFill>
                <a:schemeClr val="tx1">
                  <a:lumMod val="95000"/>
                  <a:lumOff val="5000"/>
                </a:schemeClr>
              </a:solidFill>
            </a:endParaRPr>
          </a:p>
          <a:p>
            <a:pPr fontAlgn="t">
              <a:buNone/>
            </a:pPr>
            <a:r>
              <a:rPr lang="cs-CZ" dirty="0" smtClean="0">
                <a:solidFill>
                  <a:schemeClr val="tx1">
                    <a:lumMod val="95000"/>
                    <a:lumOff val="5000"/>
                  </a:schemeClr>
                </a:solidFill>
              </a:rPr>
              <a:t>Ročník: 5.</a:t>
            </a:r>
          </a:p>
          <a:p>
            <a:pPr fontAlgn="t">
              <a:buNone/>
            </a:pPr>
            <a:r>
              <a:rPr lang="cs-CZ" dirty="0" smtClean="0">
                <a:solidFill>
                  <a:schemeClr val="tx1">
                    <a:lumMod val="95000"/>
                    <a:lumOff val="5000"/>
                  </a:schemeClr>
                </a:solidFill>
              </a:rPr>
              <a:t>Autor: Petra </a:t>
            </a:r>
            <a:r>
              <a:rPr lang="cs-CZ" dirty="0" err="1" smtClean="0">
                <a:solidFill>
                  <a:schemeClr val="tx1">
                    <a:lumMod val="95000"/>
                    <a:lumOff val="5000"/>
                  </a:schemeClr>
                </a:solidFill>
              </a:rPr>
              <a:t>Brethová</a:t>
            </a:r>
            <a:endParaRPr lang="cs-CZ" dirty="0" smtClean="0">
              <a:solidFill>
                <a:schemeClr val="tx1">
                  <a:lumMod val="95000"/>
                  <a:lumOff val="5000"/>
                </a:schemeClr>
              </a:solidFill>
            </a:endParaRPr>
          </a:p>
          <a:p>
            <a:pPr fontAlgn="t">
              <a:buNone/>
            </a:pPr>
            <a:r>
              <a:rPr lang="cs-CZ" dirty="0" smtClean="0">
                <a:solidFill>
                  <a:schemeClr val="tx1">
                    <a:lumMod val="95000"/>
                    <a:lumOff val="5000"/>
                  </a:schemeClr>
                </a:solidFill>
              </a:rPr>
              <a:t>Datum: 31.1.2013</a:t>
            </a:r>
          </a:p>
        </p:txBody>
      </p:sp>
      <p:pic>
        <p:nvPicPr>
          <p:cNvPr id="5" name="Obrázek 4"/>
          <p:cNvPicPr/>
          <p:nvPr/>
        </p:nvPicPr>
        <p:blipFill>
          <a:blip r:embed="rId2" cstate="print"/>
          <a:srcRect/>
          <a:stretch>
            <a:fillRect/>
          </a:stretch>
        </p:blipFill>
        <p:spPr bwMode="auto">
          <a:xfrm>
            <a:off x="1547664" y="260648"/>
            <a:ext cx="6624736" cy="1656184"/>
          </a:xfrm>
          <a:prstGeom prst="rect">
            <a:avLst/>
          </a:prstGeom>
          <a:solidFill>
            <a:srgbClr val="FFFFFF"/>
          </a:solid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a:bodyPr>
          <a:lstStyle/>
          <a:p>
            <a:r>
              <a:rPr lang="cs-CZ" u="sng" dirty="0" smtClean="0"/>
              <a:t>Klíčová slova:</a:t>
            </a:r>
          </a:p>
          <a:p>
            <a:r>
              <a:rPr lang="cs-CZ" dirty="0" smtClean="0"/>
              <a:t>Amsterdam</a:t>
            </a:r>
          </a:p>
          <a:p>
            <a:r>
              <a:rPr lang="cs-CZ" dirty="0" smtClean="0"/>
              <a:t>Naarden</a:t>
            </a:r>
          </a:p>
          <a:p>
            <a:r>
              <a:rPr lang="cs-CZ" dirty="0" smtClean="0"/>
              <a:t>Nizozemsko</a:t>
            </a:r>
          </a:p>
          <a:p>
            <a:pPr>
              <a:buNone/>
            </a:pPr>
            <a:endParaRPr lang="cs-CZ" dirty="0" smtClean="0"/>
          </a:p>
          <a:p>
            <a:r>
              <a:rPr lang="cs-CZ" u="sng" dirty="0" smtClean="0"/>
              <a:t>Anotace:</a:t>
            </a:r>
            <a:r>
              <a:rPr lang="cs-CZ" dirty="0" smtClean="0"/>
              <a:t>  Žák se seznámí se státem Nizozemsko . Zjistí jak vypadá jeho vlajka, čím je Nizozemsko významné.</a:t>
            </a:r>
          </a:p>
          <a:p>
            <a:endParaRPr lang="cs-CZ" u="sng"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Nizozemí</a:t>
            </a:r>
            <a:endParaRPr lang="cs-CZ" b="1" u="sng" dirty="0"/>
          </a:p>
        </p:txBody>
      </p:sp>
      <p:sp>
        <p:nvSpPr>
          <p:cNvPr id="3" name="Zástupný symbol pro obsah 2"/>
          <p:cNvSpPr>
            <a:spLocks noGrp="1"/>
          </p:cNvSpPr>
          <p:nvPr>
            <p:ph idx="1"/>
          </p:nvPr>
        </p:nvSpPr>
        <p:spPr/>
        <p:txBody>
          <a:bodyPr>
            <a:normAutofit lnSpcReduction="10000"/>
          </a:bodyPr>
          <a:lstStyle/>
          <a:p>
            <a:pPr>
              <a:buNone/>
            </a:pPr>
            <a:r>
              <a:rPr lang="cs-CZ" b="1" dirty="0" smtClean="0"/>
              <a:t>Oficiální název: Nizozemsko</a:t>
            </a:r>
            <a:endParaRPr lang="cs-CZ" dirty="0" smtClean="0"/>
          </a:p>
          <a:p>
            <a:pPr>
              <a:buNone/>
            </a:pPr>
            <a:r>
              <a:rPr lang="cs-CZ" b="1" dirty="0" smtClean="0"/>
              <a:t>Hlavní město:Amsterdam</a:t>
            </a:r>
            <a:endParaRPr lang="cs-CZ" dirty="0" smtClean="0"/>
          </a:p>
          <a:p>
            <a:pPr>
              <a:buNone/>
            </a:pPr>
            <a:r>
              <a:rPr lang="cs-CZ" b="1" dirty="0" smtClean="0"/>
              <a:t>Rozloha: </a:t>
            </a:r>
            <a:r>
              <a:rPr lang="cs-CZ" dirty="0" smtClean="0"/>
              <a:t>41 526 km²</a:t>
            </a:r>
          </a:p>
          <a:p>
            <a:pPr>
              <a:buNone/>
            </a:pPr>
            <a:r>
              <a:rPr lang="cs-CZ" b="1" dirty="0" smtClean="0"/>
              <a:t>Počet obyvatel: </a:t>
            </a:r>
            <a:r>
              <a:rPr lang="cs-CZ" dirty="0" smtClean="0"/>
              <a:t>16 850 000</a:t>
            </a:r>
          </a:p>
          <a:p>
            <a:pPr>
              <a:buNone/>
            </a:pPr>
            <a:r>
              <a:rPr lang="cs-CZ" b="1" dirty="0" smtClean="0"/>
              <a:t>Oficiální jazyk: nizozemština</a:t>
            </a:r>
            <a:endParaRPr lang="cs-CZ" dirty="0" smtClean="0"/>
          </a:p>
          <a:p>
            <a:pPr>
              <a:buNone/>
            </a:pPr>
            <a:r>
              <a:rPr lang="cs-CZ" b="1" dirty="0" smtClean="0"/>
              <a:t>Státní zřízení: konstituční monarchie</a:t>
            </a:r>
            <a:endParaRPr lang="cs-CZ" dirty="0" smtClean="0"/>
          </a:p>
          <a:p>
            <a:pPr>
              <a:buNone/>
            </a:pPr>
            <a:r>
              <a:rPr lang="cs-CZ" b="1" dirty="0" smtClean="0"/>
              <a:t>Hlavní náboženství: katolické</a:t>
            </a:r>
            <a:endParaRPr lang="cs-CZ" dirty="0" smtClean="0"/>
          </a:p>
          <a:p>
            <a:pPr>
              <a:buNone/>
            </a:pPr>
            <a:r>
              <a:rPr lang="cs-CZ" b="1" dirty="0" smtClean="0"/>
              <a:t>Měna: </a:t>
            </a:r>
            <a:r>
              <a:rPr lang="cs-CZ" dirty="0" smtClean="0"/>
              <a:t>Euro (EUR)</a:t>
            </a:r>
          </a:p>
          <a:p>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lstStyle/>
          <a:p>
            <a:pPr algn="ctr">
              <a:buNone/>
            </a:pPr>
            <a:r>
              <a:rPr lang="cs-CZ" b="1" u="sng" dirty="0" smtClean="0"/>
              <a:t>Nizozemsko</a:t>
            </a:r>
          </a:p>
          <a:p>
            <a:r>
              <a:rPr lang="cs-CZ" dirty="0" smtClean="0"/>
              <a:t>Stát nese název podle nízké polohy. Jedna třetina leží pod úrovní hladiny oceánu. Ve městě Naarden je pochován učitel národů Jan Amos Komenský. Nizozemsko se proslavilo pěstováním květin, často je nazýváno „zemí tulipánů“.</a:t>
            </a:r>
            <a:endParaRPr lang="cs-CZ" dirty="0"/>
          </a:p>
        </p:txBody>
      </p:sp>
      <p:pic>
        <p:nvPicPr>
          <p:cNvPr id="5" name="Obrázek 4" descr="tulipan_4.jpg"/>
          <p:cNvPicPr>
            <a:picLocks noChangeAspect="1"/>
          </p:cNvPicPr>
          <p:nvPr/>
        </p:nvPicPr>
        <p:blipFill>
          <a:blip r:embed="rId2" cstate="print"/>
          <a:stretch>
            <a:fillRect/>
          </a:stretch>
        </p:blipFill>
        <p:spPr>
          <a:xfrm>
            <a:off x="2555776" y="3501008"/>
            <a:ext cx="4320480" cy="322999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lstStyle/>
          <a:p>
            <a:pPr algn="ctr"/>
            <a:r>
              <a:rPr lang="cs-CZ" b="1" u="sng" dirty="0" smtClean="0"/>
              <a:t>Nizozemsko mapa</a:t>
            </a:r>
            <a:endParaRPr lang="cs-CZ" b="1" u="sng" dirty="0"/>
          </a:p>
        </p:txBody>
      </p:sp>
      <p:pic>
        <p:nvPicPr>
          <p:cNvPr id="5" name="Obrázek 4" descr="Holland-political-map.gif"/>
          <p:cNvPicPr>
            <a:picLocks noChangeAspect="1"/>
          </p:cNvPicPr>
          <p:nvPr/>
        </p:nvPicPr>
        <p:blipFill>
          <a:blip r:embed="rId2" cstate="print"/>
          <a:stretch>
            <a:fillRect/>
          </a:stretch>
        </p:blipFill>
        <p:spPr>
          <a:xfrm>
            <a:off x="2555775" y="1628800"/>
            <a:ext cx="4176465" cy="446449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lstStyle/>
          <a:p>
            <a:pPr algn="ctr"/>
            <a:r>
              <a:rPr lang="cs-CZ" b="1" u="sng" dirty="0" smtClean="0"/>
              <a:t>Nizozemsko vlajka</a:t>
            </a:r>
            <a:endParaRPr lang="cs-CZ" b="1" u="sng" dirty="0"/>
          </a:p>
        </p:txBody>
      </p:sp>
      <p:pic>
        <p:nvPicPr>
          <p:cNvPr id="4" name="Obrázek 3" descr="Nizozemsko.gif"/>
          <p:cNvPicPr>
            <a:picLocks noChangeAspect="1"/>
          </p:cNvPicPr>
          <p:nvPr/>
        </p:nvPicPr>
        <p:blipFill>
          <a:blip r:embed="rId2" cstate="print"/>
          <a:stretch>
            <a:fillRect/>
          </a:stretch>
        </p:blipFill>
        <p:spPr>
          <a:xfrm>
            <a:off x="1619672" y="2060848"/>
            <a:ext cx="5685805" cy="345638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lstStyle/>
          <a:p>
            <a:pPr algn="ctr"/>
            <a:r>
              <a:rPr lang="cs-CZ" u="sng" dirty="0" smtClean="0"/>
              <a:t>Větrné mlýny v Nizozemsku</a:t>
            </a:r>
          </a:p>
          <a:p>
            <a:pPr algn="ctr"/>
            <a:endParaRPr lang="cs-CZ" u="sng" dirty="0"/>
          </a:p>
        </p:txBody>
      </p:sp>
      <p:pic>
        <p:nvPicPr>
          <p:cNvPr id="4" name="Obrázek 3" descr="TOM16b62c_drahany_3.jpg"/>
          <p:cNvPicPr>
            <a:picLocks noChangeAspect="1"/>
          </p:cNvPicPr>
          <p:nvPr/>
        </p:nvPicPr>
        <p:blipFill>
          <a:blip r:embed="rId2" cstate="print"/>
          <a:stretch>
            <a:fillRect/>
          </a:stretch>
        </p:blipFill>
        <p:spPr>
          <a:xfrm>
            <a:off x="1691680" y="1628800"/>
            <a:ext cx="5472608" cy="410445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lstStyle/>
          <a:p>
            <a:pPr algn="ctr"/>
            <a:r>
              <a:rPr lang="cs-CZ" b="1" u="sng" dirty="0" smtClean="0"/>
              <a:t>Amsterdam</a:t>
            </a:r>
          </a:p>
          <a:p>
            <a:pPr algn="ctr"/>
            <a:endParaRPr lang="cs-CZ" b="1" u="sng" dirty="0"/>
          </a:p>
        </p:txBody>
      </p:sp>
      <p:pic>
        <p:nvPicPr>
          <p:cNvPr id="4" name="Obrázek 3" descr="amsterdam.jpg"/>
          <p:cNvPicPr>
            <a:picLocks noChangeAspect="1"/>
          </p:cNvPicPr>
          <p:nvPr/>
        </p:nvPicPr>
        <p:blipFill>
          <a:blip r:embed="rId2" cstate="print"/>
          <a:stretch>
            <a:fillRect/>
          </a:stretch>
        </p:blipFill>
        <p:spPr>
          <a:xfrm>
            <a:off x="1115616" y="1772816"/>
            <a:ext cx="6696744" cy="374441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lstStyle/>
          <a:p>
            <a:pPr algn="ctr"/>
            <a:r>
              <a:rPr lang="cs-CZ" b="1" u="sng" dirty="0" smtClean="0"/>
              <a:t>Socha Jana Amose Komenského v Naardenu</a:t>
            </a:r>
            <a:endParaRPr lang="cs-CZ" b="1" u="sng" dirty="0"/>
          </a:p>
        </p:txBody>
      </p:sp>
      <p:pic>
        <p:nvPicPr>
          <p:cNvPr id="4" name="Obrázek 3" descr="stažený soubor.jpg"/>
          <p:cNvPicPr>
            <a:picLocks noChangeAspect="1"/>
          </p:cNvPicPr>
          <p:nvPr/>
        </p:nvPicPr>
        <p:blipFill>
          <a:blip r:embed="rId2" cstate="print"/>
          <a:stretch>
            <a:fillRect/>
          </a:stretch>
        </p:blipFill>
        <p:spPr>
          <a:xfrm>
            <a:off x="2339752" y="1052736"/>
            <a:ext cx="4536504" cy="525658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lstStyle/>
          <a:p>
            <a:r>
              <a:rPr lang="cs-CZ" dirty="0" smtClean="0"/>
              <a:t>Otázky:</a:t>
            </a:r>
          </a:p>
          <a:p>
            <a:r>
              <a:rPr lang="cs-CZ" dirty="0" smtClean="0"/>
              <a:t>1. Podle čeho nese Nizozemsko svůj název?</a:t>
            </a:r>
          </a:p>
          <a:p>
            <a:r>
              <a:rPr lang="cs-CZ" dirty="0" smtClean="0"/>
              <a:t>2. Jakou řečí se mluví v Nizozemsku?</a:t>
            </a:r>
          </a:p>
          <a:p>
            <a:r>
              <a:rPr lang="cs-CZ" dirty="0" smtClean="0"/>
              <a:t>3. Čím je známé Nizozemsko?</a:t>
            </a:r>
          </a:p>
          <a:p>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1"/>
          <p:cNvSpPr>
            <a:spLocks noGrp="1"/>
          </p:cNvSpPr>
          <p:nvPr>
            <p:ph idx="1"/>
          </p:nvPr>
        </p:nvSpPr>
        <p:spPr>
          <a:xfrm>
            <a:off x="457200" y="333375"/>
            <a:ext cx="8229600" cy="5792788"/>
          </a:xfrm>
        </p:spPr>
        <p:txBody>
          <a:bodyPr>
            <a:normAutofit/>
          </a:bodyPr>
          <a:lstStyle/>
          <a:p>
            <a:pPr algn="ctr"/>
            <a:r>
              <a:rPr lang="cs-CZ" b="1" u="sng" dirty="0" smtClean="0"/>
              <a:t>Použité zdroje:</a:t>
            </a:r>
          </a:p>
          <a:p>
            <a:r>
              <a:rPr lang="cs-CZ" dirty="0" smtClean="0">
                <a:hlinkClick r:id="rId2"/>
              </a:rPr>
              <a:t>http://www.</a:t>
            </a:r>
            <a:r>
              <a:rPr lang="cs-CZ" dirty="0" err="1" smtClean="0">
                <a:hlinkClick r:id="rId2"/>
              </a:rPr>
              <a:t>predskolaci.cz</a:t>
            </a:r>
            <a:r>
              <a:rPr lang="cs-CZ" dirty="0" smtClean="0">
                <a:hlinkClick r:id="rId2"/>
              </a:rPr>
              <a:t>/?</a:t>
            </a:r>
            <a:r>
              <a:rPr lang="cs-CZ" dirty="0" smtClean="0">
                <a:hlinkClick r:id="rId2"/>
              </a:rPr>
              <a:t>p=5429</a:t>
            </a:r>
            <a:endParaRPr lang="cs-CZ" dirty="0" smtClean="0"/>
          </a:p>
          <a:p>
            <a:r>
              <a:rPr lang="cs-CZ" dirty="0" smtClean="0">
                <a:hlinkClick r:id="rId3"/>
              </a:rPr>
              <a:t>http://www.</a:t>
            </a:r>
            <a:r>
              <a:rPr lang="cs-CZ" dirty="0" err="1" smtClean="0">
                <a:hlinkClick r:id="rId3"/>
              </a:rPr>
              <a:t>superpobyty.cz</a:t>
            </a:r>
            <a:r>
              <a:rPr lang="cs-CZ" dirty="0" smtClean="0">
                <a:hlinkClick r:id="rId3"/>
              </a:rPr>
              <a:t>/</a:t>
            </a:r>
            <a:r>
              <a:rPr lang="cs-CZ" dirty="0" err="1" smtClean="0">
                <a:hlinkClick r:id="rId3"/>
              </a:rPr>
              <a:t>nizozemsko</a:t>
            </a:r>
            <a:r>
              <a:rPr lang="cs-CZ" smtClean="0">
                <a:hlinkClick r:id="rId3"/>
              </a:rPr>
              <a:t>/?PHPSESSID=09f27740f670eda5d4dff9991450f12d</a:t>
            </a:r>
            <a:endParaRPr lang="cs-CZ" dirty="0" smtClean="0"/>
          </a:p>
          <a:p>
            <a:r>
              <a:rPr lang="cs-CZ" dirty="0" smtClean="0">
                <a:hlinkClick r:id="rId4"/>
              </a:rPr>
              <a:t>http</a:t>
            </a:r>
            <a:r>
              <a:rPr lang="cs-CZ" dirty="0" smtClean="0">
                <a:hlinkClick r:id="rId4"/>
              </a:rPr>
              <a:t>://www.</a:t>
            </a:r>
            <a:r>
              <a:rPr lang="cs-CZ" dirty="0" err="1" smtClean="0">
                <a:hlinkClick r:id="rId4"/>
              </a:rPr>
              <a:t>amsterdam.info</a:t>
            </a:r>
            <a:r>
              <a:rPr lang="cs-CZ" dirty="0" smtClean="0">
                <a:hlinkClick r:id="rId4"/>
              </a:rPr>
              <a:t>/</a:t>
            </a:r>
            <a:r>
              <a:rPr lang="cs-CZ" dirty="0" err="1" smtClean="0">
                <a:hlinkClick r:id="rId4"/>
              </a:rPr>
              <a:t>cz</a:t>
            </a:r>
            <a:r>
              <a:rPr lang="cs-CZ" dirty="0" smtClean="0">
                <a:hlinkClick r:id="rId4"/>
              </a:rPr>
              <a:t>/</a:t>
            </a:r>
            <a:endParaRPr lang="cs-CZ" dirty="0" smtClean="0"/>
          </a:p>
          <a:p>
            <a:r>
              <a:rPr lang="cs-CZ" dirty="0" smtClean="0">
                <a:hlinkClick r:id="rId5"/>
              </a:rPr>
              <a:t>http://exulant.</a:t>
            </a:r>
            <a:r>
              <a:rPr lang="cs-CZ" dirty="0" err="1" smtClean="0">
                <a:hlinkClick r:id="rId5"/>
              </a:rPr>
              <a:t>evangnet.cz</a:t>
            </a:r>
            <a:r>
              <a:rPr lang="cs-CZ" dirty="0" smtClean="0">
                <a:hlinkClick r:id="rId5"/>
              </a:rPr>
              <a:t>/?q=node/82</a:t>
            </a:r>
            <a:endParaRPr lang="cs-CZ" dirty="0" smtClean="0"/>
          </a:p>
          <a:p>
            <a:r>
              <a:rPr lang="cs-CZ" dirty="0" smtClean="0">
                <a:hlinkClick r:id="rId6"/>
              </a:rPr>
              <a:t>http://staty.jirpa.cz/index.php?page=stat&amp;id=127</a:t>
            </a:r>
            <a:endParaRPr lang="cs-CZ" dirty="0" smtClean="0"/>
          </a:p>
          <a:p>
            <a:r>
              <a:rPr lang="cs-CZ" dirty="0" smtClean="0">
                <a:hlinkClick r:id="rId7"/>
              </a:rPr>
              <a:t>http://adesso.blog.cz/0806/ucastnici-eura-2008-nizozemsko</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160</Words>
  <Application>Microsoft Office PowerPoint</Application>
  <PresentationFormat>Předvádění na obrazovce (4:3)</PresentationFormat>
  <Paragraphs>55</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Snímek 1</vt:lpstr>
      <vt:lpstr>Snímek 2</vt:lpstr>
      <vt:lpstr>Nizozemí</vt:lpstr>
      <vt:lpstr>Snímek 4</vt:lpstr>
      <vt:lpstr>Snímek 5</vt:lpstr>
      <vt:lpstr>Snímek 6</vt:lpstr>
      <vt:lpstr>Snímek 7</vt:lpstr>
      <vt:lpstr>Snímek 8</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Student</dc:creator>
  <cp:lastModifiedBy>Student</cp:lastModifiedBy>
  <cp:revision>23</cp:revision>
  <dcterms:created xsi:type="dcterms:W3CDTF">2013-01-04T13:54:21Z</dcterms:created>
  <dcterms:modified xsi:type="dcterms:W3CDTF">2013-09-03T14:58:10Z</dcterms:modified>
</cp:coreProperties>
</file>