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8" r:id="rId3"/>
    <p:sldId id="261" r:id="rId4"/>
    <p:sldId id="262" r:id="rId5"/>
    <p:sldId id="263" r:id="rId6"/>
    <p:sldId id="265" r:id="rId7"/>
    <p:sldId id="266" r:id="rId8"/>
    <p:sldId id="264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0880A-2893-4431-8876-F276259E754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72B93-53A4-4B67-B443-FCD4C0BDB4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0880A-2893-4431-8876-F276259E754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72B93-53A4-4B67-B443-FCD4C0BDB4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0880A-2893-4431-8876-F276259E754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72B93-53A4-4B67-B443-FCD4C0BDB4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0880A-2893-4431-8876-F276259E754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72B93-53A4-4B67-B443-FCD4C0BDB4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0880A-2893-4431-8876-F276259E754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72B93-53A4-4B67-B443-FCD4C0BDB4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0880A-2893-4431-8876-F276259E754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72B93-53A4-4B67-B443-FCD4C0BDB4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0880A-2893-4431-8876-F276259E754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72B93-53A4-4B67-B443-FCD4C0BDB4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0880A-2893-4431-8876-F276259E754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72B93-53A4-4B67-B443-FCD4C0BDB4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0880A-2893-4431-8876-F276259E754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72B93-53A4-4B67-B443-FCD4C0BDB4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0880A-2893-4431-8876-F276259E754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72B93-53A4-4B67-B443-FCD4C0BDB4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0880A-2893-4431-8876-F276259E754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72B93-53A4-4B67-B443-FCD4C0BDB4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0880A-2893-4431-8876-F276259E754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72B93-53A4-4B67-B443-FCD4C0BDB49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slide" Target="slide5.xml"/><Relationship Id="rId10" Type="http://schemas.openxmlformats.org/officeDocument/2006/relationships/image" Target="../media/image9.jpeg"/><Relationship Id="rId4" Type="http://schemas.openxmlformats.org/officeDocument/2006/relationships/image" Target="../media/image4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20acr.jpg" TargetMode="External"/><Relationship Id="rId2" Type="http://schemas.openxmlformats.org/officeDocument/2006/relationships/hyperlink" Target="http://www.eupenizeskolam.cz/uploads/images/loga/loga_celek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hyperlink" Target="http://cs.wikipedia.org/wiki/Soubor:CZ-IS22b_Ozna%C4%8Den%C3%AD_n%C3%A1zvu_ulice.jpg" TargetMode="External"/><Relationship Id="rId4" Type="http://schemas.openxmlformats.org/officeDocument/2006/relationships/hyperlink" Target="http://cs.wikipedia.org/wiki/Soubor:C07ac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328592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MATEMATIKA 1. – 4. ROČNÍK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mtClean="0"/>
              <a:t>VY_32_INOVACE_04_14_geometrie </a:t>
            </a:r>
            <a:r>
              <a:rPr lang="cs-CZ" dirty="0" smtClean="0"/>
              <a:t>(kruh 2)</a:t>
            </a:r>
            <a:endParaRPr lang="cs-CZ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933056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3200" dirty="0" smtClean="0"/>
              <a:t>Označ křížkem všechny </a:t>
            </a:r>
            <a:r>
              <a:rPr lang="cs-CZ" sz="3200" dirty="0" smtClean="0"/>
              <a:t>kruhy.</a:t>
            </a:r>
            <a:endParaRPr lang="cs-CZ" sz="3200" dirty="0"/>
          </a:p>
        </p:txBody>
      </p:sp>
      <p:pic>
        <p:nvPicPr>
          <p:cNvPr id="4" name="Zástupný symbol pro obsah 3" descr="Kruh sněhulác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196752"/>
            <a:ext cx="7029400" cy="5430030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Vyber všechny </a:t>
            </a:r>
            <a:r>
              <a:rPr lang="cs-CZ" sz="3200" dirty="0" smtClean="0"/>
              <a:t>kruhy.</a:t>
            </a:r>
            <a:endParaRPr lang="cs-CZ" sz="3200" dirty="0"/>
          </a:p>
        </p:txBody>
      </p:sp>
      <p:pic>
        <p:nvPicPr>
          <p:cNvPr id="4" name="Zástupný symbol pro obsah 3" descr="P1110948.JPG">
            <a:hlinkClick r:id="" action="ppaction://hlinkshowjump?jump=nextslide">
              <a:snd r:embed="rId2" name="applause.wav"/>
            </a:hlinkClick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83568" y="764704"/>
            <a:ext cx="975646" cy="964704"/>
          </a:xfrm>
        </p:spPr>
      </p:pic>
      <p:pic>
        <p:nvPicPr>
          <p:cNvPr id="5" name="Obrázek 4" descr="talíř 1.jpg">
            <a:hlinkClick r:id="" action="ppaction://hlinkshowjump?jump=nextslide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476672"/>
            <a:ext cx="1841790" cy="1844824"/>
          </a:xfrm>
          <a:prstGeom prst="rect">
            <a:avLst/>
          </a:prstGeom>
        </p:spPr>
      </p:pic>
      <p:pic>
        <p:nvPicPr>
          <p:cNvPr id="6" name="Obrázek 5" descr="P1110969.JP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87624" y="4797152"/>
            <a:ext cx="1594917" cy="1628800"/>
          </a:xfrm>
          <a:prstGeom prst="rect">
            <a:avLst/>
          </a:prstGeom>
        </p:spPr>
      </p:pic>
      <p:pic>
        <p:nvPicPr>
          <p:cNvPr id="7" name="Obrázek 6" descr="P1120117.JP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04248" y="2708920"/>
            <a:ext cx="1273243" cy="1855196"/>
          </a:xfrm>
          <a:prstGeom prst="rect">
            <a:avLst/>
          </a:prstGeom>
        </p:spPr>
      </p:pic>
      <p:pic>
        <p:nvPicPr>
          <p:cNvPr id="8" name="Obrázek 7" descr="P1110961.JP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67744" y="1196752"/>
            <a:ext cx="1883701" cy="1412776"/>
          </a:xfrm>
          <a:prstGeom prst="rect">
            <a:avLst/>
          </a:prstGeom>
        </p:spPr>
      </p:pic>
      <p:pic>
        <p:nvPicPr>
          <p:cNvPr id="9" name="Obrázek 8" descr="B20acr.jpg">
            <a:hlinkClick r:id="" action="ppaction://hlinkshowjump?jump=nextslide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95536" y="2636912"/>
            <a:ext cx="1544960" cy="1544960"/>
          </a:xfrm>
          <a:prstGeom prst="rect">
            <a:avLst/>
          </a:prstGeom>
        </p:spPr>
      </p:pic>
      <p:pic>
        <p:nvPicPr>
          <p:cNvPr id="10" name="Obrázek 9" descr="C07acr.jpg">
            <a:hlinkClick r:id="" action="ppaction://hlinkshowjump?jump=nextslide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716016" y="2132856"/>
            <a:ext cx="1616968" cy="1616968"/>
          </a:xfrm>
          <a:prstGeom prst="rect">
            <a:avLst/>
          </a:prstGeom>
        </p:spPr>
      </p:pic>
      <p:pic>
        <p:nvPicPr>
          <p:cNvPr id="11" name="Obrázek 10" descr="kruh oranž.JPG">
            <a:hlinkClick r:id="" action="ppaction://hlinkshowjump?jump=nextslide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851920" y="4293096"/>
            <a:ext cx="2110730" cy="2178196"/>
          </a:xfrm>
          <a:prstGeom prst="rect">
            <a:avLst/>
          </a:prstGeom>
        </p:spPr>
      </p:pic>
      <p:pic>
        <p:nvPicPr>
          <p:cNvPr id="12" name="Obrázek 11" descr="CZ-IS22b_Označení_názvu_ulice.jp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123728" y="3573016"/>
            <a:ext cx="2500880" cy="666557"/>
          </a:xfrm>
          <a:prstGeom prst="rect">
            <a:avLst/>
          </a:prstGeom>
        </p:spPr>
      </p:pic>
      <p:pic>
        <p:nvPicPr>
          <p:cNvPr id="13" name="Obrázek 12" descr="ovál.JP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084168" y="5013176"/>
            <a:ext cx="2608966" cy="1452240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endParaRPr lang="cs-CZ" dirty="0"/>
          </a:p>
        </p:txBody>
      </p:sp>
      <p:sp>
        <p:nvSpPr>
          <p:cNvPr id="4" name="Veselý obličej 3">
            <a:hlinkClick r:id="rId2" action="ppaction://hlinksldjump"/>
          </p:cNvPr>
          <p:cNvSpPr/>
          <p:nvPr/>
        </p:nvSpPr>
        <p:spPr>
          <a:xfrm>
            <a:off x="2411760" y="1916832"/>
            <a:ext cx="4248472" cy="4032448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Špatně</a:t>
            </a:r>
            <a:endParaRPr lang="cs-CZ" dirty="0"/>
          </a:p>
        </p:txBody>
      </p:sp>
      <p:sp>
        <p:nvSpPr>
          <p:cNvPr id="4" name="Veselý obličej 3">
            <a:hlinkClick r:id="rId2" action="ppaction://hlinksldjump"/>
          </p:cNvPr>
          <p:cNvSpPr/>
          <p:nvPr/>
        </p:nvSpPr>
        <p:spPr>
          <a:xfrm>
            <a:off x="2267744" y="1916832"/>
            <a:ext cx="4370784" cy="415476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Seřaď kruhy podle velikosti od nejmenšího k </a:t>
            </a:r>
            <a:r>
              <a:rPr lang="cs-CZ" sz="3200" dirty="0" smtClean="0"/>
              <a:t>největšímu.</a:t>
            </a:r>
            <a:endParaRPr lang="cs-CZ" sz="3200" dirty="0"/>
          </a:p>
        </p:txBody>
      </p:sp>
      <p:pic>
        <p:nvPicPr>
          <p:cNvPr id="5" name="Obrázek 4" descr="kruh oranžov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2200" y="4725144"/>
            <a:ext cx="1855100" cy="1855100"/>
          </a:xfrm>
          <a:prstGeom prst="rect">
            <a:avLst/>
          </a:prstGeom>
        </p:spPr>
      </p:pic>
      <p:pic>
        <p:nvPicPr>
          <p:cNvPr id="6" name="Obrázek 5" descr="kruh fialový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72400" y="4005064"/>
            <a:ext cx="504464" cy="504464"/>
          </a:xfrm>
          <a:prstGeom prst="rect">
            <a:avLst/>
          </a:prstGeom>
        </p:spPr>
      </p:pic>
      <p:pic>
        <p:nvPicPr>
          <p:cNvPr id="7" name="Obrázek 6" descr="kruh modrý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3861048"/>
            <a:ext cx="2522323" cy="2510792"/>
          </a:xfrm>
          <a:prstGeom prst="rect">
            <a:avLst/>
          </a:prstGeom>
        </p:spPr>
      </p:pic>
      <p:pic>
        <p:nvPicPr>
          <p:cNvPr id="8" name="Obrázek 7" descr="kruh zelený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19872" y="5589240"/>
            <a:ext cx="743712" cy="743712"/>
          </a:xfrm>
          <a:prstGeom prst="rect">
            <a:avLst/>
          </a:prstGeom>
        </p:spPr>
      </p:pic>
      <p:pic>
        <p:nvPicPr>
          <p:cNvPr id="9" name="Obrázek 8" descr="kruh žlutý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4293096"/>
            <a:ext cx="1296144" cy="1296144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9 -0.00532 L -0.8151 -0.32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600" y="-15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02 -0.06481 L -0.18229 -0.568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00" y="-2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41 -0.09444 L -0.17326 -0.4199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0" y="-1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57 -0.1037 L -0.20382 -0.4921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00" y="-1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323 0.00602 L 0.66528 -0.445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00" y="-2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Najdi a obtáhni všechny </a:t>
            </a:r>
            <a:r>
              <a:rPr lang="cs-CZ" sz="3200" dirty="0" smtClean="0"/>
              <a:t>kruhy.</a:t>
            </a:r>
            <a:endParaRPr lang="cs-CZ" sz="3200" dirty="0"/>
          </a:p>
        </p:txBody>
      </p:sp>
      <p:pic>
        <p:nvPicPr>
          <p:cNvPr id="3" name="Obrázek 2" descr="vyber kruhy zelen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124744"/>
            <a:ext cx="7740352" cy="5454880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Prezentace je určena pro interaktivní tabule a práci se speciálním perem. Pro plnění některých úkolů je potřeba mít program Q </a:t>
            </a:r>
            <a:r>
              <a:rPr lang="cs-CZ" sz="2000" dirty="0" err="1" smtClean="0"/>
              <a:t>Draw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Ve snímku č. 2 žáci vyhledávají všechny kruhy a perem na ně dělají křížky. Můžete si zadání upravit a kruhy např. obtahovat. Pokud si list vytisknete, mohou děti kruhy vybarvovat apod.</a:t>
            </a:r>
          </a:p>
          <a:p>
            <a:r>
              <a:rPr lang="cs-CZ" sz="2000" dirty="0" smtClean="0"/>
              <a:t>Ve snímku č. 3 mají žáci za úkol vybrat všechny čtverce. Pokud kliknou na správný – ukáže se </a:t>
            </a:r>
            <a:r>
              <a:rPr lang="cs-CZ" sz="2000" dirty="0" err="1" smtClean="0"/>
              <a:t>smajlík</a:t>
            </a:r>
            <a:r>
              <a:rPr lang="cs-CZ" sz="2000" dirty="0" smtClean="0"/>
              <a:t> „</a:t>
            </a:r>
            <a:r>
              <a:rPr lang="cs-CZ" sz="2000" i="1" dirty="0" smtClean="0"/>
              <a:t>správně“ </a:t>
            </a:r>
            <a:r>
              <a:rPr lang="cs-CZ" sz="2000" dirty="0" smtClean="0"/>
              <a:t>a žák uslyší zatleskání. Po kliknutí na </a:t>
            </a:r>
            <a:r>
              <a:rPr lang="cs-CZ" sz="2000" dirty="0" err="1" smtClean="0"/>
              <a:t>smajlíka</a:t>
            </a:r>
            <a:r>
              <a:rPr lang="cs-CZ" sz="2000" dirty="0" smtClean="0"/>
              <a:t> obrázek přeskočí zpět na č. 3. Pokud klikne na nesprávný – ukáže se </a:t>
            </a:r>
            <a:r>
              <a:rPr lang="cs-CZ" sz="2000" dirty="0" err="1" smtClean="0"/>
              <a:t>smajlík</a:t>
            </a:r>
            <a:r>
              <a:rPr lang="cs-CZ" sz="2000" dirty="0" smtClean="0"/>
              <a:t> „</a:t>
            </a:r>
            <a:r>
              <a:rPr lang="cs-CZ" sz="2000" i="1" dirty="0" smtClean="0"/>
              <a:t>špatně“</a:t>
            </a:r>
            <a:r>
              <a:rPr lang="cs-CZ" sz="2000" dirty="0" smtClean="0"/>
              <a:t>. Po kliknutí na </a:t>
            </a:r>
            <a:r>
              <a:rPr lang="cs-CZ" sz="2000" dirty="0" err="1" smtClean="0"/>
              <a:t>smajlíka</a:t>
            </a:r>
            <a:r>
              <a:rPr lang="cs-CZ" sz="2000" dirty="0" smtClean="0"/>
              <a:t> obrázek opět přeskočí na č. 3. Pokud chcete postupovat dál, klikněte vedle.</a:t>
            </a:r>
          </a:p>
          <a:p>
            <a:r>
              <a:rPr lang="cs-CZ" sz="2000" dirty="0" smtClean="0"/>
              <a:t>Ve snímku č. 6 se žáci postupně dotýkají speciálním perem kruhů od nejmenšího k největšímu. Kruhy se řadí ve správném pořadí nahoru.</a:t>
            </a:r>
          </a:p>
          <a:p>
            <a:r>
              <a:rPr lang="cs-CZ" sz="2000" dirty="0" smtClean="0"/>
              <a:t>Ve snímku č. 7 žáci hledají a perem obtahují všechny kruhy.</a:t>
            </a:r>
          </a:p>
          <a:p>
            <a:endParaRPr lang="cs-CZ" sz="2000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hlinkClick r:id="rId2"/>
              </a:rPr>
              <a:t>http://www.</a:t>
            </a:r>
            <a:r>
              <a:rPr lang="cs-CZ" sz="2400" dirty="0" err="1" smtClean="0">
                <a:hlinkClick r:id="rId2"/>
              </a:rPr>
              <a:t>eupenizeskolam.cz</a:t>
            </a:r>
            <a:r>
              <a:rPr lang="cs-CZ" sz="2400" dirty="0" smtClean="0">
                <a:hlinkClick r:id="rId2"/>
              </a:rPr>
              <a:t>/</a:t>
            </a:r>
            <a:r>
              <a:rPr lang="cs-CZ" sz="2400" dirty="0" err="1" smtClean="0">
                <a:hlinkClick r:id="rId2"/>
              </a:rPr>
              <a:t>uploads</a:t>
            </a:r>
            <a:r>
              <a:rPr lang="cs-CZ" sz="2400" dirty="0" smtClean="0">
                <a:hlinkClick r:id="rId2"/>
              </a:rPr>
              <a:t>/</a:t>
            </a:r>
            <a:r>
              <a:rPr lang="cs-CZ" sz="2400" dirty="0" err="1" smtClean="0">
                <a:hlinkClick r:id="rId2"/>
              </a:rPr>
              <a:t>images</a:t>
            </a:r>
            <a:r>
              <a:rPr lang="cs-CZ" sz="2400" dirty="0" smtClean="0">
                <a:hlinkClick r:id="rId2"/>
              </a:rPr>
              <a:t>/loga/loga_celek.</a:t>
            </a:r>
            <a:r>
              <a:rPr lang="cs-CZ" sz="2400" dirty="0" err="1" smtClean="0">
                <a:hlinkClick r:id="rId2"/>
              </a:rPr>
              <a:t>png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>
                <a:hlinkClick r:id="rId3"/>
              </a:rPr>
              <a:t>http://cs.wikipedia.org/wiki/Soubor:B20acr.jpg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>
                <a:hlinkClick r:id="rId4"/>
              </a:rPr>
              <a:t>http://cs.wikipedia.org/wiki/Soubor:C07acr.jpg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>
                <a:hlinkClick r:id="rId5"/>
              </a:rPr>
              <a:t>http://cs.wikipedia.org/wiki/Soubor:CZ-IS22b_Ozna%C4%8Den%C3%AD_n%C3%A1zvu_ulice.jpg</a:t>
            </a:r>
            <a:endParaRPr lang="cs-CZ" sz="2400" dirty="0" smtClean="0"/>
          </a:p>
          <a:p>
            <a:pPr>
              <a:buNone/>
            </a:pPr>
            <a:r>
              <a:rPr lang="cs-CZ" sz="2400" i="1" dirty="0" smtClean="0"/>
              <a:t>Autorem materiálu a všech jeho částí, není-li uvedeno jinak, je Mgr. </a:t>
            </a:r>
            <a:r>
              <a:rPr lang="cs-CZ" sz="2400" i="1" smtClean="0"/>
              <a:t>Jana </a:t>
            </a:r>
            <a:r>
              <a:rPr lang="cs-CZ" sz="2400" i="1" smtClean="0"/>
              <a:t>Fabiánová.</a:t>
            </a:r>
            <a:endParaRPr lang="cs-CZ" sz="2400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5229200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239</Words>
  <Application>Microsoft Office PowerPoint</Application>
  <PresentationFormat>Předvádění na obrazovce (4:3)</PresentationFormat>
  <Paragraphs>27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  </vt:lpstr>
      <vt:lpstr>Označ křížkem všechny kruhy.</vt:lpstr>
      <vt:lpstr>Vyber všechny kruhy.</vt:lpstr>
      <vt:lpstr>Správně</vt:lpstr>
      <vt:lpstr>Špatně</vt:lpstr>
      <vt:lpstr>Seřaď kruhy podle velikosti od nejmenšího k největšímu.</vt:lpstr>
      <vt:lpstr>Najdi a obtáhni všechny kruhy.</vt:lpstr>
      <vt:lpstr>Popis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Kruh</dc:title>
  <dc:subject>geometrie pro 1.-3. ročník</dc:subject>
  <dc:creator>Jana Fabiánová</dc:creator>
  <cp:lastModifiedBy>Martin Králík</cp:lastModifiedBy>
  <cp:revision>27</cp:revision>
  <dcterms:created xsi:type="dcterms:W3CDTF">2011-09-03T06:33:12Z</dcterms:created>
  <dcterms:modified xsi:type="dcterms:W3CDTF">2012-03-17T15:07:36Z</dcterms:modified>
</cp:coreProperties>
</file>