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3" r:id="rId2"/>
    <p:sldId id="267" r:id="rId3"/>
    <p:sldId id="256" r:id="rId4"/>
    <p:sldId id="257" r:id="rId5"/>
    <p:sldId id="261" r:id="rId6"/>
    <p:sldId id="260" r:id="rId7"/>
    <p:sldId id="264" r:id="rId8"/>
    <p:sldId id="265" r:id="rId9"/>
    <p:sldId id="266" r:id="rId10"/>
    <p:sldId id="262"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notesViewPr>
    <p:cSldViewPr>
      <p:cViewPr varScale="1">
        <p:scale>
          <a:sx n="105" d="100"/>
          <a:sy n="105" d="100"/>
        </p:scale>
        <p:origin x="-303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12BA314-C4B6-4E66-96C9-3EF36B03D4E9}" type="datetimeFigureOut">
              <a:rPr lang="cs-CZ" smtClean="0"/>
              <a:t>4.9.2013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5509E1-9FAD-4FA7-84B6-94093C1B1B58}" type="slidenum">
              <a:rPr lang="cs-CZ" smtClean="0"/>
              <a:t>‹#›</a:t>
            </a:fld>
            <a:endParaRPr lang="cs-CZ"/>
          </a:p>
        </p:txBody>
      </p:sp>
    </p:spTree>
    <p:extLst>
      <p:ext uri="{BB962C8B-B14F-4D97-AF65-F5344CB8AC3E}">
        <p14:creationId xmlns:p14="http://schemas.microsoft.com/office/powerpoint/2010/main" val="2742397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17F249-9888-43CF-B0B4-4872F926E371}"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052A4E-6DA1-49EE-9CBF-0589883F5689}" type="slidenum">
              <a:rPr lang="cs-CZ" smtClean="0"/>
              <a:t>‹#›</a:t>
            </a:fld>
            <a:endParaRPr lang="cs-CZ"/>
          </a:p>
        </p:txBody>
      </p:sp>
    </p:spTree>
    <p:extLst>
      <p:ext uri="{BB962C8B-B14F-4D97-AF65-F5344CB8AC3E}">
        <p14:creationId xmlns:p14="http://schemas.microsoft.com/office/powerpoint/2010/main" val="1454373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B052A4E-6DA1-49EE-9CBF-0589883F5689}" type="slidenum">
              <a:rPr lang="cs-CZ" smtClean="0"/>
              <a:t>4</a:t>
            </a:fld>
            <a:endParaRPr lang="cs-CZ"/>
          </a:p>
        </p:txBody>
      </p:sp>
    </p:spTree>
    <p:extLst>
      <p:ext uri="{BB962C8B-B14F-4D97-AF65-F5344CB8AC3E}">
        <p14:creationId xmlns:p14="http://schemas.microsoft.com/office/powerpoint/2010/main" val="2791479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10</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443978963"/>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VY_32_INOVACE_08A_04_Kótované</a:t>
                      </a:r>
                      <a:r>
                        <a:rPr lang="cs-CZ" sz="1800" b="1" kern="1200" baseline="0" dirty="0" smtClean="0">
                          <a:solidFill>
                            <a:srgbClr val="2C3036"/>
                          </a:solidFill>
                          <a:latin typeface="Calibri" pitchFamily="34" charset="0"/>
                          <a:ea typeface="+mn-ea"/>
                          <a:cs typeface="+mn-cs"/>
                        </a:rPr>
                        <a:t> promítání – </a:t>
                      </a:r>
                      <a:r>
                        <a:rPr lang="cs-CZ" sz="1800" b="1" kern="1200" baseline="0" smtClean="0">
                          <a:solidFill>
                            <a:srgbClr val="2C3036"/>
                          </a:solidFill>
                          <a:latin typeface="Calibri" pitchFamily="34" charset="0"/>
                          <a:ea typeface="+mn-ea"/>
                          <a:cs typeface="+mn-cs"/>
                        </a:rPr>
                        <a:t>Průmět roviny</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11.4.2013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3161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promítání roviny do průmětny v kótovaném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řešeným příkladům, kde je využita výše vysvětlená látka. Učitel konstrukce slovně popisuje a vysvětluje. Studenti příklady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20591037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Kótované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PRŮMĚT ROVINY</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Princip průmětu roviny</a:t>
            </a:r>
            <a:endParaRPr lang="cs-CZ" dirty="0"/>
          </a:p>
        </p:txBody>
      </p:sp>
      <p:sp>
        <p:nvSpPr>
          <p:cNvPr id="7" name="Zástupný symbol pro obsah 6"/>
          <p:cNvSpPr>
            <a:spLocks noGrp="1"/>
          </p:cNvSpPr>
          <p:nvPr>
            <p:ph sz="half" idx="1"/>
          </p:nvPr>
        </p:nvSpPr>
        <p:spPr>
          <a:xfrm>
            <a:off x="480398" y="1569003"/>
            <a:ext cx="4038600" cy="4061048"/>
          </a:xfrm>
          <a:noFill/>
        </p:spPr>
        <p:txBody>
          <a:bodyPr/>
          <a:lstStyle/>
          <a:p>
            <a:endParaRPr lang="cs-CZ" dirty="0"/>
          </a:p>
        </p:txBody>
      </p:sp>
      <p:sp>
        <p:nvSpPr>
          <p:cNvPr id="4" name="Zástupný symbol pro obsah 3"/>
          <p:cNvSpPr>
            <a:spLocks noGrp="1"/>
          </p:cNvSpPr>
          <p:nvPr>
            <p:ph sz="half" idx="2"/>
          </p:nvPr>
        </p:nvSpPr>
        <p:spPr>
          <a:xfrm>
            <a:off x="4644008" y="1523954"/>
            <a:ext cx="4316288" cy="4001334"/>
          </a:xfrm>
        </p:spPr>
        <p:txBody>
          <a:bodyPr/>
          <a:lstStyle/>
          <a:p>
            <a:r>
              <a:rPr lang="cs-CZ" i="1" dirty="0" smtClean="0">
                <a:sym typeface="Symbol"/>
              </a:rPr>
              <a:t></a:t>
            </a:r>
            <a:r>
              <a:rPr lang="cs-CZ" dirty="0" smtClean="0">
                <a:sym typeface="Symbol"/>
              </a:rPr>
              <a:t> … průmětna</a:t>
            </a:r>
          </a:p>
          <a:p>
            <a:r>
              <a:rPr lang="cs-CZ" i="1" dirty="0" smtClean="0">
                <a:sym typeface="Symbol"/>
              </a:rPr>
              <a:t>p</a:t>
            </a:r>
            <a:r>
              <a:rPr lang="cs-CZ" i="1" baseline="30000" dirty="0" smtClean="0">
                <a:sym typeface="Symbol"/>
              </a:rPr>
              <a:t></a:t>
            </a:r>
            <a:r>
              <a:rPr lang="cs-CZ" dirty="0" smtClean="0">
                <a:sym typeface="Symbol"/>
              </a:rPr>
              <a:t> … stopa roviny </a:t>
            </a:r>
            <a:r>
              <a:rPr lang="cs-CZ" i="1" dirty="0" smtClean="0">
                <a:sym typeface="Symbol"/>
              </a:rPr>
              <a:t></a:t>
            </a:r>
            <a:r>
              <a:rPr lang="cs-CZ" dirty="0" smtClean="0">
                <a:sym typeface="Symbol"/>
              </a:rPr>
              <a:t> (</a:t>
            </a:r>
            <a:r>
              <a:rPr lang="cs-CZ" i="1" dirty="0" smtClean="0">
                <a:sym typeface="Symbol"/>
              </a:rPr>
              <a:t></a:t>
            </a:r>
            <a:r>
              <a:rPr lang="cs-CZ" dirty="0" smtClean="0">
                <a:sym typeface="Symbol"/>
              </a:rPr>
              <a:t></a:t>
            </a:r>
            <a:r>
              <a:rPr lang="cs-CZ" i="1" dirty="0" smtClean="0">
                <a:sym typeface="Symbol"/>
              </a:rPr>
              <a:t></a:t>
            </a:r>
            <a:r>
              <a:rPr lang="cs-CZ" dirty="0" smtClean="0">
                <a:sym typeface="Symbol"/>
              </a:rPr>
              <a:t>)</a:t>
            </a:r>
          </a:p>
          <a:p>
            <a:r>
              <a:rPr lang="cs-CZ" i="1" dirty="0" smtClean="0">
                <a:sym typeface="Symbol"/>
              </a:rPr>
              <a:t>h</a:t>
            </a:r>
            <a:r>
              <a:rPr lang="cs-CZ" i="1" baseline="30000" dirty="0" smtClean="0">
                <a:sym typeface="Symbol"/>
              </a:rPr>
              <a:t></a:t>
            </a:r>
            <a:r>
              <a:rPr lang="cs-CZ" dirty="0" smtClean="0">
                <a:sym typeface="Symbol"/>
              </a:rPr>
              <a:t> … hlavní </a:t>
            </a:r>
            <a:r>
              <a:rPr lang="cs-CZ" dirty="0">
                <a:sym typeface="Symbol"/>
              </a:rPr>
              <a:t>přímka roviny </a:t>
            </a:r>
            <a:r>
              <a:rPr lang="cs-CZ" i="1" dirty="0">
                <a:sym typeface="Symbol"/>
              </a:rPr>
              <a:t></a:t>
            </a:r>
            <a:r>
              <a:rPr lang="cs-CZ" dirty="0">
                <a:sym typeface="Symbol"/>
              </a:rPr>
              <a:t> </a:t>
            </a:r>
            <a:r>
              <a:rPr lang="cs-CZ" dirty="0" smtClean="0">
                <a:sym typeface="Symbol"/>
              </a:rPr>
              <a:t>(</a:t>
            </a:r>
            <a:r>
              <a:rPr lang="cs-CZ" i="1" dirty="0" smtClean="0">
                <a:sym typeface="Symbol"/>
              </a:rPr>
              <a:t>h</a:t>
            </a:r>
            <a:r>
              <a:rPr lang="cs-CZ" i="1" baseline="30000" dirty="0" smtClean="0">
                <a:sym typeface="Symbol"/>
              </a:rPr>
              <a:t></a:t>
            </a:r>
            <a:r>
              <a:rPr lang="cs-CZ" dirty="0" smtClean="0">
                <a:sym typeface="Symbol"/>
              </a:rPr>
              <a:t></a:t>
            </a:r>
            <a:r>
              <a:rPr lang="cs-CZ" i="1" dirty="0" smtClean="0">
                <a:sym typeface="Symbol"/>
              </a:rPr>
              <a:t>p</a:t>
            </a:r>
            <a:r>
              <a:rPr lang="cs-CZ" i="1" baseline="30000" dirty="0" smtClean="0">
                <a:sym typeface="Symbol"/>
              </a:rPr>
              <a:t></a:t>
            </a:r>
            <a:r>
              <a:rPr lang="cs-CZ" dirty="0" smtClean="0">
                <a:sym typeface="Symbol"/>
              </a:rPr>
              <a:t>)</a:t>
            </a:r>
          </a:p>
          <a:p>
            <a:r>
              <a:rPr lang="cs-CZ" i="1" dirty="0" smtClean="0">
                <a:sym typeface="Symbol"/>
              </a:rPr>
              <a:t>s</a:t>
            </a:r>
            <a:r>
              <a:rPr lang="cs-CZ" i="1" baseline="30000" dirty="0" smtClean="0">
                <a:sym typeface="Symbol"/>
              </a:rPr>
              <a:t></a:t>
            </a:r>
            <a:r>
              <a:rPr lang="cs-CZ" dirty="0" smtClean="0">
                <a:sym typeface="Symbol"/>
              </a:rPr>
              <a:t> </a:t>
            </a:r>
            <a:r>
              <a:rPr lang="cs-CZ" dirty="0">
                <a:sym typeface="Symbol"/>
              </a:rPr>
              <a:t>… </a:t>
            </a:r>
            <a:r>
              <a:rPr lang="cs-CZ" dirty="0" smtClean="0">
                <a:sym typeface="Symbol"/>
              </a:rPr>
              <a:t>spádová </a:t>
            </a:r>
            <a:r>
              <a:rPr lang="cs-CZ" dirty="0">
                <a:sym typeface="Symbol"/>
              </a:rPr>
              <a:t>přímka roviny </a:t>
            </a:r>
            <a:r>
              <a:rPr lang="cs-CZ" i="1" dirty="0">
                <a:sym typeface="Symbol"/>
              </a:rPr>
              <a:t> </a:t>
            </a:r>
            <a:r>
              <a:rPr lang="cs-CZ" dirty="0" smtClean="0">
                <a:sym typeface="Symbol"/>
              </a:rPr>
              <a:t>(</a:t>
            </a:r>
            <a:r>
              <a:rPr lang="cs-CZ" i="1" dirty="0" smtClean="0">
                <a:sym typeface="Symbol"/>
              </a:rPr>
              <a:t>s</a:t>
            </a:r>
            <a:r>
              <a:rPr lang="cs-CZ" i="1" baseline="30000" dirty="0" smtClean="0">
                <a:sym typeface="Symbol"/>
              </a:rPr>
              <a:t></a:t>
            </a:r>
            <a:r>
              <a:rPr lang="cs-CZ" dirty="0" smtClean="0">
                <a:sym typeface="Symbol"/>
              </a:rPr>
              <a:t></a:t>
            </a:r>
            <a:r>
              <a:rPr lang="cs-CZ" i="1" dirty="0">
                <a:sym typeface="Symbol"/>
              </a:rPr>
              <a:t>p</a:t>
            </a:r>
            <a:r>
              <a:rPr lang="cs-CZ" i="1" baseline="30000" dirty="0">
                <a:sym typeface="Symbol"/>
              </a:rPr>
              <a:t></a:t>
            </a:r>
            <a:r>
              <a:rPr lang="cs-CZ" dirty="0" smtClean="0">
                <a:sym typeface="Symbol"/>
              </a:rPr>
              <a:t>)</a:t>
            </a:r>
          </a:p>
          <a:p>
            <a:r>
              <a:rPr lang="cs-CZ" i="1" dirty="0" smtClean="0">
                <a:sym typeface="Symbol"/>
              </a:rPr>
              <a:t></a:t>
            </a:r>
            <a:r>
              <a:rPr lang="cs-CZ" dirty="0" smtClean="0">
                <a:sym typeface="Symbol"/>
              </a:rPr>
              <a:t> … odchylka roviny </a:t>
            </a:r>
            <a:r>
              <a:rPr lang="cs-CZ" i="1" dirty="0" smtClean="0">
                <a:sym typeface="Symbol"/>
              </a:rPr>
              <a:t></a:t>
            </a:r>
            <a:r>
              <a:rPr lang="cs-CZ" dirty="0" smtClean="0">
                <a:sym typeface="Symbol"/>
              </a:rPr>
              <a:t> od průmětny</a:t>
            </a:r>
            <a:endParaRPr lang="cs-CZ" dirty="0">
              <a:sym typeface="Symbol"/>
            </a:endParaRPr>
          </a:p>
        </p:txBody>
      </p:sp>
      <p:sp>
        <p:nvSpPr>
          <p:cNvPr id="5" name="Kosoúhelník 4"/>
          <p:cNvSpPr/>
          <p:nvPr/>
        </p:nvSpPr>
        <p:spPr>
          <a:xfrm>
            <a:off x="755576" y="3871955"/>
            <a:ext cx="3600400" cy="1285238"/>
          </a:xfrm>
          <a:prstGeom prst="parallelogram">
            <a:avLst>
              <a:gd name="adj" fmla="val 91086"/>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923149" y="4789790"/>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Obdélník 7"/>
          <p:cNvSpPr/>
          <p:nvPr/>
        </p:nvSpPr>
        <p:spPr>
          <a:xfrm rot="2520000">
            <a:off x="1150436" y="2819829"/>
            <a:ext cx="2490465" cy="170575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 name="Přímá spojnice 10"/>
          <p:cNvCxnSpPr/>
          <p:nvPr/>
        </p:nvCxnSpPr>
        <p:spPr>
          <a:xfrm>
            <a:off x="741537" y="5152518"/>
            <a:ext cx="2448272" cy="1132"/>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flipV="1">
            <a:off x="3189809" y="3878939"/>
            <a:ext cx="1152128" cy="1275989"/>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V="1">
            <a:off x="741537" y="4146814"/>
            <a:ext cx="936104" cy="1008114"/>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3891744" y="3871955"/>
            <a:ext cx="46423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1939727" y="3871955"/>
            <a:ext cx="198404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25" name="Přímá spojnice 24"/>
          <p:cNvCxnSpPr/>
          <p:nvPr/>
        </p:nvCxnSpPr>
        <p:spPr>
          <a:xfrm flipH="1">
            <a:off x="1677641" y="3871955"/>
            <a:ext cx="262086" cy="277125"/>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035" name="Přímá spojnice 1034"/>
          <p:cNvCxnSpPr/>
          <p:nvPr/>
        </p:nvCxnSpPr>
        <p:spPr>
          <a:xfrm flipH="1">
            <a:off x="2420530" y="3488931"/>
            <a:ext cx="1816292" cy="20162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Přímá spojnice 45"/>
          <p:cNvCxnSpPr/>
          <p:nvPr/>
        </p:nvCxnSpPr>
        <p:spPr>
          <a:xfrm flipH="1">
            <a:off x="1487522" y="2863843"/>
            <a:ext cx="1816292" cy="201622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39" name="Přímá spojnice 1038"/>
          <p:cNvCxnSpPr/>
          <p:nvPr/>
        </p:nvCxnSpPr>
        <p:spPr>
          <a:xfrm>
            <a:off x="3064520" y="3140968"/>
            <a:ext cx="0" cy="730987"/>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4" name="Přímá spojnice 63"/>
          <p:cNvCxnSpPr/>
          <p:nvPr/>
        </p:nvCxnSpPr>
        <p:spPr>
          <a:xfrm>
            <a:off x="1939314" y="4408756"/>
            <a:ext cx="0" cy="730987"/>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5" name="Přímá spojnice 64"/>
          <p:cNvCxnSpPr/>
          <p:nvPr/>
        </p:nvCxnSpPr>
        <p:spPr>
          <a:xfrm flipH="1">
            <a:off x="1687384" y="3400644"/>
            <a:ext cx="1816292" cy="201622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Přímá spojnice 31"/>
          <p:cNvCxnSpPr/>
          <p:nvPr/>
        </p:nvCxnSpPr>
        <p:spPr>
          <a:xfrm>
            <a:off x="1288525" y="2378141"/>
            <a:ext cx="2214285" cy="1944216"/>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Přímá spojnice 33"/>
          <p:cNvCxnSpPr/>
          <p:nvPr/>
        </p:nvCxnSpPr>
        <p:spPr>
          <a:xfrm flipH="1">
            <a:off x="1067165" y="4322357"/>
            <a:ext cx="3169657" cy="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35" name="TextovéPole 34"/>
          <p:cNvSpPr txBox="1"/>
          <p:nvPr/>
        </p:nvSpPr>
        <p:spPr>
          <a:xfrm>
            <a:off x="967831" y="3215978"/>
            <a:ext cx="336483" cy="369332"/>
          </a:xfrm>
          <a:prstGeom prst="rect">
            <a:avLst/>
          </a:prstGeom>
          <a:noFill/>
        </p:spPr>
        <p:txBody>
          <a:bodyPr wrap="square" rtlCol="0">
            <a:spAutoFit/>
          </a:bodyPr>
          <a:lstStyle/>
          <a:p>
            <a:r>
              <a:rPr lang="cs-CZ" dirty="0" smtClean="0">
                <a:sym typeface="Symbol"/>
              </a:rPr>
              <a:t></a:t>
            </a:r>
            <a:endParaRPr lang="cs-CZ" dirty="0"/>
          </a:p>
        </p:txBody>
      </p:sp>
      <p:sp>
        <p:nvSpPr>
          <p:cNvPr id="36" name="TextovéPole 35"/>
          <p:cNvSpPr txBox="1"/>
          <p:nvPr/>
        </p:nvSpPr>
        <p:spPr>
          <a:xfrm>
            <a:off x="2499698" y="5232202"/>
            <a:ext cx="864097" cy="369332"/>
          </a:xfrm>
          <a:prstGeom prst="rect">
            <a:avLst/>
          </a:prstGeom>
          <a:noFill/>
        </p:spPr>
        <p:txBody>
          <a:bodyPr wrap="square" rtlCol="0">
            <a:spAutoFit/>
          </a:bodyPr>
          <a:lstStyle/>
          <a:p>
            <a:r>
              <a:rPr lang="cs-CZ" dirty="0" smtClean="0"/>
              <a:t>p</a:t>
            </a:r>
            <a:r>
              <a:rPr lang="cs-CZ" baseline="30000" dirty="0" smtClean="0">
                <a:sym typeface="Symbol"/>
              </a:rPr>
              <a:t></a:t>
            </a:r>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sp>
        <p:nvSpPr>
          <p:cNvPr id="37" name="Pravá složená závorka 36"/>
          <p:cNvSpPr/>
          <p:nvPr/>
        </p:nvSpPr>
        <p:spPr>
          <a:xfrm>
            <a:off x="3064520" y="3140968"/>
            <a:ext cx="125289" cy="730987"/>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38" name="TextovéPole 37"/>
          <p:cNvSpPr txBox="1"/>
          <p:nvPr/>
        </p:nvSpPr>
        <p:spPr>
          <a:xfrm>
            <a:off x="3139886" y="3304265"/>
            <a:ext cx="327856" cy="369332"/>
          </a:xfrm>
          <a:prstGeom prst="rect">
            <a:avLst/>
          </a:prstGeom>
          <a:noFill/>
        </p:spPr>
        <p:txBody>
          <a:bodyPr wrap="square" rtlCol="0">
            <a:spAutoFit/>
          </a:bodyPr>
          <a:lstStyle/>
          <a:p>
            <a:r>
              <a:rPr lang="cs-CZ" dirty="0" smtClean="0"/>
              <a:t>z</a:t>
            </a:r>
            <a:endParaRPr lang="cs-CZ" dirty="0"/>
          </a:p>
        </p:txBody>
      </p:sp>
      <p:sp>
        <p:nvSpPr>
          <p:cNvPr id="39" name="TextovéPole 38"/>
          <p:cNvSpPr txBox="1"/>
          <p:nvPr/>
        </p:nvSpPr>
        <p:spPr>
          <a:xfrm>
            <a:off x="3236712" y="2679177"/>
            <a:ext cx="462059" cy="369332"/>
          </a:xfrm>
          <a:prstGeom prst="rect">
            <a:avLst/>
          </a:prstGeom>
          <a:noFill/>
        </p:spPr>
        <p:txBody>
          <a:bodyPr wrap="square" rtlCol="0">
            <a:spAutoFit/>
          </a:bodyPr>
          <a:lstStyle/>
          <a:p>
            <a:r>
              <a:rPr lang="cs-CZ" dirty="0" smtClean="0"/>
              <a:t>h</a:t>
            </a:r>
            <a:r>
              <a:rPr lang="cs-CZ" baseline="30000" dirty="0" smtClean="0">
                <a:sym typeface="Symbol"/>
              </a:rPr>
              <a:t></a:t>
            </a:r>
            <a:endParaRPr lang="cs-CZ" baseline="30000" dirty="0"/>
          </a:p>
        </p:txBody>
      </p:sp>
      <p:sp>
        <p:nvSpPr>
          <p:cNvPr id="40" name="TextovéPole 39"/>
          <p:cNvSpPr txBox="1"/>
          <p:nvPr/>
        </p:nvSpPr>
        <p:spPr>
          <a:xfrm>
            <a:off x="3483513" y="3169880"/>
            <a:ext cx="792249" cy="369332"/>
          </a:xfrm>
          <a:prstGeom prst="rect">
            <a:avLst/>
          </a:prstGeom>
          <a:noFill/>
        </p:spPr>
        <p:txBody>
          <a:bodyPr wrap="square" rtlCol="0">
            <a:spAutoFit/>
          </a:bodyPr>
          <a:lstStyle/>
          <a:p>
            <a:r>
              <a:rPr lang="cs-CZ" dirty="0" smtClean="0"/>
              <a:t>h</a:t>
            </a:r>
            <a:r>
              <a:rPr lang="cs-CZ" spc="-300" baseline="30000" dirty="0" smtClean="0">
                <a:sym typeface="Symbol"/>
              </a:rPr>
              <a:t></a:t>
            </a:r>
            <a:r>
              <a:rPr lang="cs-CZ" spc="-300" baseline="-25000" dirty="0" smtClean="0">
                <a:sym typeface="Symbol"/>
              </a:rPr>
              <a:t>1</a:t>
            </a:r>
            <a:r>
              <a:rPr lang="cs-CZ" dirty="0" smtClean="0">
                <a:sym typeface="Symbol"/>
              </a:rPr>
              <a:t>(z)</a:t>
            </a:r>
            <a:endParaRPr lang="cs-CZ" dirty="0"/>
          </a:p>
        </p:txBody>
      </p:sp>
      <p:sp>
        <p:nvSpPr>
          <p:cNvPr id="41" name="TextovéPole 40"/>
          <p:cNvSpPr txBox="1"/>
          <p:nvPr/>
        </p:nvSpPr>
        <p:spPr>
          <a:xfrm>
            <a:off x="1259719" y="2101612"/>
            <a:ext cx="455605" cy="369332"/>
          </a:xfrm>
          <a:prstGeom prst="rect">
            <a:avLst/>
          </a:prstGeom>
          <a:noFill/>
        </p:spPr>
        <p:txBody>
          <a:bodyPr wrap="square" rtlCol="0">
            <a:spAutoFit/>
          </a:bodyPr>
          <a:lstStyle/>
          <a:p>
            <a:r>
              <a:rPr lang="cs-CZ" dirty="0" smtClean="0"/>
              <a:t>s</a:t>
            </a:r>
            <a:r>
              <a:rPr lang="cs-CZ" baseline="30000" dirty="0" smtClean="0">
                <a:sym typeface="Symbol"/>
              </a:rPr>
              <a:t></a:t>
            </a:r>
            <a:endParaRPr lang="cs-CZ" baseline="30000" dirty="0"/>
          </a:p>
        </p:txBody>
      </p:sp>
      <p:sp>
        <p:nvSpPr>
          <p:cNvPr id="42" name="TextovéPole 41"/>
          <p:cNvSpPr txBox="1"/>
          <p:nvPr/>
        </p:nvSpPr>
        <p:spPr>
          <a:xfrm>
            <a:off x="899593" y="4001798"/>
            <a:ext cx="548738" cy="369332"/>
          </a:xfrm>
          <a:prstGeom prst="rect">
            <a:avLst/>
          </a:prstGeom>
          <a:noFill/>
        </p:spPr>
        <p:txBody>
          <a:bodyPr wrap="square" rtlCol="0">
            <a:spAutoFit/>
          </a:bodyPr>
          <a:lstStyle/>
          <a:p>
            <a:r>
              <a:rPr lang="cs-CZ" dirty="0" smtClean="0"/>
              <a:t>s</a:t>
            </a:r>
            <a:r>
              <a:rPr lang="cs-CZ" spc="-300" baseline="30000" dirty="0" smtClean="0">
                <a:sym typeface="Symbol"/>
              </a:rPr>
              <a:t></a:t>
            </a:r>
            <a:r>
              <a:rPr lang="cs-CZ" spc="-300" baseline="-25000" dirty="0" smtClean="0">
                <a:sym typeface="Symbol"/>
              </a:rPr>
              <a:t>1</a:t>
            </a:r>
            <a:endParaRPr lang="cs-CZ" spc="-300" baseline="-25000" dirty="0"/>
          </a:p>
        </p:txBody>
      </p:sp>
      <p:sp>
        <p:nvSpPr>
          <p:cNvPr id="44" name="Oblouk 43"/>
          <p:cNvSpPr/>
          <p:nvPr/>
        </p:nvSpPr>
        <p:spPr>
          <a:xfrm rot="16200000">
            <a:off x="3040644" y="4002180"/>
            <a:ext cx="576064" cy="640354"/>
          </a:xfrm>
          <a:prstGeom prst="arc">
            <a:avLst>
              <a:gd name="adj1" fmla="val 16200000"/>
              <a:gd name="adj2" fmla="val 19931328"/>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5" name="TextovéPole 44"/>
          <p:cNvSpPr txBox="1"/>
          <p:nvPr/>
        </p:nvSpPr>
        <p:spPr>
          <a:xfrm>
            <a:off x="3038649" y="3998863"/>
            <a:ext cx="396125"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a:off x="2656036" y="3585310"/>
            <a:ext cx="0" cy="737047"/>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50" name="Přímá spojnice 49"/>
          <p:cNvCxnSpPr/>
          <p:nvPr/>
        </p:nvCxnSpPr>
        <p:spPr>
          <a:xfrm>
            <a:off x="1939314" y="3871955"/>
            <a:ext cx="2402623"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flipV="1">
            <a:off x="741537" y="3871955"/>
            <a:ext cx="1197777" cy="1285238"/>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par>
                                <p:cTn id="20" presetID="10" presetClass="entr" presetSubtype="0" fill="hold"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nodeType="withEffect">
                                  <p:stCondLst>
                                    <p:cond delay="0"/>
                                  </p:stCondLst>
                                  <p:childTnLst>
                                    <p:set>
                                      <p:cBhvr>
                                        <p:cTn id="27" dur="1" fill="hold">
                                          <p:stCondLst>
                                            <p:cond delay="0"/>
                                          </p:stCondLst>
                                        </p:cTn>
                                        <p:tgtEl>
                                          <p:spTgt spid="50"/>
                                        </p:tgtEl>
                                        <p:attrNameLst>
                                          <p:attrName>style.visibility</p:attrName>
                                        </p:attrNameLst>
                                      </p:cBhvr>
                                      <p:to>
                                        <p:strVal val="visible"/>
                                      </p:to>
                                    </p:set>
                                    <p:animEffect transition="in" filter="fade">
                                      <p:cBhvr>
                                        <p:cTn id="28" dur="500"/>
                                        <p:tgtEl>
                                          <p:spTgt spid="50"/>
                                        </p:tgtEl>
                                      </p:cBhvr>
                                    </p:animEffect>
                                  </p:childTnLst>
                                </p:cTn>
                              </p:par>
                              <p:par>
                                <p:cTn id="29" presetID="10" presetClass="entr" presetSubtype="0" fill="hold" nodeType="withEffect">
                                  <p:stCondLst>
                                    <p:cond delay="0"/>
                                  </p:stCondLst>
                                  <p:childTnLst>
                                    <p:set>
                                      <p:cBhvr>
                                        <p:cTn id="30" dur="1" fill="hold">
                                          <p:stCondLst>
                                            <p:cond delay="0"/>
                                          </p:stCondLst>
                                        </p:cTn>
                                        <p:tgtEl>
                                          <p:spTgt spid="52"/>
                                        </p:tgtEl>
                                        <p:attrNameLst>
                                          <p:attrName>style.visibility</p:attrName>
                                        </p:attrNameLst>
                                      </p:cBhvr>
                                      <p:to>
                                        <p:strVal val="visible"/>
                                      </p:to>
                                    </p:set>
                                    <p:animEffect transition="in" filter="fade">
                                      <p:cBhvr>
                                        <p:cTn id="31" dur="500"/>
                                        <p:tgtEl>
                                          <p:spTgt spid="52"/>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xit" presetSubtype="0" fill="hold" nodeType="clickEffect">
                                  <p:stCondLst>
                                    <p:cond delay="0"/>
                                  </p:stCondLst>
                                  <p:childTnLst>
                                    <p:set>
                                      <p:cBhvr>
                                        <p:cTn id="35" dur="1" fill="hold">
                                          <p:stCondLst>
                                            <p:cond delay="0"/>
                                          </p:stCondLst>
                                        </p:cTn>
                                        <p:tgtEl>
                                          <p:spTgt spid="50"/>
                                        </p:tgtEl>
                                        <p:attrNameLst>
                                          <p:attrName>style.visibility</p:attrName>
                                        </p:attrNameLst>
                                      </p:cBhvr>
                                      <p:to>
                                        <p:strVal val="hidden"/>
                                      </p:to>
                                    </p:set>
                                  </p:childTnLst>
                                </p:cTn>
                              </p:par>
                              <p:par>
                                <p:cTn id="36" presetID="1" presetClass="exit" presetSubtype="0" fill="hold" nodeType="withEffect">
                                  <p:stCondLst>
                                    <p:cond delay="0"/>
                                  </p:stCondLst>
                                  <p:childTnLst>
                                    <p:set>
                                      <p:cBhvr>
                                        <p:cTn id="37" dur="1" fill="hold">
                                          <p:stCondLst>
                                            <p:cond delay="0"/>
                                          </p:stCondLst>
                                        </p:cTn>
                                        <p:tgtEl>
                                          <p:spTgt spid="52"/>
                                        </p:tgtEl>
                                        <p:attrNameLst>
                                          <p:attrName>style.visibility</p:attrName>
                                        </p:attrNameLst>
                                      </p:cBhvr>
                                      <p:to>
                                        <p:strVal val="hidden"/>
                                      </p:to>
                                    </p:set>
                                  </p:childTnLst>
                                </p:cTn>
                              </p:par>
                              <p:par>
                                <p:cTn id="38" presetID="1" presetClass="entr" presetSubtype="0" fill="hold" nodeType="withEffect">
                                  <p:stCondLst>
                                    <p:cond delay="0"/>
                                  </p:stCondLst>
                                  <p:childTnLst>
                                    <p:set>
                                      <p:cBhvr>
                                        <p:cTn id="39" dur="1" fill="hold">
                                          <p:stCondLst>
                                            <p:cond delay="0"/>
                                          </p:stCondLst>
                                        </p:cTn>
                                        <p:tgtEl>
                                          <p:spTgt spid="25"/>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23"/>
                                        </p:tgtEl>
                                        <p:attrNameLst>
                                          <p:attrName>style.visibility</p:attrName>
                                        </p:attrNameLst>
                                      </p:cBhvr>
                                      <p:to>
                                        <p:strVal val="visible"/>
                                      </p:to>
                                    </p:set>
                                  </p:childTnLst>
                                </p:cTn>
                              </p:par>
                            </p:childTnLst>
                          </p:cTn>
                        </p:par>
                        <p:par>
                          <p:cTn id="42" fill="hold">
                            <p:stCondLst>
                              <p:cond delay="0"/>
                            </p:stCondLst>
                            <p:childTnLst>
                              <p:par>
                                <p:cTn id="43" presetID="10" presetClass="entr" presetSubtype="0" fill="hold" grpId="0" nodeType="after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5"/>
                                        </p:tgtEl>
                                        <p:attrNameLst>
                                          <p:attrName>style.visibility</p:attrName>
                                        </p:attrNameLst>
                                      </p:cBhvr>
                                      <p:to>
                                        <p:strVal val="visible"/>
                                      </p:to>
                                    </p:set>
                                    <p:animEffect transition="in" filter="fade">
                                      <p:cBhvr>
                                        <p:cTn id="48" dur="500"/>
                                        <p:tgtEl>
                                          <p:spTgt spid="35"/>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1" fill="hold" nodeType="clickEffect">
                                  <p:stCondLst>
                                    <p:cond delay="0"/>
                                  </p:stCondLst>
                                  <p:childTnLst>
                                    <p:set>
                                      <p:cBhvr>
                                        <p:cTn id="52" dur="1" fill="hold">
                                          <p:stCondLst>
                                            <p:cond delay="0"/>
                                          </p:stCondLst>
                                        </p:cTn>
                                        <p:tgtEl>
                                          <p:spTgt spid="1035"/>
                                        </p:tgtEl>
                                        <p:attrNameLst>
                                          <p:attrName>style.visibility</p:attrName>
                                        </p:attrNameLst>
                                      </p:cBhvr>
                                      <p:to>
                                        <p:strVal val="visible"/>
                                      </p:to>
                                    </p:set>
                                    <p:animEffect transition="in" filter="wipe(up)">
                                      <p:cBhvr>
                                        <p:cTn id="53" dur="500"/>
                                        <p:tgtEl>
                                          <p:spTgt spid="1035"/>
                                        </p:tgtEl>
                                      </p:cBhvr>
                                    </p:animEffect>
                                  </p:childTnLst>
                                </p:cTn>
                              </p:par>
                            </p:childTnLst>
                          </p:cTn>
                        </p:par>
                        <p:par>
                          <p:cTn id="54" fill="hold">
                            <p:stCondLst>
                              <p:cond delay="500"/>
                            </p:stCondLst>
                            <p:childTnLst>
                              <p:par>
                                <p:cTn id="55" presetID="10" presetClass="entr" presetSubtype="0" fill="hold" grpId="0" nodeType="afterEffect">
                                  <p:stCondLst>
                                    <p:cond delay="0"/>
                                  </p:stCondLst>
                                  <p:childTnLst>
                                    <p:set>
                                      <p:cBhvr>
                                        <p:cTn id="56" dur="1" fill="hold">
                                          <p:stCondLst>
                                            <p:cond delay="0"/>
                                          </p:stCondLst>
                                        </p:cTn>
                                        <p:tgtEl>
                                          <p:spTgt spid="36"/>
                                        </p:tgtEl>
                                        <p:attrNameLst>
                                          <p:attrName>style.visibility</p:attrName>
                                        </p:attrNameLst>
                                      </p:cBhvr>
                                      <p:to>
                                        <p:strVal val="visible"/>
                                      </p:to>
                                    </p:set>
                                    <p:animEffect transition="in" filter="fade">
                                      <p:cBhvr>
                                        <p:cTn id="57" dur="500"/>
                                        <p:tgtEl>
                                          <p:spTgt spid="36"/>
                                        </p:tgtEl>
                                      </p:cBhvr>
                                    </p:animEffect>
                                  </p:childTnLst>
                                </p:cTn>
                              </p:par>
                            </p:childTnLst>
                          </p:cTn>
                        </p:par>
                        <p:par>
                          <p:cTn id="58" fill="hold">
                            <p:stCondLst>
                              <p:cond delay="1000"/>
                            </p:stCondLst>
                            <p:childTnLst>
                              <p:par>
                                <p:cTn id="59" presetID="10" presetClass="entr" presetSubtype="0" fill="hold" nodeType="afterEffect">
                                  <p:stCondLst>
                                    <p:cond delay="0"/>
                                  </p:stCondLst>
                                  <p:childTnLst>
                                    <p:set>
                                      <p:cBhvr>
                                        <p:cTn id="60" dur="1" fill="hold">
                                          <p:stCondLst>
                                            <p:cond delay="0"/>
                                          </p:stCondLst>
                                        </p:cTn>
                                        <p:tgtEl>
                                          <p:spTgt spid="4">
                                            <p:txEl>
                                              <p:pRg st="1" end="1"/>
                                            </p:txEl>
                                          </p:spTgt>
                                        </p:tgtEl>
                                        <p:attrNameLst>
                                          <p:attrName>style.visibility</p:attrName>
                                        </p:attrNameLst>
                                      </p:cBhvr>
                                      <p:to>
                                        <p:strVal val="visible"/>
                                      </p:to>
                                    </p:set>
                                    <p:animEffect transition="in" filter="fade">
                                      <p:cBhvr>
                                        <p:cTn id="61" dur="500"/>
                                        <p:tgtEl>
                                          <p:spTgt spid="4">
                                            <p:txEl>
                                              <p:pRg st="1" end="1"/>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46"/>
                                        </p:tgtEl>
                                        <p:attrNameLst>
                                          <p:attrName>style.visibility</p:attrName>
                                        </p:attrNameLst>
                                      </p:cBhvr>
                                      <p:to>
                                        <p:strVal val="visible"/>
                                      </p:to>
                                    </p:set>
                                    <p:animEffect transition="in" filter="fade">
                                      <p:cBhvr>
                                        <p:cTn id="66" dur="500"/>
                                        <p:tgtEl>
                                          <p:spTgt spid="46"/>
                                        </p:tgtEl>
                                      </p:cBhvr>
                                    </p:animEffect>
                                  </p:childTnLst>
                                </p:cTn>
                              </p:par>
                            </p:childTnLst>
                          </p:cTn>
                        </p:par>
                        <p:par>
                          <p:cTn id="67" fill="hold">
                            <p:stCondLst>
                              <p:cond delay="500"/>
                            </p:stCondLst>
                            <p:childTnLst>
                              <p:par>
                                <p:cTn id="68" presetID="10" presetClass="entr" presetSubtype="0" fill="hold" grpId="0" nodeType="afterEffect">
                                  <p:stCondLst>
                                    <p:cond delay="0"/>
                                  </p:stCondLst>
                                  <p:childTnLst>
                                    <p:set>
                                      <p:cBhvr>
                                        <p:cTn id="69" dur="1" fill="hold">
                                          <p:stCondLst>
                                            <p:cond delay="0"/>
                                          </p:stCondLst>
                                        </p:cTn>
                                        <p:tgtEl>
                                          <p:spTgt spid="39"/>
                                        </p:tgtEl>
                                        <p:attrNameLst>
                                          <p:attrName>style.visibility</p:attrName>
                                        </p:attrNameLst>
                                      </p:cBhvr>
                                      <p:to>
                                        <p:strVal val="visible"/>
                                      </p:to>
                                    </p:set>
                                    <p:animEffect transition="in" filter="fade">
                                      <p:cBhvr>
                                        <p:cTn id="70" dur="500"/>
                                        <p:tgtEl>
                                          <p:spTgt spid="39"/>
                                        </p:tgtEl>
                                      </p:cBhvr>
                                    </p:animEffect>
                                  </p:childTnLst>
                                </p:cTn>
                              </p:par>
                            </p:childTnLst>
                          </p:cTn>
                        </p:par>
                        <p:par>
                          <p:cTn id="71" fill="hold">
                            <p:stCondLst>
                              <p:cond delay="1000"/>
                            </p:stCondLst>
                            <p:childTnLst>
                              <p:par>
                                <p:cTn id="72" presetID="10" presetClass="entr" presetSubtype="0" fill="hold" nodeType="afterEffect">
                                  <p:stCondLst>
                                    <p:cond delay="0"/>
                                  </p:stCondLst>
                                  <p:childTnLst>
                                    <p:set>
                                      <p:cBhvr>
                                        <p:cTn id="73" dur="1" fill="hold">
                                          <p:stCondLst>
                                            <p:cond delay="0"/>
                                          </p:stCondLst>
                                        </p:cTn>
                                        <p:tgtEl>
                                          <p:spTgt spid="4">
                                            <p:txEl>
                                              <p:pRg st="2" end="2"/>
                                            </p:txEl>
                                          </p:spTgt>
                                        </p:tgtEl>
                                        <p:attrNameLst>
                                          <p:attrName>style.visibility</p:attrName>
                                        </p:attrNameLst>
                                      </p:cBhvr>
                                      <p:to>
                                        <p:strVal val="visible"/>
                                      </p:to>
                                    </p:set>
                                    <p:animEffect transition="in" filter="fade">
                                      <p:cBhvr>
                                        <p:cTn id="74" dur="500"/>
                                        <p:tgtEl>
                                          <p:spTgt spid="4">
                                            <p:txEl>
                                              <p:pRg st="2" end="2"/>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1" fill="hold" nodeType="clickEffect">
                                  <p:stCondLst>
                                    <p:cond delay="0"/>
                                  </p:stCondLst>
                                  <p:childTnLst>
                                    <p:set>
                                      <p:cBhvr>
                                        <p:cTn id="78" dur="1" fill="hold">
                                          <p:stCondLst>
                                            <p:cond delay="0"/>
                                          </p:stCondLst>
                                        </p:cTn>
                                        <p:tgtEl>
                                          <p:spTgt spid="1039"/>
                                        </p:tgtEl>
                                        <p:attrNameLst>
                                          <p:attrName>style.visibility</p:attrName>
                                        </p:attrNameLst>
                                      </p:cBhvr>
                                      <p:to>
                                        <p:strVal val="visible"/>
                                      </p:to>
                                    </p:set>
                                    <p:animEffect transition="in" filter="wipe(up)">
                                      <p:cBhvr>
                                        <p:cTn id="79" dur="500"/>
                                        <p:tgtEl>
                                          <p:spTgt spid="1039"/>
                                        </p:tgtEl>
                                      </p:cBhvr>
                                    </p:animEffect>
                                  </p:childTnLst>
                                </p:cTn>
                              </p:par>
                              <p:par>
                                <p:cTn id="80" presetID="22" presetClass="entr" presetSubtype="1" fill="hold" nodeType="withEffect">
                                  <p:stCondLst>
                                    <p:cond delay="0"/>
                                  </p:stCondLst>
                                  <p:childTnLst>
                                    <p:set>
                                      <p:cBhvr>
                                        <p:cTn id="81" dur="1" fill="hold">
                                          <p:stCondLst>
                                            <p:cond delay="0"/>
                                          </p:stCondLst>
                                        </p:cTn>
                                        <p:tgtEl>
                                          <p:spTgt spid="64"/>
                                        </p:tgtEl>
                                        <p:attrNameLst>
                                          <p:attrName>style.visibility</p:attrName>
                                        </p:attrNameLst>
                                      </p:cBhvr>
                                      <p:to>
                                        <p:strVal val="visible"/>
                                      </p:to>
                                    </p:set>
                                    <p:animEffect transition="in" filter="wipe(up)">
                                      <p:cBhvr>
                                        <p:cTn id="82" dur="500"/>
                                        <p:tgtEl>
                                          <p:spTgt spid="64"/>
                                        </p:tgtEl>
                                      </p:cBhvr>
                                    </p:animEffect>
                                  </p:childTnLst>
                                </p:cTn>
                              </p:par>
                            </p:childTnLst>
                          </p:cTn>
                        </p:par>
                        <p:par>
                          <p:cTn id="83" fill="hold">
                            <p:stCondLst>
                              <p:cond delay="500"/>
                            </p:stCondLst>
                            <p:childTnLst>
                              <p:par>
                                <p:cTn id="84" presetID="10" presetClass="entr" presetSubtype="0" fill="hold" grpId="0" nodeType="afterEffect">
                                  <p:stCondLst>
                                    <p:cond delay="500"/>
                                  </p:stCondLst>
                                  <p:childTnLst>
                                    <p:set>
                                      <p:cBhvr>
                                        <p:cTn id="85" dur="1" fill="hold">
                                          <p:stCondLst>
                                            <p:cond delay="0"/>
                                          </p:stCondLst>
                                        </p:cTn>
                                        <p:tgtEl>
                                          <p:spTgt spid="37"/>
                                        </p:tgtEl>
                                        <p:attrNameLst>
                                          <p:attrName>style.visibility</p:attrName>
                                        </p:attrNameLst>
                                      </p:cBhvr>
                                      <p:to>
                                        <p:strVal val="visible"/>
                                      </p:to>
                                    </p:set>
                                    <p:animEffect transition="in" filter="fade">
                                      <p:cBhvr>
                                        <p:cTn id="86" dur="500"/>
                                        <p:tgtEl>
                                          <p:spTgt spid="37"/>
                                        </p:tgtEl>
                                      </p:cBhvr>
                                    </p:animEffect>
                                  </p:childTnLst>
                                </p:cTn>
                              </p:par>
                              <p:par>
                                <p:cTn id="87" presetID="10" presetClass="entr" presetSubtype="0" fill="hold" grpId="0" nodeType="withEffect">
                                  <p:stCondLst>
                                    <p:cond delay="500"/>
                                  </p:stCondLst>
                                  <p:childTnLst>
                                    <p:set>
                                      <p:cBhvr>
                                        <p:cTn id="88" dur="1" fill="hold">
                                          <p:stCondLst>
                                            <p:cond delay="0"/>
                                          </p:stCondLst>
                                        </p:cTn>
                                        <p:tgtEl>
                                          <p:spTgt spid="38"/>
                                        </p:tgtEl>
                                        <p:attrNameLst>
                                          <p:attrName>style.visibility</p:attrName>
                                        </p:attrNameLst>
                                      </p:cBhvr>
                                      <p:to>
                                        <p:strVal val="visible"/>
                                      </p:to>
                                    </p:set>
                                    <p:animEffect transition="in" filter="fade">
                                      <p:cBhvr>
                                        <p:cTn id="89" dur="500"/>
                                        <p:tgtEl>
                                          <p:spTgt spid="38"/>
                                        </p:tgtEl>
                                      </p:cBhvr>
                                    </p:animEffect>
                                  </p:childTnLst>
                                </p:cTn>
                              </p:par>
                            </p:childTnLst>
                          </p:cTn>
                        </p:par>
                        <p:par>
                          <p:cTn id="90" fill="hold">
                            <p:stCondLst>
                              <p:cond delay="1500"/>
                            </p:stCondLst>
                            <p:childTnLst>
                              <p:par>
                                <p:cTn id="91" presetID="10" presetClass="entr" presetSubtype="0" fill="hold" nodeType="afterEffect">
                                  <p:stCondLst>
                                    <p:cond delay="500"/>
                                  </p:stCondLst>
                                  <p:childTnLst>
                                    <p:set>
                                      <p:cBhvr>
                                        <p:cTn id="92" dur="1" fill="hold">
                                          <p:stCondLst>
                                            <p:cond delay="0"/>
                                          </p:stCondLst>
                                        </p:cTn>
                                        <p:tgtEl>
                                          <p:spTgt spid="65"/>
                                        </p:tgtEl>
                                        <p:attrNameLst>
                                          <p:attrName>style.visibility</p:attrName>
                                        </p:attrNameLst>
                                      </p:cBhvr>
                                      <p:to>
                                        <p:strVal val="visible"/>
                                      </p:to>
                                    </p:set>
                                    <p:animEffect transition="in" filter="fade">
                                      <p:cBhvr>
                                        <p:cTn id="93" dur="500"/>
                                        <p:tgtEl>
                                          <p:spTgt spid="65"/>
                                        </p:tgtEl>
                                      </p:cBhvr>
                                    </p:animEffect>
                                  </p:childTnLst>
                                </p:cTn>
                              </p:par>
                            </p:childTnLst>
                          </p:cTn>
                        </p:par>
                        <p:par>
                          <p:cTn id="94" fill="hold">
                            <p:stCondLst>
                              <p:cond delay="2500"/>
                            </p:stCondLst>
                            <p:childTnLst>
                              <p:par>
                                <p:cTn id="95" presetID="10" presetClass="entr" presetSubtype="0" fill="hold" grpId="0" nodeType="afterEffect">
                                  <p:stCondLst>
                                    <p:cond delay="0"/>
                                  </p:stCondLst>
                                  <p:childTnLst>
                                    <p:set>
                                      <p:cBhvr>
                                        <p:cTn id="96" dur="1" fill="hold">
                                          <p:stCondLst>
                                            <p:cond delay="0"/>
                                          </p:stCondLst>
                                        </p:cTn>
                                        <p:tgtEl>
                                          <p:spTgt spid="40"/>
                                        </p:tgtEl>
                                        <p:attrNameLst>
                                          <p:attrName>style.visibility</p:attrName>
                                        </p:attrNameLst>
                                      </p:cBhvr>
                                      <p:to>
                                        <p:strVal val="visible"/>
                                      </p:to>
                                    </p:set>
                                    <p:animEffect transition="in" filter="fade">
                                      <p:cBhvr>
                                        <p:cTn id="97" dur="500"/>
                                        <p:tgtEl>
                                          <p:spTgt spid="40"/>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32"/>
                                        </p:tgtEl>
                                        <p:attrNameLst>
                                          <p:attrName>style.visibility</p:attrName>
                                        </p:attrNameLst>
                                      </p:cBhvr>
                                      <p:to>
                                        <p:strVal val="visible"/>
                                      </p:to>
                                    </p:set>
                                    <p:animEffect transition="in" filter="fade">
                                      <p:cBhvr>
                                        <p:cTn id="102" dur="500"/>
                                        <p:tgtEl>
                                          <p:spTgt spid="32"/>
                                        </p:tgtEl>
                                      </p:cBhvr>
                                    </p:animEffect>
                                  </p:childTnLst>
                                </p:cTn>
                              </p:par>
                            </p:childTnLst>
                          </p:cTn>
                        </p:par>
                        <p:par>
                          <p:cTn id="103" fill="hold">
                            <p:stCondLst>
                              <p:cond delay="500"/>
                            </p:stCondLst>
                            <p:childTnLst>
                              <p:par>
                                <p:cTn id="104" presetID="10" presetClass="entr" presetSubtype="0" fill="hold" grpId="0" nodeType="afterEffect">
                                  <p:stCondLst>
                                    <p:cond delay="0"/>
                                  </p:stCondLst>
                                  <p:childTnLst>
                                    <p:set>
                                      <p:cBhvr>
                                        <p:cTn id="105" dur="1" fill="hold">
                                          <p:stCondLst>
                                            <p:cond delay="0"/>
                                          </p:stCondLst>
                                        </p:cTn>
                                        <p:tgtEl>
                                          <p:spTgt spid="41"/>
                                        </p:tgtEl>
                                        <p:attrNameLst>
                                          <p:attrName>style.visibility</p:attrName>
                                        </p:attrNameLst>
                                      </p:cBhvr>
                                      <p:to>
                                        <p:strVal val="visible"/>
                                      </p:to>
                                    </p:set>
                                    <p:animEffect transition="in" filter="fade">
                                      <p:cBhvr>
                                        <p:cTn id="106" dur="500"/>
                                        <p:tgtEl>
                                          <p:spTgt spid="41"/>
                                        </p:tgtEl>
                                      </p:cBhvr>
                                    </p:animEffect>
                                  </p:childTnLst>
                                </p:cTn>
                              </p:par>
                            </p:childTnLst>
                          </p:cTn>
                        </p:par>
                        <p:par>
                          <p:cTn id="107" fill="hold">
                            <p:stCondLst>
                              <p:cond delay="1000"/>
                            </p:stCondLst>
                            <p:childTnLst>
                              <p:par>
                                <p:cTn id="108" presetID="10" presetClass="entr" presetSubtype="0" fill="hold" nodeType="afterEffect">
                                  <p:stCondLst>
                                    <p:cond delay="0"/>
                                  </p:stCondLst>
                                  <p:childTnLst>
                                    <p:set>
                                      <p:cBhvr>
                                        <p:cTn id="109" dur="1" fill="hold">
                                          <p:stCondLst>
                                            <p:cond delay="0"/>
                                          </p:stCondLst>
                                        </p:cTn>
                                        <p:tgtEl>
                                          <p:spTgt spid="4">
                                            <p:txEl>
                                              <p:pRg st="3" end="3"/>
                                            </p:txEl>
                                          </p:spTgt>
                                        </p:tgtEl>
                                        <p:attrNameLst>
                                          <p:attrName>style.visibility</p:attrName>
                                        </p:attrNameLst>
                                      </p:cBhvr>
                                      <p:to>
                                        <p:strVal val="visible"/>
                                      </p:to>
                                    </p:set>
                                    <p:animEffect transition="in" filter="fade">
                                      <p:cBhvr>
                                        <p:cTn id="110" dur="500"/>
                                        <p:tgtEl>
                                          <p:spTgt spid="4">
                                            <p:txEl>
                                              <p:pRg st="3" end="3"/>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22" presetClass="entr" presetSubtype="1" fill="hold" nodeType="clickEffect">
                                  <p:stCondLst>
                                    <p:cond delay="0"/>
                                  </p:stCondLst>
                                  <p:childTnLst>
                                    <p:set>
                                      <p:cBhvr>
                                        <p:cTn id="114" dur="1" fill="hold">
                                          <p:stCondLst>
                                            <p:cond delay="0"/>
                                          </p:stCondLst>
                                        </p:cTn>
                                        <p:tgtEl>
                                          <p:spTgt spid="48"/>
                                        </p:tgtEl>
                                        <p:attrNameLst>
                                          <p:attrName>style.visibility</p:attrName>
                                        </p:attrNameLst>
                                      </p:cBhvr>
                                      <p:to>
                                        <p:strVal val="visible"/>
                                      </p:to>
                                    </p:set>
                                    <p:animEffect transition="in" filter="wipe(up)">
                                      <p:cBhvr>
                                        <p:cTn id="115" dur="500"/>
                                        <p:tgtEl>
                                          <p:spTgt spid="48"/>
                                        </p:tgtEl>
                                      </p:cBhvr>
                                    </p:animEffect>
                                  </p:childTnLst>
                                </p:cTn>
                              </p:par>
                            </p:childTnLst>
                          </p:cTn>
                        </p:par>
                        <p:par>
                          <p:cTn id="116" fill="hold">
                            <p:stCondLst>
                              <p:cond delay="500"/>
                            </p:stCondLst>
                            <p:childTnLst>
                              <p:par>
                                <p:cTn id="117" presetID="22" presetClass="entr" presetSubtype="2" fill="hold" nodeType="afterEffect">
                                  <p:stCondLst>
                                    <p:cond delay="0"/>
                                  </p:stCondLst>
                                  <p:childTnLst>
                                    <p:set>
                                      <p:cBhvr>
                                        <p:cTn id="118" dur="1" fill="hold">
                                          <p:stCondLst>
                                            <p:cond delay="0"/>
                                          </p:stCondLst>
                                        </p:cTn>
                                        <p:tgtEl>
                                          <p:spTgt spid="34"/>
                                        </p:tgtEl>
                                        <p:attrNameLst>
                                          <p:attrName>style.visibility</p:attrName>
                                        </p:attrNameLst>
                                      </p:cBhvr>
                                      <p:to>
                                        <p:strVal val="visible"/>
                                      </p:to>
                                    </p:set>
                                    <p:animEffect transition="in" filter="wipe(right)">
                                      <p:cBhvr>
                                        <p:cTn id="119" dur="500"/>
                                        <p:tgtEl>
                                          <p:spTgt spid="34"/>
                                        </p:tgtEl>
                                      </p:cBhvr>
                                    </p:animEffect>
                                  </p:childTnLst>
                                </p:cTn>
                              </p:par>
                            </p:childTnLst>
                          </p:cTn>
                        </p:par>
                        <p:par>
                          <p:cTn id="120" fill="hold">
                            <p:stCondLst>
                              <p:cond delay="1000"/>
                            </p:stCondLst>
                            <p:childTnLst>
                              <p:par>
                                <p:cTn id="121" presetID="10" presetClass="entr" presetSubtype="0" fill="hold" grpId="0" nodeType="afterEffect">
                                  <p:stCondLst>
                                    <p:cond delay="0"/>
                                  </p:stCondLst>
                                  <p:childTnLst>
                                    <p:set>
                                      <p:cBhvr>
                                        <p:cTn id="122" dur="1" fill="hold">
                                          <p:stCondLst>
                                            <p:cond delay="0"/>
                                          </p:stCondLst>
                                        </p:cTn>
                                        <p:tgtEl>
                                          <p:spTgt spid="42"/>
                                        </p:tgtEl>
                                        <p:attrNameLst>
                                          <p:attrName>style.visibility</p:attrName>
                                        </p:attrNameLst>
                                      </p:cBhvr>
                                      <p:to>
                                        <p:strVal val="visible"/>
                                      </p:to>
                                    </p:set>
                                    <p:animEffect transition="in" filter="fade">
                                      <p:cBhvr>
                                        <p:cTn id="123" dur="500"/>
                                        <p:tgtEl>
                                          <p:spTgt spid="42"/>
                                        </p:tgtEl>
                                      </p:cBhvr>
                                    </p:animEffect>
                                  </p:childTnLst>
                                </p:cTn>
                              </p:par>
                            </p:childTnLst>
                          </p:cTn>
                        </p:par>
                      </p:childTnLst>
                    </p:cTn>
                  </p:par>
                  <p:par>
                    <p:cTn id="124" fill="hold">
                      <p:stCondLst>
                        <p:cond delay="indefinite"/>
                      </p:stCondLst>
                      <p:childTnLst>
                        <p:par>
                          <p:cTn id="125" fill="hold">
                            <p:stCondLst>
                              <p:cond delay="0"/>
                            </p:stCondLst>
                            <p:childTnLst>
                              <p:par>
                                <p:cTn id="126" presetID="22" presetClass="entr" presetSubtype="1" fill="hold" grpId="0" nodeType="clickEffect">
                                  <p:stCondLst>
                                    <p:cond delay="0"/>
                                  </p:stCondLst>
                                  <p:childTnLst>
                                    <p:set>
                                      <p:cBhvr>
                                        <p:cTn id="127" dur="1" fill="hold">
                                          <p:stCondLst>
                                            <p:cond delay="0"/>
                                          </p:stCondLst>
                                        </p:cTn>
                                        <p:tgtEl>
                                          <p:spTgt spid="44"/>
                                        </p:tgtEl>
                                        <p:attrNameLst>
                                          <p:attrName>style.visibility</p:attrName>
                                        </p:attrNameLst>
                                      </p:cBhvr>
                                      <p:to>
                                        <p:strVal val="visible"/>
                                      </p:to>
                                    </p:set>
                                    <p:animEffect transition="in" filter="wipe(up)">
                                      <p:cBhvr>
                                        <p:cTn id="128" dur="500"/>
                                        <p:tgtEl>
                                          <p:spTgt spid="44"/>
                                        </p:tgtEl>
                                      </p:cBhvr>
                                    </p:animEffect>
                                  </p:childTnLst>
                                </p:cTn>
                              </p:par>
                            </p:childTnLst>
                          </p:cTn>
                        </p:par>
                        <p:par>
                          <p:cTn id="129" fill="hold">
                            <p:stCondLst>
                              <p:cond delay="500"/>
                            </p:stCondLst>
                            <p:childTnLst>
                              <p:par>
                                <p:cTn id="130" presetID="10" presetClass="entr" presetSubtype="0" fill="hold" grpId="0" nodeType="afterEffect">
                                  <p:stCondLst>
                                    <p:cond delay="0"/>
                                  </p:stCondLst>
                                  <p:childTnLst>
                                    <p:set>
                                      <p:cBhvr>
                                        <p:cTn id="131" dur="1" fill="hold">
                                          <p:stCondLst>
                                            <p:cond delay="0"/>
                                          </p:stCondLst>
                                        </p:cTn>
                                        <p:tgtEl>
                                          <p:spTgt spid="45"/>
                                        </p:tgtEl>
                                        <p:attrNameLst>
                                          <p:attrName>style.visibility</p:attrName>
                                        </p:attrNameLst>
                                      </p:cBhvr>
                                      <p:to>
                                        <p:strVal val="visible"/>
                                      </p:to>
                                    </p:set>
                                    <p:animEffect transition="in" filter="fade">
                                      <p:cBhvr>
                                        <p:cTn id="132" dur="500"/>
                                        <p:tgtEl>
                                          <p:spTgt spid="45"/>
                                        </p:tgtEl>
                                      </p:cBhvr>
                                    </p:animEffect>
                                  </p:childTnLst>
                                </p:cTn>
                              </p:par>
                            </p:childTnLst>
                          </p:cTn>
                        </p:par>
                        <p:par>
                          <p:cTn id="133" fill="hold">
                            <p:stCondLst>
                              <p:cond delay="1000"/>
                            </p:stCondLst>
                            <p:childTnLst>
                              <p:par>
                                <p:cTn id="134" presetID="10" presetClass="entr" presetSubtype="0" fill="hold" nodeType="afterEffect">
                                  <p:stCondLst>
                                    <p:cond delay="0"/>
                                  </p:stCondLst>
                                  <p:childTnLst>
                                    <p:set>
                                      <p:cBhvr>
                                        <p:cTn id="135" dur="1" fill="hold">
                                          <p:stCondLst>
                                            <p:cond delay="0"/>
                                          </p:stCondLst>
                                        </p:cTn>
                                        <p:tgtEl>
                                          <p:spTgt spid="4">
                                            <p:txEl>
                                              <p:pRg st="4" end="4"/>
                                            </p:txEl>
                                          </p:spTgt>
                                        </p:tgtEl>
                                        <p:attrNameLst>
                                          <p:attrName>style.visibility</p:attrName>
                                        </p:attrNameLst>
                                      </p:cBhvr>
                                      <p:to>
                                        <p:strVal val="visible"/>
                                      </p:to>
                                    </p:set>
                                    <p:animEffect transition="in" filter="fade">
                                      <p:cBhvr>
                                        <p:cTn id="136"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p:bldP spid="8" grpId="0" animBg="1"/>
      <p:bldP spid="35" grpId="0"/>
      <p:bldP spid="36" grpId="0"/>
      <p:bldP spid="37" grpId="0" animBg="1"/>
      <p:bldP spid="38" grpId="0"/>
      <p:bldP spid="39" grpId="0"/>
      <p:bldP spid="40" grpId="0"/>
      <p:bldP spid="41" grpId="0"/>
      <p:bldP spid="42" grpId="0"/>
      <p:bldP spid="44" grpId="0" animBg="1"/>
      <p:bldP spid="4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sym typeface="Symbol"/>
              </a:rPr>
              <a:t>Je-li </a:t>
            </a:r>
            <a:r>
              <a:rPr lang="cs-CZ" dirty="0">
                <a:sym typeface="Symbol"/>
              </a:rPr>
              <a:t>rovina </a:t>
            </a:r>
            <a:r>
              <a:rPr lang="cs-CZ" dirty="0" smtClean="0">
                <a:sym typeface="Symbol"/>
              </a:rPr>
              <a:t>v obecné poloze vzhledem </a:t>
            </a:r>
            <a:r>
              <a:rPr lang="cs-CZ" dirty="0">
                <a:sym typeface="Symbol"/>
              </a:rPr>
              <a:t>k průmětně, pak jejím průmětem bude </a:t>
            </a:r>
            <a:r>
              <a:rPr lang="cs-CZ" dirty="0" smtClean="0">
                <a:sym typeface="Symbol"/>
              </a:rPr>
              <a:t>celá průmětna.</a:t>
            </a:r>
          </a:p>
          <a:p>
            <a:r>
              <a:rPr lang="cs-CZ" dirty="0">
                <a:sym typeface="Symbol"/>
              </a:rPr>
              <a:t>Je-li rovina kolmá k průmětně, pak jejím průmětem bude přímka</a:t>
            </a:r>
            <a:r>
              <a:rPr lang="cs-CZ" dirty="0" smtClean="0">
                <a:sym typeface="Symbol"/>
              </a:rPr>
              <a:t>.</a:t>
            </a:r>
            <a:endParaRPr lang="cs-CZ" dirty="0">
              <a:sym typeface="Symbol"/>
            </a:endParaRPr>
          </a:p>
          <a:p>
            <a:pPr marL="0" indent="0">
              <a:buNone/>
            </a:pPr>
            <a:endParaRPr lang="cs-CZ" dirty="0"/>
          </a:p>
        </p:txBody>
      </p:sp>
    </p:spTree>
    <p:extLst>
      <p:ext uri="{BB962C8B-B14F-4D97-AF65-F5344CB8AC3E}">
        <p14:creationId xmlns:p14="http://schemas.microsoft.com/office/powerpoint/2010/main" val="281868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Rovina může být zadána</a:t>
            </a:r>
            <a:endParaRPr lang="cs-CZ" dirty="0"/>
          </a:p>
        </p:txBody>
      </p:sp>
      <p:sp>
        <p:nvSpPr>
          <p:cNvPr id="3" name="Zástupný symbol pro obsah 2"/>
          <p:cNvSpPr>
            <a:spLocks noGrp="1"/>
          </p:cNvSpPr>
          <p:nvPr>
            <p:ph idx="1"/>
          </p:nvPr>
        </p:nvSpPr>
        <p:spPr/>
        <p:txBody>
          <a:bodyPr/>
          <a:lstStyle/>
          <a:p>
            <a:r>
              <a:rPr lang="cs-CZ" dirty="0" smtClean="0"/>
              <a:t>Trojicí bodů.</a:t>
            </a:r>
          </a:p>
          <a:p>
            <a:r>
              <a:rPr lang="cs-CZ" dirty="0" smtClean="0"/>
              <a:t>Bodem a přímkou (touto přímkou může být i stopa roviny nebo hlavní přímka).</a:t>
            </a:r>
          </a:p>
          <a:p>
            <a:r>
              <a:rPr lang="cs-CZ" dirty="0" smtClean="0"/>
              <a:t>Spádovým měřítkem, což je vystupňovaná spádová přímka.</a:t>
            </a:r>
            <a:endParaRPr lang="cs-CZ" dirty="0"/>
          </a:p>
        </p:txBody>
      </p:sp>
    </p:spTree>
    <p:extLst>
      <p:ext uri="{BB962C8B-B14F-4D97-AF65-F5344CB8AC3E}">
        <p14:creationId xmlns:p14="http://schemas.microsoft.com/office/powerpoint/2010/main" val="329273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179512" y="1340768"/>
            <a:ext cx="8784976" cy="4785395"/>
          </a:xfrm>
        </p:spPr>
        <p:txBody>
          <a:bodyPr/>
          <a:lstStyle/>
          <a:p>
            <a:pPr marL="0" indent="0">
              <a:buNone/>
            </a:pPr>
            <a:r>
              <a:rPr lang="cs-CZ" dirty="0" smtClean="0"/>
              <a:t>Najděte stopu roviny </a:t>
            </a:r>
            <a:r>
              <a:rPr lang="cs-CZ" i="1" dirty="0" smtClean="0">
                <a:sym typeface="Symbol"/>
              </a:rPr>
              <a:t></a:t>
            </a:r>
            <a:r>
              <a:rPr lang="cs-CZ" dirty="0" smtClean="0">
                <a:sym typeface="Symbol"/>
              </a:rPr>
              <a:t>, která je</a:t>
            </a:r>
            <a:r>
              <a:rPr lang="cs-CZ" dirty="0" smtClean="0"/>
              <a:t> určená body </a:t>
            </a:r>
            <a:r>
              <a:rPr lang="cs-CZ" i="1" dirty="0" smtClean="0"/>
              <a:t>A</a:t>
            </a:r>
            <a:r>
              <a:rPr lang="cs-CZ" dirty="0" smtClean="0"/>
              <a:t>, </a:t>
            </a:r>
            <a:r>
              <a:rPr lang="cs-CZ" i="1" dirty="0" smtClean="0"/>
              <a:t>B</a:t>
            </a:r>
            <a:r>
              <a:rPr lang="cs-CZ" dirty="0" smtClean="0"/>
              <a:t>, </a:t>
            </a:r>
            <a:r>
              <a:rPr lang="cs-CZ" i="1" dirty="0" smtClean="0"/>
              <a:t>C</a:t>
            </a:r>
            <a:r>
              <a:rPr lang="cs-CZ" dirty="0" smtClean="0"/>
              <a:t>.</a:t>
            </a:r>
            <a:endParaRPr lang="cs-CZ" dirty="0"/>
          </a:p>
        </p:txBody>
      </p:sp>
      <p:sp>
        <p:nvSpPr>
          <p:cNvPr id="4" name="Ovál 3"/>
          <p:cNvSpPr/>
          <p:nvPr/>
        </p:nvSpPr>
        <p:spPr>
          <a:xfrm>
            <a:off x="3635896" y="309524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 name="Ovál 4"/>
          <p:cNvSpPr/>
          <p:nvPr/>
        </p:nvSpPr>
        <p:spPr>
          <a:xfrm>
            <a:off x="6228184" y="296571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6" name="Ovál 5"/>
          <p:cNvSpPr/>
          <p:nvPr/>
        </p:nvSpPr>
        <p:spPr>
          <a:xfrm>
            <a:off x="5004048" y="414908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 name="TextovéPole 6"/>
          <p:cNvSpPr txBox="1"/>
          <p:nvPr/>
        </p:nvSpPr>
        <p:spPr>
          <a:xfrm>
            <a:off x="3553480" y="2758970"/>
            <a:ext cx="769229" cy="369332"/>
          </a:xfrm>
          <a:prstGeom prst="rect">
            <a:avLst/>
          </a:prstGeom>
          <a:noFill/>
        </p:spPr>
        <p:txBody>
          <a:bodyPr wrap="square" rtlCol="0">
            <a:spAutoFit/>
          </a:bodyPr>
          <a:lstStyle/>
          <a:p>
            <a:r>
              <a:rPr lang="cs-CZ" dirty="0" smtClean="0"/>
              <a:t>A</a:t>
            </a:r>
            <a:r>
              <a:rPr lang="cs-CZ" baseline="-25000" dirty="0" smtClean="0"/>
              <a:t>1</a:t>
            </a:r>
            <a:r>
              <a:rPr lang="cs-CZ" dirty="0" smtClean="0"/>
              <a:t>(2)</a:t>
            </a:r>
            <a:endParaRPr lang="cs-CZ" dirty="0"/>
          </a:p>
        </p:txBody>
      </p:sp>
      <p:sp>
        <p:nvSpPr>
          <p:cNvPr id="8" name="TextovéPole 7"/>
          <p:cNvSpPr txBox="1"/>
          <p:nvPr/>
        </p:nvSpPr>
        <p:spPr>
          <a:xfrm>
            <a:off x="6217042" y="2932753"/>
            <a:ext cx="769229" cy="369332"/>
          </a:xfrm>
          <a:prstGeom prst="rect">
            <a:avLst/>
          </a:prstGeom>
          <a:noFill/>
        </p:spPr>
        <p:txBody>
          <a:bodyPr wrap="square" rtlCol="0">
            <a:spAutoFit/>
          </a:bodyPr>
          <a:lstStyle/>
          <a:p>
            <a:r>
              <a:rPr lang="cs-CZ" dirty="0" smtClean="0"/>
              <a:t>B</a:t>
            </a:r>
            <a:r>
              <a:rPr lang="cs-CZ" baseline="-25000" dirty="0" smtClean="0"/>
              <a:t>1</a:t>
            </a:r>
            <a:r>
              <a:rPr lang="cs-CZ" dirty="0" smtClean="0"/>
              <a:t>(6)</a:t>
            </a:r>
            <a:endParaRPr lang="cs-CZ" dirty="0"/>
          </a:p>
        </p:txBody>
      </p:sp>
      <p:sp>
        <p:nvSpPr>
          <p:cNvPr id="9" name="TextovéPole 8"/>
          <p:cNvSpPr txBox="1"/>
          <p:nvPr/>
        </p:nvSpPr>
        <p:spPr>
          <a:xfrm>
            <a:off x="5004361" y="4049064"/>
            <a:ext cx="769229" cy="369332"/>
          </a:xfrm>
          <a:prstGeom prst="rect">
            <a:avLst/>
          </a:prstGeom>
          <a:noFill/>
        </p:spPr>
        <p:txBody>
          <a:bodyPr wrap="square" rtlCol="0">
            <a:spAutoFit/>
          </a:bodyPr>
          <a:lstStyle/>
          <a:p>
            <a:r>
              <a:rPr lang="cs-CZ" dirty="0" smtClean="0"/>
              <a:t>C</a:t>
            </a:r>
            <a:r>
              <a:rPr lang="cs-CZ" baseline="-25000" dirty="0" smtClean="0"/>
              <a:t>1</a:t>
            </a:r>
            <a:r>
              <a:rPr lang="cs-CZ" dirty="0" smtClean="0"/>
              <a:t>(3)</a:t>
            </a:r>
            <a:endParaRPr lang="cs-CZ" dirty="0"/>
          </a:p>
        </p:txBody>
      </p:sp>
      <p:cxnSp>
        <p:nvCxnSpPr>
          <p:cNvPr id="11" name="Přímá spojnice 10"/>
          <p:cNvCxnSpPr/>
          <p:nvPr/>
        </p:nvCxnSpPr>
        <p:spPr>
          <a:xfrm flipH="1">
            <a:off x="467544" y="2904525"/>
            <a:ext cx="7510552" cy="381448"/>
          </a:xfrm>
          <a:prstGeom prst="line">
            <a:avLst/>
          </a:prstGeom>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flipH="1">
            <a:off x="2987824" y="2457160"/>
            <a:ext cx="3816424" cy="3672408"/>
          </a:xfrm>
          <a:prstGeom prst="line">
            <a:avLst/>
          </a:prstGeom>
        </p:spPr>
        <p:style>
          <a:lnRef idx="1">
            <a:schemeClr val="dk1"/>
          </a:lnRef>
          <a:fillRef idx="0">
            <a:schemeClr val="dk1"/>
          </a:fillRef>
          <a:effectRef idx="0">
            <a:schemeClr val="dk1"/>
          </a:effectRef>
          <a:fontRef idx="minor">
            <a:schemeClr val="tx1"/>
          </a:fontRef>
        </p:style>
      </p:cxnSp>
      <p:cxnSp>
        <p:nvCxnSpPr>
          <p:cNvPr id="16" name="Přímá spojnice 15"/>
          <p:cNvCxnSpPr>
            <a:cxnSpLocks noChangeAspect="1"/>
          </p:cNvCxnSpPr>
          <p:nvPr/>
        </p:nvCxnSpPr>
        <p:spPr>
          <a:xfrm flipH="1" flipV="1">
            <a:off x="3665121" y="3118133"/>
            <a:ext cx="38149" cy="751055"/>
          </a:xfrm>
          <a:prstGeom prst="line">
            <a:avLst/>
          </a:prstGeom>
          <a:ln w="3175">
            <a:prstDash val="dash"/>
          </a:ln>
        </p:spPr>
        <p:style>
          <a:lnRef idx="1">
            <a:schemeClr val="dk1"/>
          </a:lnRef>
          <a:fillRef idx="0">
            <a:schemeClr val="dk1"/>
          </a:fillRef>
          <a:effectRef idx="0">
            <a:schemeClr val="dk1"/>
          </a:effectRef>
          <a:fontRef idx="minor">
            <a:schemeClr val="tx1"/>
          </a:fontRef>
        </p:style>
      </p:cxnSp>
      <p:cxnSp>
        <p:nvCxnSpPr>
          <p:cNvPr id="20" name="Přímá spojnice 19"/>
          <p:cNvCxnSpPr>
            <a:cxnSpLocks noChangeAspect="1"/>
          </p:cNvCxnSpPr>
          <p:nvPr/>
        </p:nvCxnSpPr>
        <p:spPr>
          <a:xfrm flipH="1" flipV="1">
            <a:off x="6258588" y="2988575"/>
            <a:ext cx="114447" cy="2253165"/>
          </a:xfrm>
          <a:prstGeom prst="line">
            <a:avLst/>
          </a:prstGeom>
          <a:ln w="3175">
            <a:prstDash val="dash"/>
          </a:ln>
        </p:spPr>
        <p:style>
          <a:lnRef idx="1">
            <a:schemeClr val="dk1"/>
          </a:lnRef>
          <a:fillRef idx="0">
            <a:schemeClr val="dk1"/>
          </a:fillRef>
          <a:effectRef idx="0">
            <a:schemeClr val="dk1"/>
          </a:effectRef>
          <a:fontRef idx="minor">
            <a:schemeClr val="tx1"/>
          </a:fontRef>
        </p:style>
      </p:cxnSp>
      <p:cxnSp>
        <p:nvCxnSpPr>
          <p:cNvPr id="22" name="Přímá spojnice 21"/>
          <p:cNvCxnSpPr/>
          <p:nvPr/>
        </p:nvCxnSpPr>
        <p:spPr>
          <a:xfrm flipH="1" flipV="1">
            <a:off x="2051720" y="3011435"/>
            <a:ext cx="4321315" cy="2230305"/>
          </a:xfrm>
          <a:prstGeom prst="line">
            <a:avLst/>
          </a:prstGeom>
          <a:ln w="3175">
            <a:prstDash val="lgDashDot"/>
          </a:ln>
        </p:spPr>
        <p:style>
          <a:lnRef idx="1">
            <a:schemeClr val="dk1"/>
          </a:lnRef>
          <a:fillRef idx="0">
            <a:schemeClr val="dk1"/>
          </a:fillRef>
          <a:effectRef idx="0">
            <a:schemeClr val="dk1"/>
          </a:effectRef>
          <a:fontRef idx="minor">
            <a:schemeClr val="tx1"/>
          </a:fontRef>
        </p:style>
      </p:cxnSp>
      <p:sp>
        <p:nvSpPr>
          <p:cNvPr id="23" name="Ovál 22"/>
          <p:cNvSpPr/>
          <p:nvPr/>
        </p:nvSpPr>
        <p:spPr>
          <a:xfrm>
            <a:off x="2367364" y="316511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4" name="Ovál 23"/>
          <p:cNvSpPr/>
          <p:nvPr/>
        </p:nvSpPr>
        <p:spPr>
          <a:xfrm>
            <a:off x="3680410" y="384632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5" name="Ovál 24"/>
          <p:cNvSpPr/>
          <p:nvPr/>
        </p:nvSpPr>
        <p:spPr>
          <a:xfrm>
            <a:off x="6350175" y="521888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9" name="Ovál 28"/>
          <p:cNvSpPr/>
          <p:nvPr/>
        </p:nvSpPr>
        <p:spPr>
          <a:xfrm>
            <a:off x="3782795" y="53242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31" name="Přímá spojnice 30"/>
          <p:cNvCxnSpPr/>
          <p:nvPr/>
        </p:nvCxnSpPr>
        <p:spPr>
          <a:xfrm>
            <a:off x="1763688" y="2204864"/>
            <a:ext cx="2559021" cy="3924704"/>
          </a:xfrm>
          <a:prstGeom prst="line">
            <a:avLst/>
          </a:prstGeom>
          <a:ln w="19050"/>
        </p:spPr>
        <p:style>
          <a:lnRef idx="1">
            <a:schemeClr val="dk1"/>
          </a:lnRef>
          <a:fillRef idx="0">
            <a:schemeClr val="dk1"/>
          </a:fillRef>
          <a:effectRef idx="0">
            <a:schemeClr val="dk1"/>
          </a:effectRef>
          <a:fontRef idx="minor">
            <a:schemeClr val="tx1"/>
          </a:fontRef>
        </p:style>
      </p:cxnSp>
      <p:sp>
        <p:nvSpPr>
          <p:cNvPr id="33" name="TextovéPole 32"/>
          <p:cNvSpPr txBox="1"/>
          <p:nvPr/>
        </p:nvSpPr>
        <p:spPr>
          <a:xfrm>
            <a:off x="6361223" y="5139585"/>
            <a:ext cx="525497" cy="369332"/>
          </a:xfrm>
          <a:prstGeom prst="rect">
            <a:avLst/>
          </a:prstGeom>
          <a:noFill/>
        </p:spPr>
        <p:txBody>
          <a:bodyPr wrap="square" rtlCol="0">
            <a:spAutoFit/>
          </a:bodyPr>
          <a:lstStyle/>
          <a:p>
            <a:r>
              <a:rPr lang="cs-CZ" dirty="0" smtClean="0"/>
              <a:t>(B)</a:t>
            </a:r>
            <a:endParaRPr lang="cs-CZ" dirty="0"/>
          </a:p>
        </p:txBody>
      </p:sp>
      <p:sp>
        <p:nvSpPr>
          <p:cNvPr id="34" name="TextovéPole 33"/>
          <p:cNvSpPr txBox="1"/>
          <p:nvPr/>
        </p:nvSpPr>
        <p:spPr>
          <a:xfrm>
            <a:off x="3460001" y="3859747"/>
            <a:ext cx="531514" cy="369332"/>
          </a:xfrm>
          <a:prstGeom prst="rect">
            <a:avLst/>
          </a:prstGeom>
          <a:noFill/>
        </p:spPr>
        <p:txBody>
          <a:bodyPr wrap="square" rtlCol="0">
            <a:spAutoFit/>
          </a:bodyPr>
          <a:lstStyle/>
          <a:p>
            <a:r>
              <a:rPr lang="cs-CZ" dirty="0" smtClean="0"/>
              <a:t>(A)</a:t>
            </a:r>
            <a:endParaRPr lang="cs-CZ" dirty="0"/>
          </a:p>
        </p:txBody>
      </p:sp>
      <p:sp>
        <p:nvSpPr>
          <p:cNvPr id="35" name="TextovéPole 34"/>
          <p:cNvSpPr txBox="1"/>
          <p:nvPr/>
        </p:nvSpPr>
        <p:spPr>
          <a:xfrm>
            <a:off x="2283908" y="2799371"/>
            <a:ext cx="769229" cy="369332"/>
          </a:xfrm>
          <a:prstGeom prst="rect">
            <a:avLst/>
          </a:prstGeom>
          <a:noFill/>
        </p:spPr>
        <p:txBody>
          <a:bodyPr wrap="square" rtlCol="0">
            <a:spAutoFit/>
          </a:bodyPr>
          <a:lstStyle/>
          <a:p>
            <a:r>
              <a:rPr lang="cs-CZ" dirty="0" smtClean="0"/>
              <a:t>P</a:t>
            </a:r>
            <a:r>
              <a:rPr lang="cs-CZ" baseline="-25000" dirty="0" smtClean="0"/>
              <a:t>1</a:t>
            </a:r>
            <a:r>
              <a:rPr lang="cs-CZ" dirty="0" smtClean="0"/>
              <a:t>(0)</a:t>
            </a:r>
            <a:endParaRPr lang="cs-CZ" dirty="0"/>
          </a:p>
        </p:txBody>
      </p:sp>
      <p:sp>
        <p:nvSpPr>
          <p:cNvPr id="36" name="TextovéPole 35"/>
          <p:cNvSpPr txBox="1"/>
          <p:nvPr/>
        </p:nvSpPr>
        <p:spPr>
          <a:xfrm>
            <a:off x="3838205" y="5154602"/>
            <a:ext cx="769229" cy="369332"/>
          </a:xfrm>
          <a:prstGeom prst="rect">
            <a:avLst/>
          </a:prstGeom>
          <a:noFill/>
        </p:spPr>
        <p:txBody>
          <a:bodyPr wrap="square" rtlCol="0">
            <a:spAutoFit/>
          </a:bodyPr>
          <a:lstStyle/>
          <a:p>
            <a:r>
              <a:rPr lang="cs-CZ" dirty="0" smtClean="0"/>
              <a:t>P´</a:t>
            </a:r>
            <a:r>
              <a:rPr lang="cs-CZ" baseline="-25000" dirty="0" smtClean="0"/>
              <a:t>1</a:t>
            </a:r>
            <a:r>
              <a:rPr lang="cs-CZ" dirty="0" smtClean="0"/>
              <a:t>(0)</a:t>
            </a:r>
            <a:endParaRPr lang="cs-CZ" dirty="0"/>
          </a:p>
        </p:txBody>
      </p:sp>
      <p:sp>
        <p:nvSpPr>
          <p:cNvPr id="37" name="TextovéPole 36"/>
          <p:cNvSpPr txBox="1"/>
          <p:nvPr/>
        </p:nvSpPr>
        <p:spPr>
          <a:xfrm>
            <a:off x="4276914" y="5946204"/>
            <a:ext cx="769229" cy="369332"/>
          </a:xfrm>
          <a:prstGeom prst="rect">
            <a:avLst/>
          </a:prstGeom>
          <a:noFill/>
        </p:spPr>
        <p:txBody>
          <a:bodyPr wrap="square" rtlCol="0">
            <a:spAutoFit/>
          </a:bodyPr>
          <a:lstStyle/>
          <a:p>
            <a:r>
              <a:rPr lang="cs-CZ" dirty="0" smtClean="0"/>
              <a:t>p</a:t>
            </a:r>
            <a:r>
              <a:rPr lang="cs-CZ" baseline="30000" dirty="0" smtClean="0">
                <a:sym typeface="Symbol"/>
              </a:rPr>
              <a:t></a:t>
            </a:r>
            <a:r>
              <a:rPr lang="cs-CZ" baseline="-25000" dirty="0" smtClean="0"/>
              <a:t>1</a:t>
            </a:r>
            <a:endParaRPr lang="cs-CZ" dirty="0"/>
          </a:p>
        </p:txBody>
      </p:sp>
    </p:spTree>
    <p:extLst>
      <p:ext uri="{BB962C8B-B14F-4D97-AF65-F5344CB8AC3E}">
        <p14:creationId xmlns:p14="http://schemas.microsoft.com/office/powerpoint/2010/main" val="17735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ipe(up)">
                                      <p:cBhvr>
                                        <p:cTn id="12" dur="500"/>
                                        <p:tgtEl>
                                          <p:spTgt spid="16"/>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24"/>
                                        </p:tgtEl>
                                        <p:attrNameLst>
                                          <p:attrName>style.visibility</p:attrName>
                                        </p:attrNameLst>
                                      </p:cBhvr>
                                      <p:to>
                                        <p:strVal val="visible"/>
                                      </p:to>
                                    </p:set>
                                    <p:animEffect transition="in" filter="fade">
                                      <p:cBhvr>
                                        <p:cTn id="16" dur="500"/>
                                        <p:tgtEl>
                                          <p:spTgt spid="24"/>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4"/>
                                        </p:tgtEl>
                                        <p:attrNameLst>
                                          <p:attrName>style.visibility</p:attrName>
                                        </p:attrNameLst>
                                      </p:cBhvr>
                                      <p:to>
                                        <p:strVal val="visible"/>
                                      </p:to>
                                    </p:set>
                                    <p:animEffect transition="in" filter="fade">
                                      <p:cBhvr>
                                        <p:cTn id="20" dur="500"/>
                                        <p:tgtEl>
                                          <p:spTgt spid="34"/>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wipe(up)">
                                      <p:cBhvr>
                                        <p:cTn id="25" dur="500"/>
                                        <p:tgtEl>
                                          <p:spTgt spid="20"/>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500"/>
                                        <p:tgtEl>
                                          <p:spTgt spid="25"/>
                                        </p:tgtEl>
                                      </p:cBhvr>
                                    </p:animEffect>
                                  </p:childTnLst>
                                </p:cTn>
                              </p:par>
                            </p:childTnLst>
                          </p:cTn>
                        </p:par>
                        <p:par>
                          <p:cTn id="30" fill="hold">
                            <p:stCondLst>
                              <p:cond delay="1000"/>
                            </p:stCondLst>
                            <p:childTnLst>
                              <p:par>
                                <p:cTn id="31" presetID="10" presetClass="entr" presetSubtype="0" fill="hold" grpId="0" nodeType="afterEffect">
                                  <p:stCondLst>
                                    <p:cond delay="0"/>
                                  </p:stCondLst>
                                  <p:childTnLst>
                                    <p:set>
                                      <p:cBhvr>
                                        <p:cTn id="32" dur="1" fill="hold">
                                          <p:stCondLst>
                                            <p:cond delay="0"/>
                                          </p:stCondLst>
                                        </p:cTn>
                                        <p:tgtEl>
                                          <p:spTgt spid="33"/>
                                        </p:tgtEl>
                                        <p:attrNameLst>
                                          <p:attrName>style.visibility</p:attrName>
                                        </p:attrNameLst>
                                      </p:cBhvr>
                                      <p:to>
                                        <p:strVal val="visible"/>
                                      </p:to>
                                    </p:set>
                                    <p:animEffect transition="in" filter="fade">
                                      <p:cBhvr>
                                        <p:cTn id="33" dur="500"/>
                                        <p:tgtEl>
                                          <p:spTgt spid="33"/>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nodeType="click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wipe(down)">
                                      <p:cBhvr>
                                        <p:cTn id="38" dur="500"/>
                                        <p:tgtEl>
                                          <p:spTgt spid="22"/>
                                        </p:tgtEl>
                                      </p:cBhvr>
                                    </p:animEffect>
                                  </p:childTnLst>
                                </p:cTn>
                              </p:par>
                            </p:childTnLst>
                          </p:cTn>
                        </p:par>
                        <p:par>
                          <p:cTn id="39" fill="hold">
                            <p:stCondLst>
                              <p:cond delay="500"/>
                            </p:stCondLst>
                            <p:childTnLst>
                              <p:par>
                                <p:cTn id="40" presetID="10" presetClass="entr" presetSubtype="0" fill="hold" grpId="0" nodeType="after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fade">
                                      <p:cBhvr>
                                        <p:cTn id="42" dur="500"/>
                                        <p:tgtEl>
                                          <p:spTgt spid="23"/>
                                        </p:tgtEl>
                                      </p:cBhvr>
                                    </p:animEffect>
                                  </p:childTnLst>
                                </p:cTn>
                              </p:par>
                            </p:childTnLst>
                          </p:cTn>
                        </p:par>
                        <p:par>
                          <p:cTn id="43" fill="hold">
                            <p:stCondLst>
                              <p:cond delay="1000"/>
                            </p:stCondLst>
                            <p:childTnLst>
                              <p:par>
                                <p:cTn id="44" presetID="10" presetClass="entr" presetSubtype="0" fill="hold" grpId="0" nodeType="afterEffect">
                                  <p:stCondLst>
                                    <p:cond delay="0"/>
                                  </p:stCondLst>
                                  <p:childTnLst>
                                    <p:set>
                                      <p:cBhvr>
                                        <p:cTn id="45" dur="1" fill="hold">
                                          <p:stCondLst>
                                            <p:cond delay="0"/>
                                          </p:stCondLst>
                                        </p:cTn>
                                        <p:tgtEl>
                                          <p:spTgt spid="35"/>
                                        </p:tgtEl>
                                        <p:attrNameLst>
                                          <p:attrName>style.visibility</p:attrName>
                                        </p:attrNameLst>
                                      </p:cBhvr>
                                      <p:to>
                                        <p:strVal val="visible"/>
                                      </p:to>
                                    </p:set>
                                    <p:animEffect transition="in" filter="fade">
                                      <p:cBhvr>
                                        <p:cTn id="46" dur="500"/>
                                        <p:tgtEl>
                                          <p:spTgt spid="35"/>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nodeType="click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wipe(down)">
                                      <p:cBhvr>
                                        <p:cTn id="51" dur="500"/>
                                        <p:tgtEl>
                                          <p:spTgt spid="14"/>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9"/>
                                        </p:tgtEl>
                                        <p:attrNameLst>
                                          <p:attrName>style.visibility</p:attrName>
                                        </p:attrNameLst>
                                      </p:cBhvr>
                                      <p:to>
                                        <p:strVal val="visible"/>
                                      </p:to>
                                    </p:set>
                                    <p:animEffect transition="in" filter="fade">
                                      <p:cBhvr>
                                        <p:cTn id="56" dur="500"/>
                                        <p:tgtEl>
                                          <p:spTgt spid="29"/>
                                        </p:tgtEl>
                                      </p:cBhvr>
                                    </p:animEffect>
                                  </p:childTnLst>
                                </p:cTn>
                              </p:par>
                            </p:childTnLst>
                          </p:cTn>
                        </p:par>
                        <p:par>
                          <p:cTn id="57" fill="hold">
                            <p:stCondLst>
                              <p:cond delay="500"/>
                            </p:stCondLst>
                            <p:childTnLst>
                              <p:par>
                                <p:cTn id="58" presetID="10" presetClass="entr" presetSubtype="0" fill="hold" grpId="0" nodeType="afterEffect">
                                  <p:stCondLst>
                                    <p:cond delay="0"/>
                                  </p:stCondLst>
                                  <p:childTnLst>
                                    <p:set>
                                      <p:cBhvr>
                                        <p:cTn id="59" dur="1" fill="hold">
                                          <p:stCondLst>
                                            <p:cond delay="0"/>
                                          </p:stCondLst>
                                        </p:cTn>
                                        <p:tgtEl>
                                          <p:spTgt spid="36"/>
                                        </p:tgtEl>
                                        <p:attrNameLst>
                                          <p:attrName>style.visibility</p:attrName>
                                        </p:attrNameLst>
                                      </p:cBhvr>
                                      <p:to>
                                        <p:strVal val="visible"/>
                                      </p:to>
                                    </p:set>
                                    <p:animEffect transition="in" filter="fade">
                                      <p:cBhvr>
                                        <p:cTn id="60" dur="500"/>
                                        <p:tgtEl>
                                          <p:spTgt spid="36"/>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1" fill="hold" nodeType="click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up)">
                                      <p:cBhvr>
                                        <p:cTn id="65" dur="500"/>
                                        <p:tgtEl>
                                          <p:spTgt spid="31"/>
                                        </p:tgtEl>
                                      </p:cBhvr>
                                    </p:animEffect>
                                  </p:childTnLst>
                                </p:cTn>
                              </p:par>
                            </p:childTnLst>
                          </p:cTn>
                        </p:par>
                        <p:par>
                          <p:cTn id="66" fill="hold">
                            <p:stCondLst>
                              <p:cond delay="500"/>
                            </p:stCondLst>
                            <p:childTnLst>
                              <p:par>
                                <p:cTn id="67" presetID="10" presetClass="entr" presetSubtype="0" fill="hold" grpId="0" nodeType="afterEffect">
                                  <p:stCondLst>
                                    <p:cond delay="0"/>
                                  </p:stCondLst>
                                  <p:childTnLst>
                                    <p:set>
                                      <p:cBhvr>
                                        <p:cTn id="68" dur="1" fill="hold">
                                          <p:stCondLst>
                                            <p:cond delay="0"/>
                                          </p:stCondLst>
                                        </p:cTn>
                                        <p:tgtEl>
                                          <p:spTgt spid="37"/>
                                        </p:tgtEl>
                                        <p:attrNameLst>
                                          <p:attrName>style.visibility</p:attrName>
                                        </p:attrNameLst>
                                      </p:cBhvr>
                                      <p:to>
                                        <p:strVal val="visible"/>
                                      </p:to>
                                    </p:set>
                                    <p:animEffect transition="in" filter="fade">
                                      <p:cBhvr>
                                        <p:cTn id="69"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9" grpId="0" animBg="1"/>
      <p:bldP spid="33" grpId="0"/>
      <p:bldP spid="34" grpId="0"/>
      <p:bldP spid="35" grpId="0"/>
      <p:bldP spid="36" grpId="0"/>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0768"/>
            <a:ext cx="8507288" cy="4741987"/>
          </a:xfrm>
        </p:spPr>
        <p:txBody>
          <a:bodyPr/>
          <a:lstStyle/>
          <a:p>
            <a:pPr marL="0" indent="0">
              <a:buNone/>
            </a:pPr>
            <a:r>
              <a:rPr lang="cs-CZ" dirty="0" smtClean="0"/>
              <a:t>Najděte </a:t>
            </a:r>
            <a:r>
              <a:rPr lang="cs-CZ" dirty="0"/>
              <a:t>stopu roviny </a:t>
            </a:r>
            <a:r>
              <a:rPr lang="cs-CZ" i="1" dirty="0">
                <a:sym typeface="Symbol"/>
              </a:rPr>
              <a:t></a:t>
            </a:r>
            <a:r>
              <a:rPr lang="cs-CZ" dirty="0">
                <a:sym typeface="Symbol"/>
              </a:rPr>
              <a:t>, která je</a:t>
            </a:r>
            <a:r>
              <a:rPr lang="cs-CZ" dirty="0"/>
              <a:t> </a:t>
            </a:r>
            <a:r>
              <a:rPr lang="cs-CZ" dirty="0" smtClean="0"/>
              <a:t>určená spádovým měřítkem. Dál najděte její hlavní přímku o kótě 3. </a:t>
            </a:r>
            <a:endParaRPr lang="cs-CZ" dirty="0"/>
          </a:p>
        </p:txBody>
      </p:sp>
      <p:cxnSp>
        <p:nvCxnSpPr>
          <p:cNvPr id="5" name="Přímá spojnice 4"/>
          <p:cNvCxnSpPr/>
          <p:nvPr/>
        </p:nvCxnSpPr>
        <p:spPr>
          <a:xfrm>
            <a:off x="2771800" y="2564904"/>
            <a:ext cx="1944216" cy="3456384"/>
          </a:xfrm>
          <a:prstGeom prst="line">
            <a:avLst/>
          </a:prstGeom>
          <a:ln w="47625" cap="flat" cmpd="thinThick">
            <a:miter lim="800000"/>
          </a:ln>
        </p:spPr>
        <p:style>
          <a:lnRef idx="1">
            <a:schemeClr val="dk1"/>
          </a:lnRef>
          <a:fillRef idx="0">
            <a:schemeClr val="dk1"/>
          </a:fillRef>
          <a:effectRef idx="0">
            <a:schemeClr val="dk1"/>
          </a:effectRef>
          <a:fontRef idx="minor">
            <a:schemeClr val="tx1"/>
          </a:fontRef>
        </p:style>
      </p:cxnSp>
      <p:cxnSp>
        <p:nvCxnSpPr>
          <p:cNvPr id="6" name="Přímá spojnice 5"/>
          <p:cNvCxnSpPr>
            <a:cxnSpLocks noChangeAspect="1"/>
          </p:cNvCxnSpPr>
          <p:nvPr/>
        </p:nvCxnSpPr>
        <p:spPr>
          <a:xfrm rot="16200000">
            <a:off x="3286465" y="1829831"/>
            <a:ext cx="1944205" cy="3456385"/>
          </a:xfrm>
          <a:prstGeom prst="line">
            <a:avLst/>
          </a:prstGeom>
          <a:ln w="19050" cap="flat" cmpd="sng">
            <a:prstDash val="solid"/>
            <a:miter lim="800000"/>
          </a:ln>
        </p:spPr>
        <p:style>
          <a:lnRef idx="1">
            <a:schemeClr val="dk1"/>
          </a:lnRef>
          <a:fillRef idx="0">
            <a:schemeClr val="dk1"/>
          </a:fillRef>
          <a:effectRef idx="0">
            <a:schemeClr val="dk1"/>
          </a:effectRef>
          <a:fontRef idx="minor">
            <a:schemeClr val="tx1"/>
          </a:fontRef>
        </p:style>
      </p:cxnSp>
      <p:cxnSp>
        <p:nvCxnSpPr>
          <p:cNvPr id="9" name="Přímá spojnice 8"/>
          <p:cNvCxnSpPr>
            <a:cxnSpLocks noChangeAspect="1"/>
          </p:cNvCxnSpPr>
          <p:nvPr/>
        </p:nvCxnSpPr>
        <p:spPr>
          <a:xfrm rot="16200000">
            <a:off x="3895983" y="4608228"/>
            <a:ext cx="38884" cy="69128"/>
          </a:xfrm>
          <a:prstGeom prst="line">
            <a:avLst/>
          </a:prstGeom>
          <a:ln w="3175" cap="flat" cmpd="sng">
            <a:prstDash val="solid"/>
            <a:miter lim="800000"/>
          </a:ln>
        </p:spPr>
        <p:style>
          <a:lnRef idx="1">
            <a:schemeClr val="dk1"/>
          </a:lnRef>
          <a:fillRef idx="0">
            <a:schemeClr val="dk1"/>
          </a:fillRef>
          <a:effectRef idx="0">
            <a:schemeClr val="dk1"/>
          </a:effectRef>
          <a:fontRef idx="minor">
            <a:schemeClr val="tx1"/>
          </a:fontRef>
        </p:style>
      </p:cxnSp>
      <p:cxnSp>
        <p:nvCxnSpPr>
          <p:cNvPr id="10" name="Přímá spojnice 9"/>
          <p:cNvCxnSpPr>
            <a:cxnSpLocks noChangeAspect="1"/>
          </p:cNvCxnSpPr>
          <p:nvPr/>
        </p:nvCxnSpPr>
        <p:spPr>
          <a:xfrm rot="16200000">
            <a:off x="3507002" y="3930634"/>
            <a:ext cx="38884" cy="69128"/>
          </a:xfrm>
          <a:prstGeom prst="line">
            <a:avLst/>
          </a:prstGeom>
          <a:ln w="3175" cap="flat" cmpd="sng">
            <a:prstDash val="solid"/>
            <a:miter lim="800000"/>
          </a:ln>
        </p:spPr>
        <p:style>
          <a:lnRef idx="1">
            <a:schemeClr val="dk1"/>
          </a:lnRef>
          <a:fillRef idx="0">
            <a:schemeClr val="dk1"/>
          </a:fillRef>
          <a:effectRef idx="0">
            <a:schemeClr val="dk1"/>
          </a:effectRef>
          <a:fontRef idx="minor">
            <a:schemeClr val="tx1"/>
          </a:fontRef>
        </p:style>
      </p:cxnSp>
      <p:cxnSp>
        <p:nvCxnSpPr>
          <p:cNvPr id="11" name="Přímá spojnice 10"/>
          <p:cNvCxnSpPr>
            <a:cxnSpLocks noChangeAspect="1"/>
          </p:cNvCxnSpPr>
          <p:nvPr/>
        </p:nvCxnSpPr>
        <p:spPr>
          <a:xfrm rot="16200000">
            <a:off x="4273690" y="5296425"/>
            <a:ext cx="38884" cy="69128"/>
          </a:xfrm>
          <a:prstGeom prst="line">
            <a:avLst/>
          </a:prstGeom>
          <a:ln w="3175" cap="flat" cmpd="sng">
            <a:prstDash val="solid"/>
            <a:miter lim="800000"/>
          </a:ln>
        </p:spPr>
        <p:style>
          <a:lnRef idx="1">
            <a:schemeClr val="dk1"/>
          </a:lnRef>
          <a:fillRef idx="0">
            <a:schemeClr val="dk1"/>
          </a:fillRef>
          <a:effectRef idx="0">
            <a:schemeClr val="dk1"/>
          </a:effectRef>
          <a:fontRef idx="minor">
            <a:schemeClr val="tx1"/>
          </a:fontRef>
        </p:style>
      </p:cxnSp>
      <p:cxnSp>
        <p:nvCxnSpPr>
          <p:cNvPr id="12" name="Přímá spojnice 11"/>
          <p:cNvCxnSpPr>
            <a:cxnSpLocks noChangeAspect="1"/>
          </p:cNvCxnSpPr>
          <p:nvPr/>
        </p:nvCxnSpPr>
        <p:spPr>
          <a:xfrm rot="16200000">
            <a:off x="4696574" y="5986724"/>
            <a:ext cx="38884" cy="69128"/>
          </a:xfrm>
          <a:prstGeom prst="line">
            <a:avLst/>
          </a:prstGeom>
          <a:ln w="3175" cap="flat" cmpd="sng">
            <a:prstDash val="solid"/>
            <a:miter lim="800000"/>
          </a:ln>
        </p:spPr>
        <p:style>
          <a:lnRef idx="1">
            <a:schemeClr val="dk1"/>
          </a:lnRef>
          <a:fillRef idx="0">
            <a:schemeClr val="dk1"/>
          </a:fillRef>
          <a:effectRef idx="0">
            <a:schemeClr val="dk1"/>
          </a:effectRef>
          <a:fontRef idx="minor">
            <a:schemeClr val="tx1"/>
          </a:fontRef>
        </p:style>
      </p:cxnSp>
      <p:cxnSp>
        <p:nvCxnSpPr>
          <p:cNvPr id="14" name="Přímá spojnice 13"/>
          <p:cNvCxnSpPr>
            <a:cxnSpLocks noChangeAspect="1"/>
          </p:cNvCxnSpPr>
          <p:nvPr/>
        </p:nvCxnSpPr>
        <p:spPr>
          <a:xfrm rot="16200000">
            <a:off x="4671515" y="3774036"/>
            <a:ext cx="1944205" cy="3456385"/>
          </a:xfrm>
          <a:prstGeom prst="line">
            <a:avLst/>
          </a:prstGeom>
          <a:ln w="19050" cap="flat" cmpd="sng">
            <a:prstDash val="solid"/>
            <a:miter lim="800000"/>
          </a:ln>
        </p:spPr>
        <p:style>
          <a:lnRef idx="1">
            <a:schemeClr val="dk1"/>
          </a:lnRef>
          <a:fillRef idx="0">
            <a:schemeClr val="dk1"/>
          </a:fillRef>
          <a:effectRef idx="0">
            <a:schemeClr val="dk1"/>
          </a:effectRef>
          <a:fontRef idx="minor">
            <a:schemeClr val="tx1"/>
          </a:fontRef>
        </p:style>
      </p:cxnSp>
      <p:sp>
        <p:nvSpPr>
          <p:cNvPr id="15" name="TextovéPole 14"/>
          <p:cNvSpPr txBox="1"/>
          <p:nvPr/>
        </p:nvSpPr>
        <p:spPr>
          <a:xfrm>
            <a:off x="7164288" y="4530126"/>
            <a:ext cx="769229" cy="369332"/>
          </a:xfrm>
          <a:prstGeom prst="rect">
            <a:avLst/>
          </a:prstGeom>
          <a:noFill/>
        </p:spPr>
        <p:txBody>
          <a:bodyPr wrap="square" rtlCol="0">
            <a:spAutoFit/>
          </a:bodyPr>
          <a:lstStyle/>
          <a:p>
            <a:r>
              <a:rPr lang="cs-CZ" dirty="0" smtClean="0"/>
              <a:t>p</a:t>
            </a:r>
            <a:r>
              <a:rPr lang="cs-CZ" baseline="30000" dirty="0" smtClean="0">
                <a:sym typeface="Symbol"/>
              </a:rPr>
              <a:t></a:t>
            </a:r>
            <a:r>
              <a:rPr lang="cs-CZ" baseline="-25000" dirty="0" smtClean="0"/>
              <a:t>1</a:t>
            </a:r>
            <a:endParaRPr lang="cs-CZ" dirty="0"/>
          </a:p>
        </p:txBody>
      </p:sp>
      <p:sp>
        <p:nvSpPr>
          <p:cNvPr id="16" name="TextovéPole 15"/>
          <p:cNvSpPr txBox="1"/>
          <p:nvPr/>
        </p:nvSpPr>
        <p:spPr>
          <a:xfrm>
            <a:off x="2422777" y="2490242"/>
            <a:ext cx="554032" cy="369332"/>
          </a:xfrm>
          <a:prstGeom prst="rect">
            <a:avLst/>
          </a:prstGeom>
          <a:noFill/>
        </p:spPr>
        <p:txBody>
          <a:bodyPr wrap="square" rtlCol="0">
            <a:spAutoFit/>
          </a:bodyPr>
          <a:lstStyle/>
          <a:p>
            <a:r>
              <a:rPr lang="cs-CZ" dirty="0" smtClean="0"/>
              <a:t>s</a:t>
            </a:r>
            <a:r>
              <a:rPr lang="cs-CZ" baseline="30000" dirty="0" smtClean="0">
                <a:sym typeface="Symbol"/>
              </a:rPr>
              <a:t></a:t>
            </a:r>
            <a:r>
              <a:rPr lang="cs-CZ" baseline="-25000" dirty="0" smtClean="0"/>
              <a:t>1</a:t>
            </a:r>
            <a:endParaRPr lang="cs-CZ" dirty="0"/>
          </a:p>
        </p:txBody>
      </p:sp>
      <p:sp>
        <p:nvSpPr>
          <p:cNvPr id="17" name="TextovéPole 16"/>
          <p:cNvSpPr txBox="1"/>
          <p:nvPr/>
        </p:nvSpPr>
        <p:spPr>
          <a:xfrm>
            <a:off x="5724128" y="2594847"/>
            <a:ext cx="769229" cy="369332"/>
          </a:xfrm>
          <a:prstGeom prst="rect">
            <a:avLst/>
          </a:prstGeom>
          <a:noFill/>
        </p:spPr>
        <p:txBody>
          <a:bodyPr wrap="square" rtlCol="0">
            <a:spAutoFit/>
          </a:bodyPr>
          <a:lstStyle/>
          <a:p>
            <a:r>
              <a:rPr lang="cs-CZ" dirty="0" smtClean="0"/>
              <a:t>h</a:t>
            </a:r>
            <a:r>
              <a:rPr lang="cs-CZ" baseline="30000" dirty="0" smtClean="0">
                <a:sym typeface="Symbol"/>
              </a:rPr>
              <a:t></a:t>
            </a:r>
            <a:r>
              <a:rPr lang="cs-CZ" baseline="-25000" dirty="0" smtClean="0"/>
              <a:t>1</a:t>
            </a:r>
            <a:r>
              <a:rPr lang="cs-CZ" dirty="0" smtClean="0"/>
              <a:t>(3)</a:t>
            </a:r>
            <a:endParaRPr lang="cs-CZ" dirty="0"/>
          </a:p>
        </p:txBody>
      </p:sp>
      <p:sp>
        <p:nvSpPr>
          <p:cNvPr id="18" name="TextovéPole 17"/>
          <p:cNvSpPr txBox="1"/>
          <p:nvPr/>
        </p:nvSpPr>
        <p:spPr>
          <a:xfrm>
            <a:off x="4376338" y="5805264"/>
            <a:ext cx="172296" cy="369332"/>
          </a:xfrm>
          <a:prstGeom prst="rect">
            <a:avLst/>
          </a:prstGeom>
          <a:noFill/>
        </p:spPr>
        <p:txBody>
          <a:bodyPr wrap="square" rtlCol="0">
            <a:spAutoFit/>
          </a:bodyPr>
          <a:lstStyle/>
          <a:p>
            <a:r>
              <a:rPr lang="cs-CZ" dirty="0" smtClean="0"/>
              <a:t>0</a:t>
            </a:r>
            <a:endParaRPr lang="cs-CZ" dirty="0"/>
          </a:p>
        </p:txBody>
      </p:sp>
      <p:sp>
        <p:nvSpPr>
          <p:cNvPr id="20" name="TextovéPole 19"/>
          <p:cNvSpPr txBox="1"/>
          <p:nvPr/>
        </p:nvSpPr>
        <p:spPr>
          <a:xfrm>
            <a:off x="4026010" y="5191100"/>
            <a:ext cx="301686" cy="369332"/>
          </a:xfrm>
          <a:prstGeom prst="rect">
            <a:avLst/>
          </a:prstGeom>
          <a:noFill/>
        </p:spPr>
        <p:txBody>
          <a:bodyPr wrap="none" rtlCol="0">
            <a:spAutoFit/>
          </a:bodyPr>
          <a:lstStyle/>
          <a:p>
            <a:r>
              <a:rPr lang="cs-CZ" dirty="0" smtClean="0"/>
              <a:t>1</a:t>
            </a:r>
            <a:endParaRPr lang="cs-CZ" dirty="0"/>
          </a:p>
        </p:txBody>
      </p:sp>
      <p:sp>
        <p:nvSpPr>
          <p:cNvPr id="21" name="TextovéPole 20"/>
          <p:cNvSpPr txBox="1"/>
          <p:nvPr/>
        </p:nvSpPr>
        <p:spPr>
          <a:xfrm>
            <a:off x="3341037" y="3965198"/>
            <a:ext cx="301686" cy="369332"/>
          </a:xfrm>
          <a:prstGeom prst="rect">
            <a:avLst/>
          </a:prstGeom>
          <a:noFill/>
        </p:spPr>
        <p:txBody>
          <a:bodyPr wrap="none" rtlCol="0">
            <a:spAutoFit/>
          </a:bodyPr>
          <a:lstStyle/>
          <a:p>
            <a:r>
              <a:rPr lang="cs-CZ" dirty="0" smtClean="0"/>
              <a:t>3</a:t>
            </a:r>
            <a:endParaRPr lang="cs-CZ" dirty="0"/>
          </a:p>
        </p:txBody>
      </p:sp>
      <p:sp>
        <p:nvSpPr>
          <p:cNvPr id="22" name="TextovéPole 21"/>
          <p:cNvSpPr txBox="1"/>
          <p:nvPr/>
        </p:nvSpPr>
        <p:spPr>
          <a:xfrm>
            <a:off x="3650951" y="4499384"/>
            <a:ext cx="301686" cy="369332"/>
          </a:xfrm>
          <a:prstGeom prst="rect">
            <a:avLst/>
          </a:prstGeom>
          <a:noFill/>
        </p:spPr>
        <p:txBody>
          <a:bodyPr wrap="none" rtlCol="0">
            <a:spAutoFit/>
          </a:bodyPr>
          <a:lstStyle/>
          <a:p>
            <a:r>
              <a:rPr lang="cs-CZ" dirty="0" smtClean="0"/>
              <a:t>2</a:t>
            </a:r>
            <a:endParaRPr lang="cs-CZ" dirty="0"/>
          </a:p>
        </p:txBody>
      </p:sp>
    </p:spTree>
    <p:extLst>
      <p:ext uri="{BB962C8B-B14F-4D97-AF65-F5344CB8AC3E}">
        <p14:creationId xmlns:p14="http://schemas.microsoft.com/office/powerpoint/2010/main" val="4208079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500"/>
                                        <p:tgtEl>
                                          <p:spTgt spid="22"/>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down)">
                                      <p:cBhvr>
                                        <p:cTn id="33" dur="500"/>
                                        <p:tgtEl>
                                          <p:spTgt spid="6"/>
                                        </p:tgtEl>
                                      </p:cBhvr>
                                    </p:animEffect>
                                  </p:childTnLst>
                                </p:cTn>
                              </p:par>
                            </p:childTnLst>
                          </p:cTn>
                        </p:par>
                        <p:par>
                          <p:cTn id="34" fill="hold">
                            <p:stCondLst>
                              <p:cond delay="500"/>
                            </p:stCondLst>
                            <p:childTnLst>
                              <p:par>
                                <p:cTn id="35" presetID="10" presetClass="entr" presetSubtype="0" fill="hold" grpId="0" nodeType="after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21" grpId="0"/>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467544" y="1268760"/>
            <a:ext cx="8229600" cy="4525963"/>
          </a:xfrm>
        </p:spPr>
        <p:txBody>
          <a:bodyPr/>
          <a:lstStyle/>
          <a:p>
            <a:pPr marL="0" indent="0">
              <a:buNone/>
            </a:pPr>
            <a:r>
              <a:rPr lang="cs-CZ" dirty="0"/>
              <a:t>Najděte stopu roviny </a:t>
            </a:r>
            <a:r>
              <a:rPr lang="cs-CZ" i="1" dirty="0">
                <a:sym typeface="Symbol"/>
              </a:rPr>
              <a:t></a:t>
            </a:r>
            <a:r>
              <a:rPr lang="cs-CZ" dirty="0">
                <a:sym typeface="Symbol"/>
              </a:rPr>
              <a:t>, která je</a:t>
            </a:r>
            <a:r>
              <a:rPr lang="cs-CZ" dirty="0"/>
              <a:t> určená </a:t>
            </a:r>
            <a:r>
              <a:rPr lang="cs-CZ" dirty="0" smtClean="0"/>
              <a:t>bodem </a:t>
            </a:r>
            <a:r>
              <a:rPr lang="cs-CZ" i="1" dirty="0" smtClean="0"/>
              <a:t>A</a:t>
            </a:r>
            <a:r>
              <a:rPr lang="cs-CZ" dirty="0" smtClean="0"/>
              <a:t> </a:t>
            </a:r>
            <a:r>
              <a:rPr lang="cs-CZ" dirty="0" err="1" smtClean="0"/>
              <a:t>a</a:t>
            </a:r>
            <a:r>
              <a:rPr lang="cs-CZ" dirty="0" smtClean="0"/>
              <a:t> hlavní přímkou.</a:t>
            </a:r>
            <a:endParaRPr lang="cs-CZ" dirty="0"/>
          </a:p>
        </p:txBody>
      </p:sp>
      <p:cxnSp>
        <p:nvCxnSpPr>
          <p:cNvPr id="5" name="Přímá spojnice 4"/>
          <p:cNvCxnSpPr/>
          <p:nvPr/>
        </p:nvCxnSpPr>
        <p:spPr>
          <a:xfrm>
            <a:off x="4211960" y="2492896"/>
            <a:ext cx="3816424" cy="2520280"/>
          </a:xfrm>
          <a:prstGeom prst="line">
            <a:avLst/>
          </a:prstGeom>
        </p:spPr>
        <p:style>
          <a:lnRef idx="1">
            <a:schemeClr val="dk1"/>
          </a:lnRef>
          <a:fillRef idx="0">
            <a:schemeClr val="dk1"/>
          </a:fillRef>
          <a:effectRef idx="0">
            <a:schemeClr val="dk1"/>
          </a:effectRef>
          <a:fontRef idx="minor">
            <a:schemeClr val="tx1"/>
          </a:fontRef>
        </p:style>
      </p:cxnSp>
      <p:sp>
        <p:nvSpPr>
          <p:cNvPr id="6" name="Ovál 5"/>
          <p:cNvSpPr/>
          <p:nvPr/>
        </p:nvSpPr>
        <p:spPr>
          <a:xfrm>
            <a:off x="4333116" y="3982204"/>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 name="TextovéPole 6"/>
          <p:cNvSpPr txBox="1"/>
          <p:nvPr/>
        </p:nvSpPr>
        <p:spPr>
          <a:xfrm>
            <a:off x="3827345" y="3633573"/>
            <a:ext cx="769229" cy="369332"/>
          </a:xfrm>
          <a:prstGeom prst="rect">
            <a:avLst/>
          </a:prstGeom>
          <a:noFill/>
        </p:spPr>
        <p:txBody>
          <a:bodyPr wrap="square" rtlCol="0">
            <a:spAutoFit/>
          </a:bodyPr>
          <a:lstStyle/>
          <a:p>
            <a:r>
              <a:rPr lang="cs-CZ" dirty="0" smtClean="0"/>
              <a:t>A</a:t>
            </a:r>
            <a:r>
              <a:rPr lang="cs-CZ" baseline="-25000" dirty="0" smtClean="0"/>
              <a:t>1</a:t>
            </a:r>
            <a:r>
              <a:rPr lang="cs-CZ" dirty="0" smtClean="0"/>
              <a:t>(1)</a:t>
            </a:r>
            <a:endParaRPr lang="cs-CZ" dirty="0"/>
          </a:p>
        </p:txBody>
      </p:sp>
      <p:sp>
        <p:nvSpPr>
          <p:cNvPr id="8" name="TextovéPole 7"/>
          <p:cNvSpPr txBox="1"/>
          <p:nvPr/>
        </p:nvSpPr>
        <p:spPr>
          <a:xfrm>
            <a:off x="7692918" y="4509120"/>
            <a:ext cx="769229" cy="369332"/>
          </a:xfrm>
          <a:prstGeom prst="rect">
            <a:avLst/>
          </a:prstGeom>
          <a:noFill/>
        </p:spPr>
        <p:txBody>
          <a:bodyPr wrap="square" rtlCol="0">
            <a:spAutoFit/>
          </a:bodyPr>
          <a:lstStyle/>
          <a:p>
            <a:r>
              <a:rPr lang="cs-CZ" dirty="0" smtClean="0"/>
              <a:t>h</a:t>
            </a:r>
            <a:r>
              <a:rPr lang="cs-CZ" baseline="30000" dirty="0" smtClean="0">
                <a:sym typeface="Symbol"/>
              </a:rPr>
              <a:t></a:t>
            </a:r>
            <a:r>
              <a:rPr lang="cs-CZ" baseline="-25000" dirty="0" smtClean="0"/>
              <a:t>1</a:t>
            </a:r>
            <a:r>
              <a:rPr lang="cs-CZ" dirty="0" smtClean="0"/>
              <a:t>(4)</a:t>
            </a:r>
            <a:endParaRPr lang="cs-CZ" dirty="0"/>
          </a:p>
        </p:txBody>
      </p:sp>
    </p:spTree>
    <p:extLst>
      <p:ext uri="{BB962C8B-B14F-4D97-AF65-F5344CB8AC3E}">
        <p14:creationId xmlns:p14="http://schemas.microsoft.com/office/powerpoint/2010/main" val="36109066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354</TotalTime>
  <Words>426</Words>
  <Application>Microsoft Office PowerPoint</Application>
  <PresentationFormat>Předvádění na obrazovce (4:3)</PresentationFormat>
  <Paragraphs>69</Paragraphs>
  <Slides>10</Slides>
  <Notes>4</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10</vt:i4>
      </vt:variant>
    </vt:vector>
  </HeadingPairs>
  <TitlesOfParts>
    <vt:vector size="14" baseType="lpstr">
      <vt:lpstr>Arial</vt:lpstr>
      <vt:lpstr>Calibri</vt:lpstr>
      <vt:lpstr>Symbol</vt:lpstr>
      <vt:lpstr>Motiv systému Office</vt:lpstr>
      <vt:lpstr>Prezentace aplikace PowerPoint</vt:lpstr>
      <vt:lpstr>ANOTACE</vt:lpstr>
      <vt:lpstr>Kótované promítání</vt:lpstr>
      <vt:lpstr>Princip průmětu roviny</vt:lpstr>
      <vt:lpstr>Prezentace aplikace PowerPoint</vt:lpstr>
      <vt:lpstr>Rovina může být zadána</vt:lpstr>
      <vt:lpstr>Příklad</vt:lpstr>
      <vt:lpstr>Příklad</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54</cp:revision>
  <dcterms:created xsi:type="dcterms:W3CDTF">2012-07-31T10:12:03Z</dcterms:created>
  <dcterms:modified xsi:type="dcterms:W3CDTF">2013-09-04T06:37:07Z</dcterms:modified>
</cp:coreProperties>
</file>