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1" r:id="rId2"/>
    <p:sldId id="262" r:id="rId3"/>
    <p:sldId id="256" r:id="rId4"/>
    <p:sldId id="257" r:id="rId5"/>
    <p:sldId id="259" r:id="rId6"/>
    <p:sldId id="258" r:id="rId7"/>
    <p:sldId id="263" r:id="rId8"/>
    <p:sldId id="260" r:id="rId9"/>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5E8E64-486C-413D-AF76-503E601DE633}" type="datetimeFigureOut">
              <a:rPr lang="cs-CZ" smtClean="0"/>
              <a:t>4.9.2013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C8A8C4-015E-4DFF-A10C-CB88124F83A3}" type="slidenum">
              <a:rPr lang="cs-CZ" smtClean="0"/>
              <a:t>‹#›</a:t>
            </a:fld>
            <a:endParaRPr lang="cs-CZ"/>
          </a:p>
        </p:txBody>
      </p:sp>
    </p:spTree>
    <p:extLst>
      <p:ext uri="{BB962C8B-B14F-4D97-AF65-F5344CB8AC3E}">
        <p14:creationId xmlns:p14="http://schemas.microsoft.com/office/powerpoint/2010/main" val="23043272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1</a:t>
            </a:fld>
            <a:endParaRPr lang="cs-CZ"/>
          </a:p>
        </p:txBody>
      </p:sp>
    </p:spTree>
    <p:extLst>
      <p:ext uri="{BB962C8B-B14F-4D97-AF65-F5344CB8AC3E}">
        <p14:creationId xmlns:p14="http://schemas.microsoft.com/office/powerpoint/2010/main" val="3131906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2</a:t>
            </a:fld>
            <a:endParaRPr lang="cs-CZ"/>
          </a:p>
        </p:txBody>
      </p:sp>
    </p:spTree>
    <p:extLst>
      <p:ext uri="{BB962C8B-B14F-4D97-AF65-F5344CB8AC3E}">
        <p14:creationId xmlns:p14="http://schemas.microsoft.com/office/powerpoint/2010/main" val="3479421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8</a:t>
            </a:fld>
            <a:endParaRPr lang="cs-CZ"/>
          </a:p>
        </p:txBody>
      </p:sp>
    </p:spTree>
    <p:extLst>
      <p:ext uri="{BB962C8B-B14F-4D97-AF65-F5344CB8AC3E}">
        <p14:creationId xmlns:p14="http://schemas.microsoft.com/office/powerpoint/2010/main" val="3086941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210722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699952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3247437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E9B73479-9596-4AC2-9E55-9DE0B3595760}" type="datetimeFigureOut">
              <a:rPr lang="cs-CZ" smtClean="0"/>
              <a:t>4.9.2013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338832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E9B73479-9596-4AC2-9E55-9DE0B3595760}" type="datetimeFigureOut">
              <a:rPr lang="cs-CZ" smtClean="0"/>
              <a:t>4.9.2013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792732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E9B73479-9596-4AC2-9E55-9DE0B3595760}" type="datetimeFigureOut">
              <a:rPr lang="cs-CZ" smtClean="0"/>
              <a:t>4.9.2013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7823632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9B73479-9596-4AC2-9E55-9DE0B3595760}" type="datetimeFigureOut">
              <a:rPr lang="cs-CZ" smtClean="0"/>
              <a:t>4.9.2013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500863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9B73479-9596-4AC2-9E55-9DE0B3595760}" type="datetimeFigureOut">
              <a:rPr lang="cs-CZ" smtClean="0"/>
              <a:t>4.9.2013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688194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E9B73479-9596-4AC2-9E55-9DE0B3595760}" type="datetimeFigureOut">
              <a:rPr lang="cs-CZ" smtClean="0"/>
              <a:t>4.9.2013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38391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1246997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B73479-9596-4AC2-9E55-9DE0B3595760}" type="datetimeFigureOut">
              <a:rPr lang="cs-CZ" smtClean="0"/>
              <a:t>4.9.2013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41E8C3A-EE6F-461E-8C55-27A27ED877F0}" type="slidenum">
              <a:rPr lang="cs-CZ" smtClean="0"/>
              <a:t>‹#›</a:t>
            </a:fld>
            <a:endParaRPr lang="cs-CZ"/>
          </a:p>
        </p:txBody>
      </p:sp>
    </p:spTree>
    <p:extLst>
      <p:ext uri="{BB962C8B-B14F-4D97-AF65-F5344CB8AC3E}">
        <p14:creationId xmlns:p14="http://schemas.microsoft.com/office/powerpoint/2010/main" val="23784286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B73479-9596-4AC2-9E55-9DE0B3595760}" type="datetimeFigureOut">
              <a:rPr lang="cs-CZ" smtClean="0"/>
              <a:t>4.9.2013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1E8C3A-EE6F-461E-8C55-27A27ED877F0}" type="slidenum">
              <a:rPr lang="cs-CZ" smtClean="0"/>
              <a:t>‹#›</a:t>
            </a:fld>
            <a:endParaRPr lang="cs-CZ"/>
          </a:p>
        </p:txBody>
      </p:sp>
    </p:spTree>
    <p:extLst>
      <p:ext uri="{BB962C8B-B14F-4D97-AF65-F5344CB8AC3E}">
        <p14:creationId xmlns:p14="http://schemas.microsoft.com/office/powerpoint/2010/main" val="36984903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1553571827"/>
              </p:ext>
            </p:extLst>
          </p:nvPr>
        </p:nvGraphicFramePr>
        <p:xfrm>
          <a:off x="614836" y="2816085"/>
          <a:ext cx="8136904" cy="2967216"/>
        </p:xfrm>
        <a:graphic>
          <a:graphicData uri="http://schemas.openxmlformats.org/drawingml/2006/table">
            <a:tbl>
              <a:tblPr firstRow="1" bandRow="1">
                <a:tableStyleId>{5C22544A-7EE6-4342-B048-85BDC9FD1C3A}</a:tableStyleId>
              </a:tblPr>
              <a:tblGrid>
                <a:gridCol w="1940940"/>
                <a:gridCol w="6195964"/>
              </a:tblGrid>
              <a:tr h="8640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ŠKOLA:</a:t>
                      </a:r>
                      <a:endParaRPr lang="cs-CZ"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Gymnázium, Chomutov, Mostecká 3000, příspěvková organizace</a:t>
                      </a:r>
                      <a:endParaRPr lang="cs-CZ" sz="1800" dirty="0"/>
                    </a:p>
                  </a:txBody>
                  <a:tcPr anchor="ctr"/>
                </a:tc>
              </a:tr>
              <a:tr h="164456">
                <a:tc>
                  <a:txBody>
                    <a:bodyPr/>
                    <a:lstStyle/>
                    <a:p>
                      <a:r>
                        <a:rPr lang="cs-CZ" sz="1800" b="1" kern="1200" dirty="0" smtClean="0">
                          <a:solidFill>
                            <a:srgbClr val="2C3036"/>
                          </a:solidFill>
                          <a:latin typeface="Calibri" pitchFamily="34" charset="0"/>
                          <a:ea typeface="+mn-ea"/>
                          <a:cs typeface="+mn-cs"/>
                        </a:rPr>
                        <a:t>AUTOR:</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Mgr. Michaela Sedláčková</a:t>
                      </a:r>
                      <a:endParaRPr lang="cs-CZ" sz="1800" b="1" kern="1200" dirty="0">
                        <a:solidFill>
                          <a:srgbClr val="2C3036"/>
                        </a:solidFill>
                        <a:latin typeface="Calibri" pitchFamily="34" charset="0"/>
                        <a:ea typeface="+mn-ea"/>
                        <a:cs typeface="+mn-cs"/>
                      </a:endParaRPr>
                    </a:p>
                  </a:txBody>
                  <a:tcPr anchor="ctr"/>
                </a:tc>
              </a:tr>
              <a:tr h="287798">
                <a:tc>
                  <a:txBody>
                    <a:bodyPr/>
                    <a:lstStyle/>
                    <a:p>
                      <a:r>
                        <a:rPr lang="cs-CZ" sz="1800" b="1" kern="1200" dirty="0" smtClean="0">
                          <a:solidFill>
                            <a:srgbClr val="2C3036"/>
                          </a:solidFill>
                          <a:latin typeface="Calibri" pitchFamily="34" charset="0"/>
                          <a:ea typeface="+mn-ea"/>
                          <a:cs typeface="+mn-cs"/>
                        </a:rPr>
                        <a:t>NÁZEV:</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VY_32_INOVACE_08A_08_Mongeovo</a:t>
                      </a:r>
                      <a:r>
                        <a:rPr lang="cs-CZ" sz="1800" b="1" kern="1200" baseline="0" dirty="0" smtClean="0">
                          <a:solidFill>
                            <a:srgbClr val="2C3036"/>
                          </a:solidFill>
                          <a:latin typeface="Calibri" pitchFamily="34" charset="0"/>
                          <a:ea typeface="+mn-ea"/>
                          <a:cs typeface="+mn-cs"/>
                        </a:rPr>
                        <a:t> promítání – Průmět přímky</a:t>
                      </a:r>
                      <a:endParaRPr lang="cs-CZ" sz="1800" b="1" kern="1200" dirty="0" smtClean="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TEMA:</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Deskriptivní geometrie</a:t>
                      </a:r>
                    </a:p>
                  </a:txBody>
                  <a:tcPr anchor="ctr"/>
                </a:tc>
              </a:tr>
              <a:tr h="287798">
                <a:tc>
                  <a:txBody>
                    <a:bodyPr/>
                    <a:lstStyle/>
                    <a:p>
                      <a:r>
                        <a:rPr lang="cs-CZ" sz="1800" b="1" kern="1200" dirty="0" smtClean="0">
                          <a:solidFill>
                            <a:srgbClr val="2C3036"/>
                          </a:solidFill>
                          <a:latin typeface="Calibri" pitchFamily="34" charset="0"/>
                          <a:ea typeface="+mn-ea"/>
                          <a:cs typeface="+mn-cs"/>
                        </a:rPr>
                        <a:t>ČÍSLO PROJEKTU:</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CZ.1.07/1.5.00/34.0816</a:t>
                      </a:r>
                      <a:endParaRPr lang="cs-CZ" sz="1800" b="1" kern="1200" dirty="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DATUM TVORBY:</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smtClean="0">
                          <a:solidFill>
                            <a:srgbClr val="2C3036"/>
                          </a:solidFill>
                          <a:latin typeface="Calibri" pitchFamily="34" charset="0"/>
                          <a:ea typeface="+mn-ea"/>
                          <a:cs typeface="+mn-cs"/>
                        </a:rPr>
                        <a:t>18.4.2013</a:t>
                      </a:r>
                      <a:endParaRPr lang="cs-CZ" sz="1800" b="1" kern="1200" dirty="0">
                        <a:solidFill>
                          <a:srgbClr val="2C3036"/>
                        </a:solidFill>
                        <a:latin typeface="Calibri" pitchFamily="34" charset="0"/>
                        <a:ea typeface="+mn-ea"/>
                        <a:cs typeface="+mn-cs"/>
                      </a:endParaRPr>
                    </a:p>
                  </a:txBody>
                  <a:tcPr anchor="ctr"/>
                </a:tc>
              </a:tr>
            </a:tbl>
          </a:graphicData>
        </a:graphic>
      </p:graphicFrame>
      <p:pic>
        <p:nvPicPr>
          <p:cNvPr id="3" name="Obráze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9712" y="908720"/>
            <a:ext cx="5407152" cy="1045464"/>
          </a:xfrm>
          <a:prstGeom prst="rect">
            <a:avLst/>
          </a:prstGeom>
        </p:spPr>
      </p:pic>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19672" y="2926638"/>
            <a:ext cx="648072" cy="646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31402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052736"/>
          </a:xfrm>
        </p:spPr>
        <p:txBody>
          <a:bodyPr/>
          <a:lstStyle/>
          <a:p>
            <a:r>
              <a:rPr lang="cs-CZ" sz="3600" b="1" dirty="0" smtClean="0">
                <a:solidFill>
                  <a:schemeClr val="tx1"/>
                </a:solidFill>
                <a:latin typeface="Calibri" pitchFamily="34" charset="0"/>
              </a:rPr>
              <a:t>ANOTACE</a:t>
            </a:r>
            <a:endParaRPr lang="cs-CZ" sz="3600" b="1" dirty="0">
              <a:solidFill>
                <a:schemeClr val="tx1"/>
              </a:solidFill>
              <a:latin typeface="Calibri" pitchFamily="34" charset="0"/>
            </a:endParaRPr>
          </a:p>
        </p:txBody>
      </p:sp>
      <p:sp>
        <p:nvSpPr>
          <p:cNvPr id="3" name="Zástupný symbol pro obsah 2"/>
          <p:cNvSpPr>
            <a:spLocks noGrp="1"/>
          </p:cNvSpPr>
          <p:nvPr>
            <p:ph idx="1"/>
          </p:nvPr>
        </p:nvSpPr>
        <p:spPr>
          <a:xfrm>
            <a:off x="457200" y="1196752"/>
            <a:ext cx="8229600" cy="4929411"/>
          </a:xfrm>
        </p:spPr>
        <p:txBody>
          <a:bodyPr>
            <a:normAutofit/>
          </a:bodyPr>
          <a:lstStyle/>
          <a:p>
            <a:pPr marL="0" indent="0" algn="just">
              <a:buNone/>
            </a:pPr>
            <a:r>
              <a:rPr lang="cs-CZ" sz="2000" dirty="0" smtClean="0">
                <a:latin typeface="Calibri" pitchFamily="34" charset="0"/>
              </a:rPr>
              <a:t>Tento materiál slouží k </a:t>
            </a:r>
            <a:r>
              <a:rPr lang="cs-CZ" sz="2000" smtClean="0">
                <a:latin typeface="Calibri" pitchFamily="34" charset="0"/>
              </a:rPr>
              <a:t>vysvětlení </a:t>
            </a:r>
            <a:r>
              <a:rPr lang="cs-CZ" sz="2000">
                <a:latin typeface="Calibri" pitchFamily="34" charset="0"/>
              </a:rPr>
              <a:t>a procvičení principu </a:t>
            </a:r>
            <a:r>
              <a:rPr lang="cs-CZ" sz="2000" dirty="0" smtClean="0">
                <a:latin typeface="Calibri" pitchFamily="34" charset="0"/>
              </a:rPr>
              <a:t>promítání přímky do průměten v Mongeově promítání a je připraven pro hodiny deskriptivní </a:t>
            </a:r>
            <a:r>
              <a:rPr lang="cs-CZ" sz="2000" dirty="0">
                <a:latin typeface="Calibri" pitchFamily="34" charset="0"/>
              </a:rPr>
              <a:t>geometrie v 5. ročníku šestiletého gymnázia a pro seminář deskriptivní geometrie ve 3. ročníku čtyřletého gymnázia.</a:t>
            </a:r>
            <a:endParaRPr lang="cs-CZ" sz="2000" dirty="0" smtClean="0">
              <a:latin typeface="Calibri" pitchFamily="34" charset="0"/>
            </a:endParaRPr>
          </a:p>
          <a:p>
            <a:pPr marL="0" indent="0" algn="just">
              <a:buNone/>
            </a:pPr>
            <a:r>
              <a:rPr lang="cs-CZ" sz="2000" dirty="0" smtClean="0">
                <a:latin typeface="Calibri" pitchFamily="34" charset="0"/>
              </a:rPr>
              <a:t>První část této prezentace se věnuje teorii tohoto problému a je doplňována výkladem učitele. Je vhodné, aby učitel celou situaci také modeloval v promítacím koutě. Studenti sledují výklad učitele a mohou mu klást dotazy.</a:t>
            </a:r>
          </a:p>
          <a:p>
            <a:pPr marL="0" indent="0" algn="just">
              <a:buNone/>
            </a:pPr>
            <a:r>
              <a:rPr lang="cs-CZ" sz="2000" dirty="0">
                <a:latin typeface="Calibri" pitchFamily="34" charset="0"/>
              </a:rPr>
              <a:t>D</a:t>
            </a:r>
            <a:r>
              <a:rPr lang="cs-CZ" sz="2000" dirty="0" smtClean="0">
                <a:solidFill>
                  <a:schemeClr val="tx1"/>
                </a:solidFill>
                <a:latin typeface="Calibri" pitchFamily="34" charset="0"/>
              </a:rPr>
              <a:t>alší část prezentace se věnuje řešenému příkladu, kde je využita výše vysvětlená látka. Učitel konstrukci slovně popisuje a vysvětluje. Studenti příklad rýsují do sešitu.</a:t>
            </a:r>
          </a:p>
          <a:p>
            <a:pPr marL="0" indent="0" algn="just">
              <a:buNone/>
            </a:pPr>
            <a:r>
              <a:rPr lang="cs-CZ" sz="2000" dirty="0" smtClean="0">
                <a:latin typeface="Calibri" pitchFamily="34" charset="0"/>
              </a:rPr>
              <a:t>V poslední části prezentace je uveden neřešený příklad. Studenti navrhují jeho řešení. Jeden ze studentů nebo učitel řešení rýsuje do promítaného zadání pomocí světelného pera na interaktivní tabuli, nástrojem „pero“ (nástroj programu PowerPoint) nebo fixem na tabuli.</a:t>
            </a:r>
            <a:endParaRPr lang="cs-CZ" sz="2000" dirty="0" smtClean="0">
              <a:solidFill>
                <a:schemeClr val="tx1"/>
              </a:solidFill>
              <a:latin typeface="Calibri" pitchFamily="34" charset="0"/>
            </a:endParaRPr>
          </a:p>
          <a:p>
            <a:pPr marL="0" indent="0">
              <a:buNone/>
            </a:pPr>
            <a:endParaRPr lang="cs-CZ" sz="1400" dirty="0" smtClean="0">
              <a:solidFill>
                <a:schemeClr val="tx1"/>
              </a:solidFill>
              <a:latin typeface="Calibri" pitchFamily="34" charset="0"/>
            </a:endParaRPr>
          </a:p>
        </p:txBody>
      </p:sp>
    </p:spTree>
    <p:extLst>
      <p:ext uri="{BB962C8B-B14F-4D97-AF65-F5344CB8AC3E}">
        <p14:creationId xmlns:p14="http://schemas.microsoft.com/office/powerpoint/2010/main" val="4514489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Mongeovo promítání</a:t>
            </a:r>
            <a:endParaRPr lang="cs-CZ" dirty="0"/>
          </a:p>
        </p:txBody>
      </p:sp>
      <p:sp>
        <p:nvSpPr>
          <p:cNvPr id="3" name="Podnadpis 2"/>
          <p:cNvSpPr>
            <a:spLocks noGrp="1"/>
          </p:cNvSpPr>
          <p:nvPr>
            <p:ph type="subTitle" idx="1"/>
          </p:nvPr>
        </p:nvSpPr>
        <p:spPr/>
        <p:txBody>
          <a:bodyPr/>
          <a:lstStyle/>
          <a:p>
            <a:r>
              <a:rPr lang="cs-CZ" dirty="0" smtClean="0">
                <a:solidFill>
                  <a:schemeClr val="tx1"/>
                </a:solidFill>
              </a:rPr>
              <a:t>PRŮMĚT PŘÍMKY</a:t>
            </a:r>
            <a:endParaRPr lang="cs-CZ" dirty="0">
              <a:solidFill>
                <a:schemeClr val="tx1"/>
              </a:solidFill>
            </a:endParaRPr>
          </a:p>
        </p:txBody>
      </p:sp>
    </p:spTree>
    <p:extLst>
      <p:ext uri="{BB962C8B-B14F-4D97-AF65-F5344CB8AC3E}">
        <p14:creationId xmlns:p14="http://schemas.microsoft.com/office/powerpoint/2010/main" val="5111528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délník 5"/>
          <p:cNvSpPr/>
          <p:nvPr/>
        </p:nvSpPr>
        <p:spPr>
          <a:xfrm>
            <a:off x="1475656" y="2132855"/>
            <a:ext cx="2448272" cy="2335615"/>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p:cNvSpPr>
            <a:spLocks noGrp="1"/>
          </p:cNvSpPr>
          <p:nvPr>
            <p:ph type="title"/>
          </p:nvPr>
        </p:nvSpPr>
        <p:spPr/>
        <p:txBody>
          <a:bodyPr/>
          <a:lstStyle/>
          <a:p>
            <a:r>
              <a:rPr lang="cs-CZ" dirty="0" smtClean="0"/>
              <a:t>Princip průmětu přímky</a:t>
            </a:r>
            <a:endParaRPr lang="cs-CZ" dirty="0"/>
          </a:p>
        </p:txBody>
      </p:sp>
      <p:sp>
        <p:nvSpPr>
          <p:cNvPr id="4" name="Zástupný symbol pro obsah 3"/>
          <p:cNvSpPr>
            <a:spLocks noGrp="1"/>
          </p:cNvSpPr>
          <p:nvPr>
            <p:ph sz="half" idx="2"/>
          </p:nvPr>
        </p:nvSpPr>
        <p:spPr>
          <a:xfrm>
            <a:off x="4572000" y="1600200"/>
            <a:ext cx="4320480" cy="4525963"/>
          </a:xfrm>
        </p:spPr>
        <p:txBody>
          <a:bodyPr>
            <a:normAutofit/>
          </a:bodyPr>
          <a:lstStyle/>
          <a:p>
            <a:r>
              <a:rPr lang="cs-CZ" sz="2000" i="1" dirty="0" smtClean="0">
                <a:sym typeface="Symbol"/>
              </a:rPr>
              <a:t></a:t>
            </a:r>
            <a:r>
              <a:rPr lang="cs-CZ" sz="2000" dirty="0" smtClean="0">
                <a:sym typeface="Symbol"/>
              </a:rPr>
              <a:t>,</a:t>
            </a:r>
            <a:r>
              <a:rPr lang="cs-CZ" sz="2000" i="1" dirty="0" smtClean="0">
                <a:sym typeface="Symbol"/>
              </a:rPr>
              <a:t> </a:t>
            </a:r>
            <a:r>
              <a:rPr lang="cs-CZ" sz="2000" dirty="0" smtClean="0">
                <a:sym typeface="Symbol"/>
              </a:rPr>
              <a:t> </a:t>
            </a:r>
            <a:r>
              <a:rPr lang="cs-CZ" sz="2000" dirty="0">
                <a:sym typeface="Symbol"/>
              </a:rPr>
              <a:t>… </a:t>
            </a:r>
            <a:r>
              <a:rPr lang="cs-CZ" sz="2000" dirty="0" smtClean="0">
                <a:sym typeface="Symbol"/>
              </a:rPr>
              <a:t>půdorysna a nárysna</a:t>
            </a:r>
          </a:p>
          <a:p>
            <a:r>
              <a:rPr lang="cs-CZ" sz="2000" i="1" dirty="0" smtClean="0">
                <a:sym typeface="Symbol"/>
              </a:rPr>
              <a:t>x</a:t>
            </a:r>
            <a:r>
              <a:rPr lang="cs-CZ" sz="2000" dirty="0" smtClean="0">
                <a:sym typeface="Symbol"/>
              </a:rPr>
              <a:t> … základnice</a:t>
            </a:r>
          </a:p>
          <a:p>
            <a:r>
              <a:rPr lang="cs-CZ" sz="2000" i="1" dirty="0" smtClean="0">
                <a:sym typeface="Symbol"/>
              </a:rPr>
              <a:t> </a:t>
            </a:r>
            <a:r>
              <a:rPr lang="cs-CZ" sz="2000" dirty="0" smtClean="0">
                <a:sym typeface="Symbol"/>
              </a:rPr>
              <a:t>… první promítací rovina přímky </a:t>
            </a:r>
            <a:r>
              <a:rPr lang="cs-CZ" sz="2000" i="1" dirty="0" smtClean="0">
                <a:sym typeface="Symbol"/>
              </a:rPr>
              <a:t>a</a:t>
            </a:r>
          </a:p>
          <a:p>
            <a:r>
              <a:rPr lang="cs-CZ" sz="2000" i="1" dirty="0" smtClean="0">
                <a:sym typeface="Symbol"/>
              </a:rPr>
              <a:t>a</a:t>
            </a:r>
            <a:r>
              <a:rPr lang="cs-CZ" sz="2000" i="1" baseline="-25000" dirty="0" smtClean="0">
                <a:sym typeface="Symbol"/>
              </a:rPr>
              <a:t>1</a:t>
            </a:r>
            <a:r>
              <a:rPr lang="cs-CZ" sz="2000" dirty="0" smtClean="0">
                <a:sym typeface="Symbol"/>
              </a:rPr>
              <a:t> </a:t>
            </a:r>
            <a:r>
              <a:rPr lang="cs-CZ" sz="2000" dirty="0">
                <a:sym typeface="Symbol"/>
              </a:rPr>
              <a:t>… půdorys </a:t>
            </a:r>
            <a:r>
              <a:rPr lang="cs-CZ" sz="2000" dirty="0" smtClean="0">
                <a:sym typeface="Symbol"/>
              </a:rPr>
              <a:t>přímky </a:t>
            </a:r>
            <a:r>
              <a:rPr lang="cs-CZ" sz="2000" i="1" dirty="0" smtClean="0">
                <a:sym typeface="Symbol"/>
              </a:rPr>
              <a:t>a</a:t>
            </a:r>
            <a:endParaRPr lang="cs-CZ" sz="2000" i="1" dirty="0">
              <a:sym typeface="Symbol"/>
            </a:endParaRPr>
          </a:p>
          <a:p>
            <a:r>
              <a:rPr lang="cs-CZ" sz="2000" i="1" dirty="0" smtClean="0">
                <a:sym typeface="Symbol"/>
              </a:rPr>
              <a:t></a:t>
            </a:r>
            <a:r>
              <a:rPr lang="cs-CZ" sz="2000" dirty="0" smtClean="0">
                <a:sym typeface="Symbol"/>
              </a:rPr>
              <a:t> </a:t>
            </a:r>
            <a:r>
              <a:rPr lang="cs-CZ" sz="2000" dirty="0">
                <a:sym typeface="Symbol"/>
              </a:rPr>
              <a:t>… </a:t>
            </a:r>
            <a:r>
              <a:rPr lang="cs-CZ" sz="2000" dirty="0" smtClean="0">
                <a:sym typeface="Symbol"/>
              </a:rPr>
              <a:t>druhá </a:t>
            </a:r>
            <a:r>
              <a:rPr lang="cs-CZ" sz="2000" dirty="0">
                <a:sym typeface="Symbol"/>
              </a:rPr>
              <a:t>promítací rovina přímky </a:t>
            </a:r>
            <a:r>
              <a:rPr lang="cs-CZ" sz="2000" i="1" dirty="0" smtClean="0">
                <a:sym typeface="Symbol"/>
              </a:rPr>
              <a:t>a</a:t>
            </a:r>
          </a:p>
          <a:p>
            <a:r>
              <a:rPr lang="cs-CZ" sz="2000" i="1" dirty="0" smtClean="0">
                <a:sym typeface="Symbol"/>
              </a:rPr>
              <a:t>a</a:t>
            </a:r>
            <a:r>
              <a:rPr lang="cs-CZ" sz="2000" i="1" baseline="-25000" dirty="0" smtClean="0">
                <a:sym typeface="Symbol"/>
              </a:rPr>
              <a:t>2</a:t>
            </a:r>
            <a:r>
              <a:rPr lang="cs-CZ" sz="2000" dirty="0" smtClean="0">
                <a:sym typeface="Symbol"/>
              </a:rPr>
              <a:t> </a:t>
            </a:r>
            <a:r>
              <a:rPr lang="cs-CZ" sz="2000" dirty="0">
                <a:sym typeface="Symbol"/>
              </a:rPr>
              <a:t>… nárys </a:t>
            </a:r>
            <a:r>
              <a:rPr lang="cs-CZ" sz="2000" dirty="0" smtClean="0">
                <a:sym typeface="Symbol"/>
              </a:rPr>
              <a:t>přímky </a:t>
            </a:r>
            <a:r>
              <a:rPr lang="cs-CZ" sz="2000" i="1" dirty="0" smtClean="0">
                <a:sym typeface="Symbol"/>
              </a:rPr>
              <a:t>a</a:t>
            </a:r>
          </a:p>
          <a:p>
            <a:r>
              <a:rPr lang="cs-CZ" sz="2000" i="1" dirty="0">
                <a:sym typeface="Symbol"/>
              </a:rPr>
              <a:t>P</a:t>
            </a:r>
            <a:r>
              <a:rPr lang="cs-CZ" sz="2000" dirty="0">
                <a:sym typeface="Symbol"/>
              </a:rPr>
              <a:t> … půdorysný stopník přímky </a:t>
            </a:r>
            <a:r>
              <a:rPr lang="cs-CZ" sz="2000" i="1" dirty="0" smtClean="0">
                <a:sym typeface="Symbol"/>
              </a:rPr>
              <a:t>a</a:t>
            </a:r>
          </a:p>
          <a:p>
            <a:r>
              <a:rPr lang="cs-CZ" sz="2000" i="1" dirty="0" smtClean="0">
                <a:sym typeface="Symbol"/>
              </a:rPr>
              <a:t>N</a:t>
            </a:r>
            <a:r>
              <a:rPr lang="cs-CZ" sz="2000" dirty="0" smtClean="0">
                <a:sym typeface="Symbol"/>
              </a:rPr>
              <a:t> </a:t>
            </a:r>
            <a:r>
              <a:rPr lang="cs-CZ" sz="2000" dirty="0">
                <a:sym typeface="Symbol"/>
              </a:rPr>
              <a:t>… </a:t>
            </a:r>
            <a:r>
              <a:rPr lang="cs-CZ" sz="2000" dirty="0" smtClean="0">
                <a:sym typeface="Symbol"/>
              </a:rPr>
              <a:t>nárysný </a:t>
            </a:r>
            <a:r>
              <a:rPr lang="cs-CZ" sz="2000" dirty="0">
                <a:sym typeface="Symbol"/>
              </a:rPr>
              <a:t>stopník přímky </a:t>
            </a:r>
            <a:r>
              <a:rPr lang="cs-CZ" sz="2000" i="1" dirty="0" smtClean="0">
                <a:sym typeface="Symbol"/>
              </a:rPr>
              <a:t>a</a:t>
            </a:r>
          </a:p>
          <a:p>
            <a:r>
              <a:rPr lang="cs-CZ" sz="2000" i="1" dirty="0" smtClean="0">
                <a:sym typeface="Symbol"/>
              </a:rPr>
              <a:t> </a:t>
            </a:r>
            <a:r>
              <a:rPr lang="cs-CZ" sz="2000" dirty="0" smtClean="0">
                <a:sym typeface="Symbol"/>
              </a:rPr>
              <a:t>… odchylka přímky </a:t>
            </a:r>
            <a:r>
              <a:rPr lang="cs-CZ" sz="2000" i="1" dirty="0" smtClean="0">
                <a:sym typeface="Symbol"/>
              </a:rPr>
              <a:t>a</a:t>
            </a:r>
            <a:r>
              <a:rPr lang="cs-CZ" sz="2000" dirty="0" smtClean="0">
                <a:sym typeface="Symbol"/>
              </a:rPr>
              <a:t> od půdorysny</a:t>
            </a:r>
          </a:p>
          <a:p>
            <a:r>
              <a:rPr lang="cs-CZ" sz="2000" i="1" dirty="0" smtClean="0">
                <a:sym typeface="Symbol"/>
              </a:rPr>
              <a:t> </a:t>
            </a:r>
            <a:r>
              <a:rPr lang="cs-CZ" sz="2000" dirty="0" smtClean="0">
                <a:sym typeface="Symbol"/>
              </a:rPr>
              <a:t>… odchylka přímky </a:t>
            </a:r>
            <a:r>
              <a:rPr lang="cs-CZ" sz="2000" i="1" dirty="0" smtClean="0">
                <a:sym typeface="Symbol"/>
              </a:rPr>
              <a:t>a</a:t>
            </a:r>
            <a:r>
              <a:rPr lang="cs-CZ" sz="2000" dirty="0" smtClean="0">
                <a:sym typeface="Symbol"/>
              </a:rPr>
              <a:t> od nárysny</a:t>
            </a:r>
            <a:endParaRPr lang="cs-CZ" sz="2000" i="1" dirty="0"/>
          </a:p>
          <a:p>
            <a:endParaRPr lang="cs-CZ" sz="2000" i="1" dirty="0">
              <a:sym typeface="Symbol"/>
            </a:endParaRPr>
          </a:p>
          <a:p>
            <a:endParaRPr lang="cs-CZ" sz="2000" i="1" dirty="0">
              <a:sym typeface="Symbol"/>
            </a:endParaRPr>
          </a:p>
          <a:p>
            <a:endParaRPr lang="cs-CZ" sz="2400" i="1" dirty="0"/>
          </a:p>
        </p:txBody>
      </p:sp>
      <p:sp>
        <p:nvSpPr>
          <p:cNvPr id="5" name="Kosoúhelník 4"/>
          <p:cNvSpPr/>
          <p:nvPr/>
        </p:nvSpPr>
        <p:spPr>
          <a:xfrm>
            <a:off x="536120" y="4468470"/>
            <a:ext cx="3384376" cy="1050426"/>
          </a:xfrm>
          <a:prstGeom prst="parallelogram">
            <a:avLst>
              <a:gd name="adj" fmla="val 89789"/>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TextovéPole 12"/>
          <p:cNvSpPr txBox="1"/>
          <p:nvPr/>
        </p:nvSpPr>
        <p:spPr>
          <a:xfrm>
            <a:off x="711282" y="5149564"/>
            <a:ext cx="288032" cy="369332"/>
          </a:xfrm>
          <a:prstGeom prst="rect">
            <a:avLst/>
          </a:prstGeom>
          <a:noFill/>
        </p:spPr>
        <p:txBody>
          <a:bodyPr wrap="square" rtlCol="0">
            <a:spAutoFit/>
          </a:bodyPr>
          <a:lstStyle/>
          <a:p>
            <a:r>
              <a:rPr lang="cs-CZ" dirty="0" smtClean="0">
                <a:sym typeface="Symbol"/>
              </a:rPr>
              <a:t></a:t>
            </a:r>
            <a:endParaRPr lang="cs-CZ" dirty="0"/>
          </a:p>
        </p:txBody>
      </p:sp>
      <p:sp>
        <p:nvSpPr>
          <p:cNvPr id="8" name="TextovéPole 7"/>
          <p:cNvSpPr txBox="1"/>
          <p:nvPr/>
        </p:nvSpPr>
        <p:spPr>
          <a:xfrm>
            <a:off x="3651826" y="2084174"/>
            <a:ext cx="288032" cy="369332"/>
          </a:xfrm>
          <a:prstGeom prst="rect">
            <a:avLst/>
          </a:prstGeom>
          <a:noFill/>
        </p:spPr>
        <p:txBody>
          <a:bodyPr wrap="square" rtlCol="0">
            <a:spAutoFit/>
          </a:bodyPr>
          <a:lstStyle/>
          <a:p>
            <a:r>
              <a:rPr lang="cs-CZ" dirty="0" smtClean="0">
                <a:sym typeface="Symbol"/>
              </a:rPr>
              <a:t></a:t>
            </a:r>
            <a:endParaRPr lang="cs-CZ" dirty="0"/>
          </a:p>
        </p:txBody>
      </p:sp>
      <p:cxnSp>
        <p:nvCxnSpPr>
          <p:cNvPr id="48" name="Přímá spojnice 47"/>
          <p:cNvCxnSpPr/>
          <p:nvPr/>
        </p:nvCxnSpPr>
        <p:spPr>
          <a:xfrm>
            <a:off x="971600" y="4468470"/>
            <a:ext cx="3236280" cy="0"/>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sp>
        <p:nvSpPr>
          <p:cNvPr id="49" name="TextovéPole 48"/>
          <p:cNvSpPr txBox="1"/>
          <p:nvPr/>
        </p:nvSpPr>
        <p:spPr>
          <a:xfrm>
            <a:off x="4071376" y="4136577"/>
            <a:ext cx="288032" cy="369332"/>
          </a:xfrm>
          <a:prstGeom prst="rect">
            <a:avLst/>
          </a:prstGeom>
          <a:noFill/>
        </p:spPr>
        <p:txBody>
          <a:bodyPr wrap="square" rtlCol="0">
            <a:spAutoFit/>
          </a:bodyPr>
          <a:lstStyle/>
          <a:p>
            <a:r>
              <a:rPr lang="cs-CZ" dirty="0" smtClean="0"/>
              <a:t>x</a:t>
            </a:r>
            <a:endParaRPr lang="cs-CZ" dirty="0"/>
          </a:p>
        </p:txBody>
      </p:sp>
      <p:cxnSp>
        <p:nvCxnSpPr>
          <p:cNvPr id="36" name="Přímá spojnice 35"/>
          <p:cNvCxnSpPr/>
          <p:nvPr/>
        </p:nvCxnSpPr>
        <p:spPr>
          <a:xfrm flipH="1" flipV="1">
            <a:off x="711282" y="1844824"/>
            <a:ext cx="2605240" cy="262364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ovéPole 50"/>
          <p:cNvSpPr txBox="1"/>
          <p:nvPr/>
        </p:nvSpPr>
        <p:spPr>
          <a:xfrm>
            <a:off x="1826146" y="2725317"/>
            <a:ext cx="879553" cy="369332"/>
          </a:xfrm>
          <a:prstGeom prst="rect">
            <a:avLst/>
          </a:prstGeom>
          <a:noFill/>
        </p:spPr>
        <p:txBody>
          <a:bodyPr wrap="square" rtlCol="0">
            <a:spAutoFit/>
          </a:bodyPr>
          <a:lstStyle/>
          <a:p>
            <a:r>
              <a:rPr lang="cs-CZ" dirty="0" smtClean="0"/>
              <a:t>N=N</a:t>
            </a:r>
            <a:r>
              <a:rPr lang="cs-CZ" spc="-300" baseline="-25000" dirty="0" smtClean="0"/>
              <a:t>2</a:t>
            </a:r>
            <a:endParaRPr lang="cs-CZ" spc="-300" dirty="0"/>
          </a:p>
        </p:txBody>
      </p:sp>
      <p:cxnSp>
        <p:nvCxnSpPr>
          <p:cNvPr id="7" name="Přímá spojnice 6"/>
          <p:cNvCxnSpPr/>
          <p:nvPr/>
        </p:nvCxnSpPr>
        <p:spPr>
          <a:xfrm>
            <a:off x="1877981" y="4459742"/>
            <a:ext cx="1423518" cy="105042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Přímá spojnice 9"/>
          <p:cNvCxnSpPr/>
          <p:nvPr/>
        </p:nvCxnSpPr>
        <p:spPr>
          <a:xfrm flipV="1">
            <a:off x="1888081" y="3022756"/>
            <a:ext cx="0" cy="145010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4" name="Přímá spojnice 13"/>
          <p:cNvCxnSpPr/>
          <p:nvPr/>
        </p:nvCxnSpPr>
        <p:spPr>
          <a:xfrm flipH="1">
            <a:off x="2722590" y="4459742"/>
            <a:ext cx="581673" cy="62098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6" name="Přímá spojnice 15"/>
          <p:cNvCxnSpPr/>
          <p:nvPr/>
        </p:nvCxnSpPr>
        <p:spPr>
          <a:xfrm>
            <a:off x="1877981" y="3009640"/>
            <a:ext cx="844609" cy="207554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Přímá spojnice 19"/>
          <p:cNvCxnSpPr/>
          <p:nvPr/>
        </p:nvCxnSpPr>
        <p:spPr>
          <a:xfrm flipH="1" flipV="1">
            <a:off x="1547664" y="2132855"/>
            <a:ext cx="330317" cy="876785"/>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2" name="Přímá spojnice 21"/>
          <p:cNvCxnSpPr/>
          <p:nvPr/>
        </p:nvCxnSpPr>
        <p:spPr>
          <a:xfrm flipH="1" flipV="1">
            <a:off x="1259632" y="1412776"/>
            <a:ext cx="288032" cy="72008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Přímá spojnice 28"/>
          <p:cNvCxnSpPr/>
          <p:nvPr/>
        </p:nvCxnSpPr>
        <p:spPr>
          <a:xfrm>
            <a:off x="2719572" y="5080724"/>
            <a:ext cx="179790" cy="438172"/>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1" name="Přímá spojnice 30"/>
          <p:cNvCxnSpPr/>
          <p:nvPr/>
        </p:nvCxnSpPr>
        <p:spPr>
          <a:xfrm>
            <a:off x="2899362" y="5514740"/>
            <a:ext cx="228128" cy="55979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Volný tvar 32"/>
          <p:cNvSpPr/>
          <p:nvPr/>
        </p:nvSpPr>
        <p:spPr>
          <a:xfrm>
            <a:off x="711283" y="1275926"/>
            <a:ext cx="548350" cy="590319"/>
          </a:xfrm>
          <a:custGeom>
            <a:avLst/>
            <a:gdLst>
              <a:gd name="connsiteX0" fmla="*/ 538211 w 538211"/>
              <a:gd name="connsiteY0" fmla="*/ 138143 h 590319"/>
              <a:gd name="connsiteX1" fmla="*/ 75987 w 538211"/>
              <a:gd name="connsiteY1" fmla="*/ 27611 h 590319"/>
              <a:gd name="connsiteX2" fmla="*/ 5648 w 538211"/>
              <a:gd name="connsiteY2" fmla="*/ 590319 h 590319"/>
            </a:gdLst>
            <a:ahLst/>
            <a:cxnLst>
              <a:cxn ang="0">
                <a:pos x="connsiteX0" y="connsiteY0"/>
              </a:cxn>
              <a:cxn ang="0">
                <a:pos x="connsiteX1" y="connsiteY1"/>
              </a:cxn>
              <a:cxn ang="0">
                <a:pos x="connsiteX2" y="connsiteY2"/>
              </a:cxn>
            </a:cxnLst>
            <a:rect l="l" t="t" r="r" b="b"/>
            <a:pathLst>
              <a:path w="538211" h="590319">
                <a:moveTo>
                  <a:pt x="538211" y="138143"/>
                </a:moveTo>
                <a:cubicBezTo>
                  <a:pt x="351479" y="45195"/>
                  <a:pt x="164747" y="-47752"/>
                  <a:pt x="75987" y="27611"/>
                </a:cubicBezTo>
                <a:cubicBezTo>
                  <a:pt x="-12774" y="102974"/>
                  <a:pt x="-3563" y="346646"/>
                  <a:pt x="5648" y="590319"/>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35" name="Volný tvar 34"/>
          <p:cNvSpPr/>
          <p:nvPr/>
        </p:nvSpPr>
        <p:spPr>
          <a:xfrm>
            <a:off x="3113551" y="5510168"/>
            <a:ext cx="284767" cy="563738"/>
          </a:xfrm>
          <a:custGeom>
            <a:avLst/>
            <a:gdLst>
              <a:gd name="connsiteX0" fmla="*/ 180871 w 269782"/>
              <a:gd name="connsiteY0" fmla="*/ 0 h 552660"/>
              <a:gd name="connsiteX1" fmla="*/ 261258 w 269782"/>
              <a:gd name="connsiteY1" fmla="*/ 411983 h 552660"/>
              <a:gd name="connsiteX2" fmla="*/ 0 w 269782"/>
              <a:gd name="connsiteY2" fmla="*/ 552660 h 552660"/>
            </a:gdLst>
            <a:ahLst/>
            <a:cxnLst>
              <a:cxn ang="0">
                <a:pos x="connsiteX0" y="connsiteY0"/>
              </a:cxn>
              <a:cxn ang="0">
                <a:pos x="connsiteX1" y="connsiteY1"/>
              </a:cxn>
              <a:cxn ang="0">
                <a:pos x="connsiteX2" y="connsiteY2"/>
              </a:cxn>
            </a:cxnLst>
            <a:rect l="l" t="t" r="r" b="b"/>
            <a:pathLst>
              <a:path w="269782" h="552660">
                <a:moveTo>
                  <a:pt x="180871" y="0"/>
                </a:moveTo>
                <a:cubicBezTo>
                  <a:pt x="236137" y="159936"/>
                  <a:pt x="291403" y="319873"/>
                  <a:pt x="261258" y="411983"/>
                </a:cubicBezTo>
                <a:cubicBezTo>
                  <a:pt x="231113" y="504093"/>
                  <a:pt x="115556" y="528376"/>
                  <a:pt x="0" y="552660"/>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37" name="Ovál 36"/>
          <p:cNvSpPr/>
          <p:nvPr/>
        </p:nvSpPr>
        <p:spPr>
          <a:xfrm>
            <a:off x="1869073" y="3022756"/>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1" name="Ovál 40"/>
          <p:cNvSpPr/>
          <p:nvPr/>
        </p:nvSpPr>
        <p:spPr>
          <a:xfrm>
            <a:off x="2699792" y="5068549"/>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2" name="Ovál 41"/>
          <p:cNvSpPr/>
          <p:nvPr/>
        </p:nvSpPr>
        <p:spPr>
          <a:xfrm>
            <a:off x="3281403" y="4436882"/>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3" name="Ovál 42"/>
          <p:cNvSpPr/>
          <p:nvPr/>
        </p:nvSpPr>
        <p:spPr>
          <a:xfrm>
            <a:off x="1865221" y="443688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38" name="Oblouk 37"/>
          <p:cNvSpPr/>
          <p:nvPr/>
        </p:nvSpPr>
        <p:spPr>
          <a:xfrm rot="16200000">
            <a:off x="2305816" y="4571198"/>
            <a:ext cx="423686" cy="403827"/>
          </a:xfrm>
          <a:prstGeom prst="arc">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45" name="Oblouk 44"/>
          <p:cNvSpPr/>
          <p:nvPr/>
        </p:nvSpPr>
        <p:spPr>
          <a:xfrm rot="5400000">
            <a:off x="1982915" y="3341615"/>
            <a:ext cx="423686" cy="403827"/>
          </a:xfrm>
          <a:prstGeom prst="arc">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cs-CZ"/>
          </a:p>
        </p:txBody>
      </p:sp>
      <p:sp>
        <p:nvSpPr>
          <p:cNvPr id="39" name="TextovéPole 38"/>
          <p:cNvSpPr txBox="1"/>
          <p:nvPr/>
        </p:nvSpPr>
        <p:spPr>
          <a:xfrm>
            <a:off x="1321069" y="1465868"/>
            <a:ext cx="309174" cy="369332"/>
          </a:xfrm>
          <a:prstGeom prst="rect">
            <a:avLst/>
          </a:prstGeom>
          <a:noFill/>
        </p:spPr>
        <p:txBody>
          <a:bodyPr wrap="square" rtlCol="0">
            <a:spAutoFit/>
          </a:bodyPr>
          <a:lstStyle/>
          <a:p>
            <a:r>
              <a:rPr lang="cs-CZ" dirty="0" smtClean="0"/>
              <a:t>a</a:t>
            </a:r>
            <a:endParaRPr lang="cs-CZ" dirty="0"/>
          </a:p>
        </p:txBody>
      </p:sp>
      <p:sp>
        <p:nvSpPr>
          <p:cNvPr id="40" name="TextovéPole 39"/>
          <p:cNvSpPr txBox="1"/>
          <p:nvPr/>
        </p:nvSpPr>
        <p:spPr>
          <a:xfrm>
            <a:off x="2589740" y="3538267"/>
            <a:ext cx="418293"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
        <p:nvSpPr>
          <p:cNvPr id="44" name="TextovéPole 43"/>
          <p:cNvSpPr txBox="1"/>
          <p:nvPr/>
        </p:nvSpPr>
        <p:spPr>
          <a:xfrm>
            <a:off x="721421" y="1268145"/>
            <a:ext cx="277893" cy="369332"/>
          </a:xfrm>
          <a:prstGeom prst="rect">
            <a:avLst/>
          </a:prstGeom>
          <a:noFill/>
        </p:spPr>
        <p:txBody>
          <a:bodyPr wrap="square" rtlCol="0">
            <a:spAutoFit/>
          </a:bodyPr>
          <a:lstStyle/>
          <a:p>
            <a:r>
              <a:rPr lang="cs-CZ" dirty="0" smtClean="0">
                <a:sym typeface="Symbol"/>
              </a:rPr>
              <a:t></a:t>
            </a:r>
            <a:endParaRPr lang="cs-CZ" dirty="0"/>
          </a:p>
        </p:txBody>
      </p:sp>
      <p:sp>
        <p:nvSpPr>
          <p:cNvPr id="46" name="TextovéPole 45"/>
          <p:cNvSpPr txBox="1"/>
          <p:nvPr/>
        </p:nvSpPr>
        <p:spPr>
          <a:xfrm>
            <a:off x="3109458" y="5687474"/>
            <a:ext cx="288073" cy="369332"/>
          </a:xfrm>
          <a:prstGeom prst="rect">
            <a:avLst/>
          </a:prstGeom>
          <a:noFill/>
        </p:spPr>
        <p:txBody>
          <a:bodyPr wrap="square" rtlCol="0">
            <a:spAutoFit/>
          </a:bodyPr>
          <a:lstStyle/>
          <a:p>
            <a:r>
              <a:rPr lang="cs-CZ" dirty="0" smtClean="0">
                <a:sym typeface="Symbol"/>
              </a:rPr>
              <a:t></a:t>
            </a:r>
            <a:endParaRPr lang="cs-CZ" dirty="0"/>
          </a:p>
        </p:txBody>
      </p:sp>
      <p:sp>
        <p:nvSpPr>
          <p:cNvPr id="47" name="TextovéPole 46"/>
          <p:cNvSpPr txBox="1"/>
          <p:nvPr/>
        </p:nvSpPr>
        <p:spPr>
          <a:xfrm>
            <a:off x="1643872" y="4431442"/>
            <a:ext cx="422498" cy="369332"/>
          </a:xfrm>
          <a:prstGeom prst="rect">
            <a:avLst/>
          </a:prstGeom>
          <a:noFill/>
        </p:spPr>
        <p:txBody>
          <a:bodyPr wrap="square" rtlCol="0">
            <a:spAutoFit/>
          </a:bodyPr>
          <a:lstStyle/>
          <a:p>
            <a:r>
              <a:rPr lang="cs-CZ" dirty="0" smtClean="0"/>
              <a:t>N</a:t>
            </a:r>
            <a:r>
              <a:rPr lang="cs-CZ" baseline="-25000" dirty="0" smtClean="0"/>
              <a:t>1</a:t>
            </a:r>
            <a:endParaRPr lang="cs-CZ" baseline="-25000" dirty="0"/>
          </a:p>
        </p:txBody>
      </p:sp>
      <p:sp>
        <p:nvSpPr>
          <p:cNvPr id="50" name="TextovéPole 49"/>
          <p:cNvSpPr txBox="1"/>
          <p:nvPr/>
        </p:nvSpPr>
        <p:spPr>
          <a:xfrm>
            <a:off x="3198365" y="4120152"/>
            <a:ext cx="398332" cy="369332"/>
          </a:xfrm>
          <a:prstGeom prst="rect">
            <a:avLst/>
          </a:prstGeom>
          <a:noFill/>
        </p:spPr>
        <p:txBody>
          <a:bodyPr wrap="square" rtlCol="0">
            <a:spAutoFit/>
          </a:bodyPr>
          <a:lstStyle/>
          <a:p>
            <a:r>
              <a:rPr lang="cs-CZ" dirty="0" smtClean="0"/>
              <a:t>P</a:t>
            </a:r>
            <a:r>
              <a:rPr lang="cs-CZ" baseline="-25000" dirty="0" smtClean="0"/>
              <a:t>2</a:t>
            </a:r>
            <a:endParaRPr lang="cs-CZ" baseline="-25000" dirty="0"/>
          </a:p>
        </p:txBody>
      </p:sp>
      <p:sp>
        <p:nvSpPr>
          <p:cNvPr id="52" name="TextovéPole 51"/>
          <p:cNvSpPr txBox="1"/>
          <p:nvPr/>
        </p:nvSpPr>
        <p:spPr>
          <a:xfrm>
            <a:off x="3127490" y="5173635"/>
            <a:ext cx="380926"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sp>
        <p:nvSpPr>
          <p:cNvPr id="53" name="TextovéPole 52"/>
          <p:cNvSpPr txBox="1"/>
          <p:nvPr/>
        </p:nvSpPr>
        <p:spPr>
          <a:xfrm>
            <a:off x="2194758" y="4988969"/>
            <a:ext cx="782818" cy="369332"/>
          </a:xfrm>
          <a:prstGeom prst="rect">
            <a:avLst/>
          </a:prstGeom>
          <a:noFill/>
        </p:spPr>
        <p:txBody>
          <a:bodyPr wrap="square" rtlCol="0">
            <a:spAutoFit/>
          </a:bodyPr>
          <a:lstStyle/>
          <a:p>
            <a:r>
              <a:rPr lang="cs-CZ" dirty="0" smtClean="0"/>
              <a:t>P=P</a:t>
            </a:r>
            <a:r>
              <a:rPr lang="cs-CZ" baseline="-25000" dirty="0" smtClean="0"/>
              <a:t>1</a:t>
            </a:r>
            <a:endParaRPr lang="cs-CZ" baseline="-25000" dirty="0"/>
          </a:p>
        </p:txBody>
      </p:sp>
      <p:sp>
        <p:nvSpPr>
          <p:cNvPr id="54" name="TextovéPole 53"/>
          <p:cNvSpPr txBox="1"/>
          <p:nvPr/>
        </p:nvSpPr>
        <p:spPr>
          <a:xfrm>
            <a:off x="2089229" y="3353601"/>
            <a:ext cx="415699" cy="369332"/>
          </a:xfrm>
          <a:prstGeom prst="rect">
            <a:avLst/>
          </a:prstGeom>
          <a:noFill/>
        </p:spPr>
        <p:txBody>
          <a:bodyPr wrap="square" rtlCol="0">
            <a:spAutoFit/>
          </a:bodyPr>
          <a:lstStyle/>
          <a:p>
            <a:r>
              <a:rPr lang="cs-CZ" dirty="0" smtClean="0">
                <a:sym typeface="Symbol"/>
              </a:rPr>
              <a:t></a:t>
            </a:r>
            <a:endParaRPr lang="cs-CZ" dirty="0"/>
          </a:p>
        </p:txBody>
      </p:sp>
      <p:sp>
        <p:nvSpPr>
          <p:cNvPr id="55" name="TextovéPole 54"/>
          <p:cNvSpPr txBox="1"/>
          <p:nvPr/>
        </p:nvSpPr>
        <p:spPr>
          <a:xfrm>
            <a:off x="2289267" y="4528428"/>
            <a:ext cx="422498" cy="369332"/>
          </a:xfrm>
          <a:prstGeom prst="rect">
            <a:avLst/>
          </a:prstGeom>
          <a:noFill/>
        </p:spPr>
        <p:txBody>
          <a:bodyPr wrap="square" rtlCol="0">
            <a:spAutoFit/>
          </a:bodyPr>
          <a:lstStyle/>
          <a:p>
            <a:r>
              <a:rPr lang="cs-CZ" dirty="0" smtClean="0">
                <a:sym typeface="Symbol"/>
              </a:rPr>
              <a:t></a:t>
            </a:r>
            <a:endParaRPr lang="cs-CZ" dirty="0"/>
          </a:p>
        </p:txBody>
      </p:sp>
    </p:spTree>
    <p:extLst>
      <p:ext uri="{BB962C8B-B14F-4D97-AF65-F5344CB8AC3E}">
        <p14:creationId xmlns:p14="http://schemas.microsoft.com/office/powerpoint/2010/main" val="267176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500"/>
                                        <p:tgtEl>
                                          <p:spTgt spid="4">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500"/>
                                        <p:tgtEl>
                                          <p:spTgt spid="4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fade">
                                      <p:cBhvr>
                                        <p:cTn id="27" dur="500"/>
                                        <p:tgtEl>
                                          <p:spTgt spid="49"/>
                                        </p:tgtEl>
                                      </p:cBhvr>
                                    </p:animEffect>
                                  </p:childTnLst>
                                </p:cTn>
                              </p:par>
                              <p:par>
                                <p:cTn id="28" presetID="10" presetClass="entr" presetSubtype="0" fill="hold" nodeType="withEffect">
                                  <p:stCondLst>
                                    <p:cond delay="0"/>
                                  </p:stCondLst>
                                  <p:childTnLst>
                                    <p:set>
                                      <p:cBhvr>
                                        <p:cTn id="29" dur="1" fill="hold">
                                          <p:stCondLst>
                                            <p:cond delay="0"/>
                                          </p:stCondLst>
                                        </p:cTn>
                                        <p:tgtEl>
                                          <p:spTgt spid="4">
                                            <p:txEl>
                                              <p:pRg st="1" end="1"/>
                                            </p:txEl>
                                          </p:spTgt>
                                        </p:tgtEl>
                                        <p:attrNameLst>
                                          <p:attrName>style.visibility</p:attrName>
                                        </p:attrNameLst>
                                      </p:cBhvr>
                                      <p:to>
                                        <p:strVal val="visible"/>
                                      </p:to>
                                    </p:set>
                                    <p:animEffect transition="in" filter="fade">
                                      <p:cBhvr>
                                        <p:cTn id="30" dur="500"/>
                                        <p:tgtEl>
                                          <p:spTgt spid="4">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par>
                                <p:cTn id="36" presetID="10" presetClass="entr" presetSubtype="0"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par>
                                <p:cTn id="39" presetID="10" presetClass="entr" presetSubtype="0"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par>
                                <p:cTn id="42" presetID="10" presetClass="entr" presetSubtype="0" fill="hold" nodeType="with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500"/>
                                        <p:tgtEl>
                                          <p:spTgt spid="29"/>
                                        </p:tgtEl>
                                      </p:cBhvr>
                                    </p:animEffect>
                                  </p:childTnLst>
                                </p:cTn>
                              </p:par>
                              <p:par>
                                <p:cTn id="45" presetID="10" presetClass="entr" presetSubtype="0" fill="hold" nodeType="with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fade">
                                      <p:cBhvr>
                                        <p:cTn id="50" dur="500"/>
                                        <p:tgtEl>
                                          <p:spTgt spid="39"/>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500"/>
                                        <p:tgtEl>
                                          <p:spTgt spid="10"/>
                                        </p:tgtEl>
                                      </p:cBhvr>
                                    </p:animEffect>
                                  </p:childTnLst>
                                </p:cTn>
                              </p:par>
                              <p:par>
                                <p:cTn id="56" presetID="10" presetClass="entr" presetSubtype="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500"/>
                                        <p:tgtEl>
                                          <p:spTgt spid="7"/>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fade">
                                      <p:cBhvr>
                                        <p:cTn id="61" dur="500"/>
                                        <p:tgtEl>
                                          <p:spTgt spid="35"/>
                                        </p:tgtEl>
                                      </p:cBhvr>
                                    </p:animEffect>
                                  </p:childTnLst>
                                </p:cTn>
                              </p:par>
                            </p:childTnLst>
                          </p:cTn>
                        </p:par>
                        <p:par>
                          <p:cTn id="62" fill="hold">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46"/>
                                        </p:tgtEl>
                                        <p:attrNameLst>
                                          <p:attrName>style.visibility</p:attrName>
                                        </p:attrNameLst>
                                      </p:cBhvr>
                                      <p:to>
                                        <p:strVal val="visible"/>
                                      </p:to>
                                    </p:set>
                                    <p:animEffect transition="in" filter="fade">
                                      <p:cBhvr>
                                        <p:cTn id="65" dur="500"/>
                                        <p:tgtEl>
                                          <p:spTgt spid="46"/>
                                        </p:tgtEl>
                                      </p:cBhvr>
                                    </p:animEffect>
                                  </p:childTnLst>
                                </p:cTn>
                              </p:par>
                            </p:childTnLst>
                          </p:cTn>
                        </p:par>
                        <p:par>
                          <p:cTn id="66" fill="hold">
                            <p:stCondLst>
                              <p:cond delay="1000"/>
                            </p:stCondLst>
                            <p:childTnLst>
                              <p:par>
                                <p:cTn id="67" presetID="10" presetClass="entr" presetSubtype="0" fill="hold" nodeType="afterEffect">
                                  <p:stCondLst>
                                    <p:cond delay="1000"/>
                                  </p:stCondLst>
                                  <p:childTnLst>
                                    <p:set>
                                      <p:cBhvr>
                                        <p:cTn id="68" dur="1" fill="hold">
                                          <p:stCondLst>
                                            <p:cond delay="0"/>
                                          </p:stCondLst>
                                        </p:cTn>
                                        <p:tgtEl>
                                          <p:spTgt spid="4">
                                            <p:txEl>
                                              <p:pRg st="2" end="2"/>
                                            </p:txEl>
                                          </p:spTgt>
                                        </p:tgtEl>
                                        <p:attrNameLst>
                                          <p:attrName>style.visibility</p:attrName>
                                        </p:attrNameLst>
                                      </p:cBhvr>
                                      <p:to>
                                        <p:strVal val="visible"/>
                                      </p:to>
                                    </p:set>
                                    <p:animEffect transition="in" filter="fade">
                                      <p:cBhvr>
                                        <p:cTn id="69" dur="500"/>
                                        <p:tgtEl>
                                          <p:spTgt spid="4">
                                            <p:txEl>
                                              <p:pRg st="2" end="2"/>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26" presetClass="emph" presetSubtype="0" fill="hold" nodeType="clickEffect">
                                  <p:stCondLst>
                                    <p:cond delay="0"/>
                                  </p:stCondLst>
                                  <p:childTnLst>
                                    <p:animEffect transition="out" filter="fade">
                                      <p:cBhvr>
                                        <p:cTn id="73" dur="1000" tmFilter="0, 0; .2, .5; .8, .5; 1, 0"/>
                                        <p:tgtEl>
                                          <p:spTgt spid="7"/>
                                        </p:tgtEl>
                                      </p:cBhvr>
                                    </p:animEffect>
                                    <p:animScale>
                                      <p:cBhvr>
                                        <p:cTn id="74" dur="500" autoRev="1" fill="hold"/>
                                        <p:tgtEl>
                                          <p:spTgt spid="7"/>
                                        </p:tgtEl>
                                      </p:cBhvr>
                                      <p:by x="105000" y="105000"/>
                                    </p:animScale>
                                  </p:childTnLst>
                                </p:cTn>
                              </p:par>
                            </p:childTnLst>
                          </p:cTn>
                        </p:par>
                        <p:par>
                          <p:cTn id="75" fill="hold">
                            <p:stCondLst>
                              <p:cond delay="1000"/>
                            </p:stCondLst>
                            <p:childTnLst>
                              <p:par>
                                <p:cTn id="76" presetID="10" presetClass="entr" presetSubtype="0" fill="hold" grpId="0" nodeType="afterEffect">
                                  <p:stCondLst>
                                    <p:cond delay="500"/>
                                  </p:stCondLst>
                                  <p:childTnLst>
                                    <p:set>
                                      <p:cBhvr>
                                        <p:cTn id="77" dur="1" fill="hold">
                                          <p:stCondLst>
                                            <p:cond delay="0"/>
                                          </p:stCondLst>
                                        </p:cTn>
                                        <p:tgtEl>
                                          <p:spTgt spid="52"/>
                                        </p:tgtEl>
                                        <p:attrNameLst>
                                          <p:attrName>style.visibility</p:attrName>
                                        </p:attrNameLst>
                                      </p:cBhvr>
                                      <p:to>
                                        <p:strVal val="visible"/>
                                      </p:to>
                                    </p:set>
                                    <p:animEffect transition="in" filter="fade">
                                      <p:cBhvr>
                                        <p:cTn id="78" dur="500"/>
                                        <p:tgtEl>
                                          <p:spTgt spid="52"/>
                                        </p:tgtEl>
                                      </p:cBhvr>
                                    </p:animEffect>
                                  </p:childTnLst>
                                </p:cTn>
                              </p:par>
                            </p:childTnLst>
                          </p:cTn>
                        </p:par>
                        <p:par>
                          <p:cTn id="79" fill="hold">
                            <p:stCondLst>
                              <p:cond delay="2000"/>
                            </p:stCondLst>
                            <p:childTnLst>
                              <p:par>
                                <p:cTn id="80" presetID="10" presetClass="entr" presetSubtype="0" fill="hold" nodeType="afterEffect">
                                  <p:stCondLst>
                                    <p:cond delay="500"/>
                                  </p:stCondLst>
                                  <p:childTnLst>
                                    <p:set>
                                      <p:cBhvr>
                                        <p:cTn id="81" dur="1" fill="hold">
                                          <p:stCondLst>
                                            <p:cond delay="0"/>
                                          </p:stCondLst>
                                        </p:cTn>
                                        <p:tgtEl>
                                          <p:spTgt spid="4">
                                            <p:txEl>
                                              <p:pRg st="3" end="3"/>
                                            </p:txEl>
                                          </p:spTgt>
                                        </p:tgtEl>
                                        <p:attrNameLst>
                                          <p:attrName>style.visibility</p:attrName>
                                        </p:attrNameLst>
                                      </p:cBhvr>
                                      <p:to>
                                        <p:strVal val="visible"/>
                                      </p:to>
                                    </p:set>
                                    <p:animEffect transition="in" filter="fade">
                                      <p:cBhvr>
                                        <p:cTn id="82" dur="500"/>
                                        <p:tgtEl>
                                          <p:spTgt spid="4">
                                            <p:txEl>
                                              <p:pRg st="3" end="3"/>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fade">
                                      <p:cBhvr>
                                        <p:cTn id="87" dur="500"/>
                                        <p:tgtEl>
                                          <p:spTgt spid="14"/>
                                        </p:tgtEl>
                                      </p:cBhvr>
                                    </p:animEffect>
                                  </p:childTnLst>
                                </p:cTn>
                              </p:par>
                              <p:par>
                                <p:cTn id="88" presetID="10" presetClass="entr" presetSubtype="0" fill="hold" nodeType="withEffect">
                                  <p:stCondLst>
                                    <p:cond delay="0"/>
                                  </p:stCondLst>
                                  <p:childTnLst>
                                    <p:set>
                                      <p:cBhvr>
                                        <p:cTn id="89" dur="1" fill="hold">
                                          <p:stCondLst>
                                            <p:cond delay="0"/>
                                          </p:stCondLst>
                                        </p:cTn>
                                        <p:tgtEl>
                                          <p:spTgt spid="36"/>
                                        </p:tgtEl>
                                        <p:attrNameLst>
                                          <p:attrName>style.visibility</p:attrName>
                                        </p:attrNameLst>
                                      </p:cBhvr>
                                      <p:to>
                                        <p:strVal val="visible"/>
                                      </p:to>
                                    </p:set>
                                    <p:animEffect transition="in" filter="fade">
                                      <p:cBhvr>
                                        <p:cTn id="90" dur="500"/>
                                        <p:tgtEl>
                                          <p:spTgt spid="36"/>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fade">
                                      <p:cBhvr>
                                        <p:cTn id="93" dur="500"/>
                                        <p:tgtEl>
                                          <p:spTgt spid="33"/>
                                        </p:tgtEl>
                                      </p:cBhvr>
                                    </p:animEffect>
                                  </p:childTnLst>
                                </p:cTn>
                              </p:par>
                            </p:childTnLst>
                          </p:cTn>
                        </p:par>
                        <p:par>
                          <p:cTn id="94" fill="hold">
                            <p:stCondLst>
                              <p:cond delay="500"/>
                            </p:stCondLst>
                            <p:childTnLst>
                              <p:par>
                                <p:cTn id="95" presetID="10" presetClass="entr" presetSubtype="0" fill="hold" grpId="0" nodeType="after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fade">
                                      <p:cBhvr>
                                        <p:cTn id="97" dur="500"/>
                                        <p:tgtEl>
                                          <p:spTgt spid="44"/>
                                        </p:tgtEl>
                                      </p:cBhvr>
                                    </p:animEffect>
                                  </p:childTnLst>
                                </p:cTn>
                              </p:par>
                            </p:childTnLst>
                          </p:cTn>
                        </p:par>
                        <p:par>
                          <p:cTn id="98" fill="hold">
                            <p:stCondLst>
                              <p:cond delay="1000"/>
                            </p:stCondLst>
                            <p:childTnLst>
                              <p:par>
                                <p:cTn id="99" presetID="10" presetClass="entr" presetSubtype="0" fill="hold" nodeType="afterEffect">
                                  <p:stCondLst>
                                    <p:cond delay="500"/>
                                  </p:stCondLst>
                                  <p:childTnLst>
                                    <p:set>
                                      <p:cBhvr>
                                        <p:cTn id="100" dur="1" fill="hold">
                                          <p:stCondLst>
                                            <p:cond delay="0"/>
                                          </p:stCondLst>
                                        </p:cTn>
                                        <p:tgtEl>
                                          <p:spTgt spid="4">
                                            <p:txEl>
                                              <p:pRg st="4" end="4"/>
                                            </p:txEl>
                                          </p:spTgt>
                                        </p:tgtEl>
                                        <p:attrNameLst>
                                          <p:attrName>style.visibility</p:attrName>
                                        </p:attrNameLst>
                                      </p:cBhvr>
                                      <p:to>
                                        <p:strVal val="visible"/>
                                      </p:to>
                                    </p:set>
                                    <p:animEffect transition="in" filter="fade">
                                      <p:cBhvr>
                                        <p:cTn id="101" dur="500"/>
                                        <p:tgtEl>
                                          <p:spTgt spid="4">
                                            <p:txEl>
                                              <p:pRg st="4" end="4"/>
                                            </p:txEl>
                                          </p:spTgt>
                                        </p:tgtEl>
                                      </p:cBhvr>
                                    </p:animEffect>
                                  </p:childTnLst>
                                </p:cTn>
                              </p:par>
                            </p:childTnLst>
                          </p:cTn>
                        </p:par>
                      </p:childTnLst>
                    </p:cTn>
                  </p:par>
                  <p:par>
                    <p:cTn id="102" fill="hold">
                      <p:stCondLst>
                        <p:cond delay="indefinite"/>
                      </p:stCondLst>
                      <p:childTnLst>
                        <p:par>
                          <p:cTn id="103" fill="hold">
                            <p:stCondLst>
                              <p:cond delay="0"/>
                            </p:stCondLst>
                            <p:childTnLst>
                              <p:par>
                                <p:cTn id="104" presetID="26" presetClass="emph" presetSubtype="0" fill="hold" nodeType="clickEffect">
                                  <p:stCondLst>
                                    <p:cond delay="0"/>
                                  </p:stCondLst>
                                  <p:childTnLst>
                                    <p:animEffect transition="out" filter="fade">
                                      <p:cBhvr>
                                        <p:cTn id="105" dur="1000" tmFilter="0, 0; .2, .5; .8, .5; 1, 0"/>
                                        <p:tgtEl>
                                          <p:spTgt spid="36"/>
                                        </p:tgtEl>
                                      </p:cBhvr>
                                    </p:animEffect>
                                    <p:animScale>
                                      <p:cBhvr>
                                        <p:cTn id="106" dur="500" autoRev="1" fill="hold"/>
                                        <p:tgtEl>
                                          <p:spTgt spid="36"/>
                                        </p:tgtEl>
                                      </p:cBhvr>
                                      <p:by x="105000" y="105000"/>
                                    </p:animScale>
                                  </p:childTnLst>
                                </p:cTn>
                              </p:par>
                            </p:childTnLst>
                          </p:cTn>
                        </p:par>
                        <p:par>
                          <p:cTn id="107" fill="hold">
                            <p:stCondLst>
                              <p:cond delay="1000"/>
                            </p:stCondLst>
                            <p:childTnLst>
                              <p:par>
                                <p:cTn id="108" presetID="10" presetClass="entr" presetSubtype="0" fill="hold" grpId="0" nodeType="afterEffect">
                                  <p:stCondLst>
                                    <p:cond delay="500"/>
                                  </p:stCondLst>
                                  <p:childTnLst>
                                    <p:set>
                                      <p:cBhvr>
                                        <p:cTn id="109" dur="1" fill="hold">
                                          <p:stCondLst>
                                            <p:cond delay="0"/>
                                          </p:stCondLst>
                                        </p:cTn>
                                        <p:tgtEl>
                                          <p:spTgt spid="40"/>
                                        </p:tgtEl>
                                        <p:attrNameLst>
                                          <p:attrName>style.visibility</p:attrName>
                                        </p:attrNameLst>
                                      </p:cBhvr>
                                      <p:to>
                                        <p:strVal val="visible"/>
                                      </p:to>
                                    </p:set>
                                    <p:animEffect transition="in" filter="fade">
                                      <p:cBhvr>
                                        <p:cTn id="110" dur="500"/>
                                        <p:tgtEl>
                                          <p:spTgt spid="40"/>
                                        </p:tgtEl>
                                      </p:cBhvr>
                                    </p:animEffect>
                                  </p:childTnLst>
                                </p:cTn>
                              </p:par>
                            </p:childTnLst>
                          </p:cTn>
                        </p:par>
                        <p:par>
                          <p:cTn id="111" fill="hold">
                            <p:stCondLst>
                              <p:cond delay="2000"/>
                            </p:stCondLst>
                            <p:childTnLst>
                              <p:par>
                                <p:cTn id="112" presetID="10" presetClass="entr" presetSubtype="0" fill="hold" nodeType="afterEffect">
                                  <p:stCondLst>
                                    <p:cond delay="500"/>
                                  </p:stCondLst>
                                  <p:childTnLst>
                                    <p:set>
                                      <p:cBhvr>
                                        <p:cTn id="113" dur="1" fill="hold">
                                          <p:stCondLst>
                                            <p:cond delay="0"/>
                                          </p:stCondLst>
                                        </p:cTn>
                                        <p:tgtEl>
                                          <p:spTgt spid="4">
                                            <p:txEl>
                                              <p:pRg st="5" end="5"/>
                                            </p:txEl>
                                          </p:spTgt>
                                        </p:tgtEl>
                                        <p:attrNameLst>
                                          <p:attrName>style.visibility</p:attrName>
                                        </p:attrNameLst>
                                      </p:cBhvr>
                                      <p:to>
                                        <p:strVal val="visible"/>
                                      </p:to>
                                    </p:set>
                                    <p:animEffect transition="in" filter="fade">
                                      <p:cBhvr>
                                        <p:cTn id="114" dur="500"/>
                                        <p:tgtEl>
                                          <p:spTgt spid="4">
                                            <p:txEl>
                                              <p:pRg st="5" end="5"/>
                                            </p:txEl>
                                          </p:spTgt>
                                        </p:tgtEl>
                                      </p:cBhvr>
                                    </p:animEffect>
                                  </p:childTnLst>
                                </p:cTn>
                              </p:par>
                            </p:childTnLst>
                          </p:cTn>
                        </p:par>
                      </p:childTnLst>
                    </p:cTn>
                  </p:par>
                  <p:par>
                    <p:cTn id="115" fill="hold">
                      <p:stCondLst>
                        <p:cond delay="indefinite"/>
                      </p:stCondLst>
                      <p:childTnLst>
                        <p:par>
                          <p:cTn id="116" fill="hold">
                            <p:stCondLst>
                              <p:cond delay="0"/>
                            </p:stCondLst>
                            <p:childTnLst>
                              <p:par>
                                <p:cTn id="117" presetID="10" presetClass="entr" presetSubtype="0" fill="hold" grpId="0" nodeType="clickEffect">
                                  <p:stCondLst>
                                    <p:cond delay="0"/>
                                  </p:stCondLst>
                                  <p:childTnLst>
                                    <p:set>
                                      <p:cBhvr>
                                        <p:cTn id="118" dur="1" fill="hold">
                                          <p:stCondLst>
                                            <p:cond delay="0"/>
                                          </p:stCondLst>
                                        </p:cTn>
                                        <p:tgtEl>
                                          <p:spTgt spid="41"/>
                                        </p:tgtEl>
                                        <p:attrNameLst>
                                          <p:attrName>style.visibility</p:attrName>
                                        </p:attrNameLst>
                                      </p:cBhvr>
                                      <p:to>
                                        <p:strVal val="visible"/>
                                      </p:to>
                                    </p:set>
                                    <p:animEffect transition="in" filter="fade">
                                      <p:cBhvr>
                                        <p:cTn id="119" dur="500"/>
                                        <p:tgtEl>
                                          <p:spTgt spid="41"/>
                                        </p:tgtEl>
                                      </p:cBhvr>
                                    </p:animEffect>
                                  </p:childTnLst>
                                </p:cTn>
                              </p:par>
                            </p:childTnLst>
                          </p:cTn>
                        </p:par>
                        <p:par>
                          <p:cTn id="120" fill="hold">
                            <p:stCondLst>
                              <p:cond delay="500"/>
                            </p:stCondLst>
                            <p:childTnLst>
                              <p:par>
                                <p:cTn id="121" presetID="10" presetClass="entr" presetSubtype="0" fill="hold" grpId="0" nodeType="afterEffect">
                                  <p:stCondLst>
                                    <p:cond delay="500"/>
                                  </p:stCondLst>
                                  <p:childTnLst>
                                    <p:set>
                                      <p:cBhvr>
                                        <p:cTn id="122" dur="1" fill="hold">
                                          <p:stCondLst>
                                            <p:cond delay="0"/>
                                          </p:stCondLst>
                                        </p:cTn>
                                        <p:tgtEl>
                                          <p:spTgt spid="53"/>
                                        </p:tgtEl>
                                        <p:attrNameLst>
                                          <p:attrName>style.visibility</p:attrName>
                                        </p:attrNameLst>
                                      </p:cBhvr>
                                      <p:to>
                                        <p:strVal val="visible"/>
                                      </p:to>
                                    </p:set>
                                    <p:animEffect transition="in" filter="fade">
                                      <p:cBhvr>
                                        <p:cTn id="123" dur="500"/>
                                        <p:tgtEl>
                                          <p:spTgt spid="53"/>
                                        </p:tgtEl>
                                      </p:cBhvr>
                                    </p:animEffect>
                                  </p:childTnLst>
                                </p:cTn>
                              </p:par>
                            </p:childTnLst>
                          </p:cTn>
                        </p:par>
                        <p:par>
                          <p:cTn id="124" fill="hold">
                            <p:stCondLst>
                              <p:cond delay="1500"/>
                            </p:stCondLst>
                            <p:childTnLst>
                              <p:par>
                                <p:cTn id="125" presetID="10" presetClass="entr" presetSubtype="0" fill="hold" nodeType="afterEffect">
                                  <p:stCondLst>
                                    <p:cond delay="500"/>
                                  </p:stCondLst>
                                  <p:childTnLst>
                                    <p:set>
                                      <p:cBhvr>
                                        <p:cTn id="126" dur="1" fill="hold">
                                          <p:stCondLst>
                                            <p:cond delay="0"/>
                                          </p:stCondLst>
                                        </p:cTn>
                                        <p:tgtEl>
                                          <p:spTgt spid="4">
                                            <p:txEl>
                                              <p:pRg st="6" end="6"/>
                                            </p:txEl>
                                          </p:spTgt>
                                        </p:tgtEl>
                                        <p:attrNameLst>
                                          <p:attrName>style.visibility</p:attrName>
                                        </p:attrNameLst>
                                      </p:cBhvr>
                                      <p:to>
                                        <p:strVal val="visible"/>
                                      </p:to>
                                    </p:set>
                                    <p:animEffect transition="in" filter="fade">
                                      <p:cBhvr>
                                        <p:cTn id="127" dur="500"/>
                                        <p:tgtEl>
                                          <p:spTgt spid="4">
                                            <p:txEl>
                                              <p:pRg st="6" end="6"/>
                                            </p:txEl>
                                          </p:spTgt>
                                        </p:tgtEl>
                                      </p:cBhvr>
                                    </p:animEffect>
                                  </p:childTnLst>
                                </p:cTn>
                              </p:par>
                            </p:childTnLst>
                          </p:cTn>
                        </p:par>
                        <p:par>
                          <p:cTn id="128" fill="hold">
                            <p:stCondLst>
                              <p:cond delay="2500"/>
                            </p:stCondLst>
                            <p:childTnLst>
                              <p:par>
                                <p:cTn id="129" presetID="26" presetClass="emph" presetSubtype="0" fill="hold" nodeType="afterEffect">
                                  <p:stCondLst>
                                    <p:cond delay="500"/>
                                  </p:stCondLst>
                                  <p:childTnLst>
                                    <p:animEffect transition="out" filter="fade">
                                      <p:cBhvr>
                                        <p:cTn id="130" dur="1000" tmFilter="0, 0; .2, .5; .8, .5; 1, 0"/>
                                        <p:tgtEl>
                                          <p:spTgt spid="14"/>
                                        </p:tgtEl>
                                      </p:cBhvr>
                                    </p:animEffect>
                                    <p:animScale>
                                      <p:cBhvr>
                                        <p:cTn id="131" dur="500" autoRev="1" fill="hold"/>
                                        <p:tgtEl>
                                          <p:spTgt spid="14"/>
                                        </p:tgtEl>
                                      </p:cBhvr>
                                      <p:by x="105000" y="105000"/>
                                    </p:animScale>
                                  </p:childTnLst>
                                </p:cTn>
                              </p:par>
                            </p:childTnLst>
                          </p:cTn>
                        </p:par>
                        <p:par>
                          <p:cTn id="132" fill="hold">
                            <p:stCondLst>
                              <p:cond delay="4000"/>
                            </p:stCondLst>
                            <p:childTnLst>
                              <p:par>
                                <p:cTn id="133" presetID="10" presetClass="entr" presetSubtype="0" fill="hold" grpId="0" nodeType="afterEffect">
                                  <p:stCondLst>
                                    <p:cond delay="500"/>
                                  </p:stCondLst>
                                  <p:childTnLst>
                                    <p:set>
                                      <p:cBhvr>
                                        <p:cTn id="134" dur="1" fill="hold">
                                          <p:stCondLst>
                                            <p:cond delay="0"/>
                                          </p:stCondLst>
                                        </p:cTn>
                                        <p:tgtEl>
                                          <p:spTgt spid="42"/>
                                        </p:tgtEl>
                                        <p:attrNameLst>
                                          <p:attrName>style.visibility</p:attrName>
                                        </p:attrNameLst>
                                      </p:cBhvr>
                                      <p:to>
                                        <p:strVal val="visible"/>
                                      </p:to>
                                    </p:set>
                                    <p:animEffect transition="in" filter="fade">
                                      <p:cBhvr>
                                        <p:cTn id="135" dur="500"/>
                                        <p:tgtEl>
                                          <p:spTgt spid="42"/>
                                        </p:tgtEl>
                                      </p:cBhvr>
                                    </p:animEffect>
                                  </p:childTnLst>
                                </p:cTn>
                              </p:par>
                            </p:childTnLst>
                          </p:cTn>
                        </p:par>
                        <p:par>
                          <p:cTn id="136" fill="hold">
                            <p:stCondLst>
                              <p:cond delay="5000"/>
                            </p:stCondLst>
                            <p:childTnLst>
                              <p:par>
                                <p:cTn id="137" presetID="10" presetClass="entr" presetSubtype="0" fill="hold" grpId="0" nodeType="afterEffect">
                                  <p:stCondLst>
                                    <p:cond delay="500"/>
                                  </p:stCondLst>
                                  <p:childTnLst>
                                    <p:set>
                                      <p:cBhvr>
                                        <p:cTn id="138" dur="1" fill="hold">
                                          <p:stCondLst>
                                            <p:cond delay="0"/>
                                          </p:stCondLst>
                                        </p:cTn>
                                        <p:tgtEl>
                                          <p:spTgt spid="50"/>
                                        </p:tgtEl>
                                        <p:attrNameLst>
                                          <p:attrName>style.visibility</p:attrName>
                                        </p:attrNameLst>
                                      </p:cBhvr>
                                      <p:to>
                                        <p:strVal val="visible"/>
                                      </p:to>
                                    </p:set>
                                    <p:animEffect transition="in" filter="fade">
                                      <p:cBhvr>
                                        <p:cTn id="139" dur="500"/>
                                        <p:tgtEl>
                                          <p:spTgt spid="50"/>
                                        </p:tgtEl>
                                      </p:cBhvr>
                                    </p:animEffect>
                                  </p:childTnLst>
                                </p:cTn>
                              </p:par>
                            </p:childTnLst>
                          </p:cTn>
                        </p:par>
                      </p:childTnLst>
                    </p:cTn>
                  </p:par>
                  <p:par>
                    <p:cTn id="140" fill="hold">
                      <p:stCondLst>
                        <p:cond delay="indefinite"/>
                      </p:stCondLst>
                      <p:childTnLst>
                        <p:par>
                          <p:cTn id="141" fill="hold">
                            <p:stCondLst>
                              <p:cond delay="0"/>
                            </p:stCondLst>
                            <p:childTnLst>
                              <p:par>
                                <p:cTn id="142" presetID="10" presetClass="entr" presetSubtype="0" fill="hold" grpId="0" nodeType="clickEffect">
                                  <p:stCondLst>
                                    <p:cond delay="0"/>
                                  </p:stCondLst>
                                  <p:childTnLst>
                                    <p:set>
                                      <p:cBhvr>
                                        <p:cTn id="143" dur="1" fill="hold">
                                          <p:stCondLst>
                                            <p:cond delay="0"/>
                                          </p:stCondLst>
                                        </p:cTn>
                                        <p:tgtEl>
                                          <p:spTgt spid="37"/>
                                        </p:tgtEl>
                                        <p:attrNameLst>
                                          <p:attrName>style.visibility</p:attrName>
                                        </p:attrNameLst>
                                      </p:cBhvr>
                                      <p:to>
                                        <p:strVal val="visible"/>
                                      </p:to>
                                    </p:set>
                                    <p:animEffect transition="in" filter="fade">
                                      <p:cBhvr>
                                        <p:cTn id="144" dur="500"/>
                                        <p:tgtEl>
                                          <p:spTgt spid="37"/>
                                        </p:tgtEl>
                                      </p:cBhvr>
                                    </p:animEffect>
                                  </p:childTnLst>
                                </p:cTn>
                              </p:par>
                            </p:childTnLst>
                          </p:cTn>
                        </p:par>
                        <p:par>
                          <p:cTn id="145" fill="hold">
                            <p:stCondLst>
                              <p:cond delay="500"/>
                            </p:stCondLst>
                            <p:childTnLst>
                              <p:par>
                                <p:cTn id="146" presetID="10" presetClass="entr" presetSubtype="0" fill="hold" grpId="0" nodeType="afterEffect">
                                  <p:stCondLst>
                                    <p:cond delay="500"/>
                                  </p:stCondLst>
                                  <p:childTnLst>
                                    <p:set>
                                      <p:cBhvr>
                                        <p:cTn id="147" dur="1" fill="hold">
                                          <p:stCondLst>
                                            <p:cond delay="0"/>
                                          </p:stCondLst>
                                        </p:cTn>
                                        <p:tgtEl>
                                          <p:spTgt spid="51"/>
                                        </p:tgtEl>
                                        <p:attrNameLst>
                                          <p:attrName>style.visibility</p:attrName>
                                        </p:attrNameLst>
                                      </p:cBhvr>
                                      <p:to>
                                        <p:strVal val="visible"/>
                                      </p:to>
                                    </p:set>
                                    <p:animEffect transition="in" filter="fade">
                                      <p:cBhvr>
                                        <p:cTn id="148" dur="500"/>
                                        <p:tgtEl>
                                          <p:spTgt spid="51"/>
                                        </p:tgtEl>
                                      </p:cBhvr>
                                    </p:animEffect>
                                  </p:childTnLst>
                                </p:cTn>
                              </p:par>
                            </p:childTnLst>
                          </p:cTn>
                        </p:par>
                        <p:par>
                          <p:cTn id="149" fill="hold">
                            <p:stCondLst>
                              <p:cond delay="1500"/>
                            </p:stCondLst>
                            <p:childTnLst>
                              <p:par>
                                <p:cTn id="150" presetID="10" presetClass="entr" presetSubtype="0" fill="hold" nodeType="afterEffect">
                                  <p:stCondLst>
                                    <p:cond delay="500"/>
                                  </p:stCondLst>
                                  <p:childTnLst>
                                    <p:set>
                                      <p:cBhvr>
                                        <p:cTn id="151" dur="1" fill="hold">
                                          <p:stCondLst>
                                            <p:cond delay="0"/>
                                          </p:stCondLst>
                                        </p:cTn>
                                        <p:tgtEl>
                                          <p:spTgt spid="4">
                                            <p:txEl>
                                              <p:pRg st="7" end="7"/>
                                            </p:txEl>
                                          </p:spTgt>
                                        </p:tgtEl>
                                        <p:attrNameLst>
                                          <p:attrName>style.visibility</p:attrName>
                                        </p:attrNameLst>
                                      </p:cBhvr>
                                      <p:to>
                                        <p:strVal val="visible"/>
                                      </p:to>
                                    </p:set>
                                    <p:animEffect transition="in" filter="fade">
                                      <p:cBhvr>
                                        <p:cTn id="152" dur="500"/>
                                        <p:tgtEl>
                                          <p:spTgt spid="4">
                                            <p:txEl>
                                              <p:pRg st="7" end="7"/>
                                            </p:txEl>
                                          </p:spTgt>
                                        </p:tgtEl>
                                      </p:cBhvr>
                                    </p:animEffect>
                                  </p:childTnLst>
                                </p:cTn>
                              </p:par>
                            </p:childTnLst>
                          </p:cTn>
                        </p:par>
                        <p:par>
                          <p:cTn id="153" fill="hold">
                            <p:stCondLst>
                              <p:cond delay="2500"/>
                            </p:stCondLst>
                            <p:childTnLst>
                              <p:par>
                                <p:cTn id="154" presetID="26" presetClass="emph" presetSubtype="0" fill="hold" nodeType="afterEffect">
                                  <p:stCondLst>
                                    <p:cond delay="500"/>
                                  </p:stCondLst>
                                  <p:childTnLst>
                                    <p:animEffect transition="out" filter="fade">
                                      <p:cBhvr>
                                        <p:cTn id="155" dur="1000" tmFilter="0, 0; .2, .5; .8, .5; 1, 0"/>
                                        <p:tgtEl>
                                          <p:spTgt spid="10"/>
                                        </p:tgtEl>
                                      </p:cBhvr>
                                    </p:animEffect>
                                    <p:animScale>
                                      <p:cBhvr>
                                        <p:cTn id="156" dur="500" autoRev="1" fill="hold"/>
                                        <p:tgtEl>
                                          <p:spTgt spid="10"/>
                                        </p:tgtEl>
                                      </p:cBhvr>
                                      <p:by x="105000" y="105000"/>
                                    </p:animScale>
                                  </p:childTnLst>
                                </p:cTn>
                              </p:par>
                            </p:childTnLst>
                          </p:cTn>
                        </p:par>
                        <p:par>
                          <p:cTn id="157" fill="hold">
                            <p:stCondLst>
                              <p:cond delay="4000"/>
                            </p:stCondLst>
                            <p:childTnLst>
                              <p:par>
                                <p:cTn id="158" presetID="10" presetClass="entr" presetSubtype="0" fill="hold" grpId="0" nodeType="afterEffect">
                                  <p:stCondLst>
                                    <p:cond delay="500"/>
                                  </p:stCondLst>
                                  <p:childTnLst>
                                    <p:set>
                                      <p:cBhvr>
                                        <p:cTn id="159" dur="1" fill="hold">
                                          <p:stCondLst>
                                            <p:cond delay="0"/>
                                          </p:stCondLst>
                                        </p:cTn>
                                        <p:tgtEl>
                                          <p:spTgt spid="43"/>
                                        </p:tgtEl>
                                        <p:attrNameLst>
                                          <p:attrName>style.visibility</p:attrName>
                                        </p:attrNameLst>
                                      </p:cBhvr>
                                      <p:to>
                                        <p:strVal val="visible"/>
                                      </p:to>
                                    </p:set>
                                    <p:animEffect transition="in" filter="fade">
                                      <p:cBhvr>
                                        <p:cTn id="160" dur="500"/>
                                        <p:tgtEl>
                                          <p:spTgt spid="43"/>
                                        </p:tgtEl>
                                      </p:cBhvr>
                                    </p:animEffect>
                                  </p:childTnLst>
                                </p:cTn>
                              </p:par>
                            </p:childTnLst>
                          </p:cTn>
                        </p:par>
                        <p:par>
                          <p:cTn id="161" fill="hold">
                            <p:stCondLst>
                              <p:cond delay="5000"/>
                            </p:stCondLst>
                            <p:childTnLst>
                              <p:par>
                                <p:cTn id="162" presetID="10" presetClass="entr" presetSubtype="0" fill="hold" grpId="0" nodeType="afterEffect">
                                  <p:stCondLst>
                                    <p:cond delay="500"/>
                                  </p:stCondLst>
                                  <p:childTnLst>
                                    <p:set>
                                      <p:cBhvr>
                                        <p:cTn id="163" dur="1" fill="hold">
                                          <p:stCondLst>
                                            <p:cond delay="0"/>
                                          </p:stCondLst>
                                        </p:cTn>
                                        <p:tgtEl>
                                          <p:spTgt spid="47"/>
                                        </p:tgtEl>
                                        <p:attrNameLst>
                                          <p:attrName>style.visibility</p:attrName>
                                        </p:attrNameLst>
                                      </p:cBhvr>
                                      <p:to>
                                        <p:strVal val="visible"/>
                                      </p:to>
                                    </p:set>
                                    <p:animEffect transition="in" filter="fade">
                                      <p:cBhvr>
                                        <p:cTn id="164" dur="500"/>
                                        <p:tgtEl>
                                          <p:spTgt spid="47"/>
                                        </p:tgtEl>
                                      </p:cBhvr>
                                    </p:animEffect>
                                  </p:childTnLst>
                                </p:cTn>
                              </p:par>
                            </p:childTnLst>
                          </p:cTn>
                        </p:par>
                      </p:childTnLst>
                    </p:cTn>
                  </p:par>
                  <p:par>
                    <p:cTn id="165" fill="hold">
                      <p:stCondLst>
                        <p:cond delay="indefinite"/>
                      </p:stCondLst>
                      <p:childTnLst>
                        <p:par>
                          <p:cTn id="166" fill="hold">
                            <p:stCondLst>
                              <p:cond delay="0"/>
                            </p:stCondLst>
                            <p:childTnLst>
                              <p:par>
                                <p:cTn id="167" presetID="22" presetClass="entr" presetSubtype="1" fill="hold" grpId="0" nodeType="clickEffect">
                                  <p:stCondLst>
                                    <p:cond delay="0"/>
                                  </p:stCondLst>
                                  <p:childTnLst>
                                    <p:set>
                                      <p:cBhvr>
                                        <p:cTn id="168" dur="1" fill="hold">
                                          <p:stCondLst>
                                            <p:cond delay="0"/>
                                          </p:stCondLst>
                                        </p:cTn>
                                        <p:tgtEl>
                                          <p:spTgt spid="38"/>
                                        </p:tgtEl>
                                        <p:attrNameLst>
                                          <p:attrName>style.visibility</p:attrName>
                                        </p:attrNameLst>
                                      </p:cBhvr>
                                      <p:to>
                                        <p:strVal val="visible"/>
                                      </p:to>
                                    </p:set>
                                    <p:animEffect transition="in" filter="wipe(up)">
                                      <p:cBhvr>
                                        <p:cTn id="169" dur="500"/>
                                        <p:tgtEl>
                                          <p:spTgt spid="38"/>
                                        </p:tgtEl>
                                      </p:cBhvr>
                                    </p:animEffect>
                                  </p:childTnLst>
                                </p:cTn>
                              </p:par>
                            </p:childTnLst>
                          </p:cTn>
                        </p:par>
                        <p:par>
                          <p:cTn id="170" fill="hold">
                            <p:stCondLst>
                              <p:cond delay="500"/>
                            </p:stCondLst>
                            <p:childTnLst>
                              <p:par>
                                <p:cTn id="171" presetID="10" presetClass="entr" presetSubtype="0" fill="hold" grpId="0" nodeType="afterEffect">
                                  <p:stCondLst>
                                    <p:cond delay="500"/>
                                  </p:stCondLst>
                                  <p:childTnLst>
                                    <p:set>
                                      <p:cBhvr>
                                        <p:cTn id="172" dur="1" fill="hold">
                                          <p:stCondLst>
                                            <p:cond delay="0"/>
                                          </p:stCondLst>
                                        </p:cTn>
                                        <p:tgtEl>
                                          <p:spTgt spid="55"/>
                                        </p:tgtEl>
                                        <p:attrNameLst>
                                          <p:attrName>style.visibility</p:attrName>
                                        </p:attrNameLst>
                                      </p:cBhvr>
                                      <p:to>
                                        <p:strVal val="visible"/>
                                      </p:to>
                                    </p:set>
                                    <p:animEffect transition="in" filter="fade">
                                      <p:cBhvr>
                                        <p:cTn id="173" dur="500"/>
                                        <p:tgtEl>
                                          <p:spTgt spid="55"/>
                                        </p:tgtEl>
                                      </p:cBhvr>
                                    </p:animEffect>
                                  </p:childTnLst>
                                </p:cTn>
                              </p:par>
                            </p:childTnLst>
                          </p:cTn>
                        </p:par>
                        <p:par>
                          <p:cTn id="174" fill="hold">
                            <p:stCondLst>
                              <p:cond delay="1500"/>
                            </p:stCondLst>
                            <p:childTnLst>
                              <p:par>
                                <p:cTn id="175" presetID="10" presetClass="entr" presetSubtype="0" fill="hold" nodeType="afterEffect">
                                  <p:stCondLst>
                                    <p:cond delay="500"/>
                                  </p:stCondLst>
                                  <p:childTnLst>
                                    <p:set>
                                      <p:cBhvr>
                                        <p:cTn id="176" dur="1" fill="hold">
                                          <p:stCondLst>
                                            <p:cond delay="0"/>
                                          </p:stCondLst>
                                        </p:cTn>
                                        <p:tgtEl>
                                          <p:spTgt spid="4">
                                            <p:txEl>
                                              <p:pRg st="8" end="8"/>
                                            </p:txEl>
                                          </p:spTgt>
                                        </p:tgtEl>
                                        <p:attrNameLst>
                                          <p:attrName>style.visibility</p:attrName>
                                        </p:attrNameLst>
                                      </p:cBhvr>
                                      <p:to>
                                        <p:strVal val="visible"/>
                                      </p:to>
                                    </p:set>
                                    <p:animEffect transition="in" filter="fade">
                                      <p:cBhvr>
                                        <p:cTn id="177" dur="500"/>
                                        <p:tgtEl>
                                          <p:spTgt spid="4">
                                            <p:txEl>
                                              <p:pRg st="8" end="8"/>
                                            </p:txEl>
                                          </p:spTgt>
                                        </p:tgtEl>
                                      </p:cBhvr>
                                    </p:animEffect>
                                  </p:childTnLst>
                                </p:cTn>
                              </p:par>
                            </p:childTnLst>
                          </p:cTn>
                        </p:par>
                      </p:childTnLst>
                    </p:cTn>
                  </p:par>
                  <p:par>
                    <p:cTn id="178" fill="hold">
                      <p:stCondLst>
                        <p:cond delay="indefinite"/>
                      </p:stCondLst>
                      <p:childTnLst>
                        <p:par>
                          <p:cTn id="179" fill="hold">
                            <p:stCondLst>
                              <p:cond delay="0"/>
                            </p:stCondLst>
                            <p:childTnLst>
                              <p:par>
                                <p:cTn id="180" presetID="22" presetClass="entr" presetSubtype="8" fill="hold" grpId="0" nodeType="clickEffect">
                                  <p:stCondLst>
                                    <p:cond delay="0"/>
                                  </p:stCondLst>
                                  <p:childTnLst>
                                    <p:set>
                                      <p:cBhvr>
                                        <p:cTn id="181" dur="1" fill="hold">
                                          <p:stCondLst>
                                            <p:cond delay="0"/>
                                          </p:stCondLst>
                                        </p:cTn>
                                        <p:tgtEl>
                                          <p:spTgt spid="45"/>
                                        </p:tgtEl>
                                        <p:attrNameLst>
                                          <p:attrName>style.visibility</p:attrName>
                                        </p:attrNameLst>
                                      </p:cBhvr>
                                      <p:to>
                                        <p:strVal val="visible"/>
                                      </p:to>
                                    </p:set>
                                    <p:animEffect transition="in" filter="wipe(left)">
                                      <p:cBhvr>
                                        <p:cTn id="182" dur="500"/>
                                        <p:tgtEl>
                                          <p:spTgt spid="45"/>
                                        </p:tgtEl>
                                      </p:cBhvr>
                                    </p:animEffect>
                                  </p:childTnLst>
                                </p:cTn>
                              </p:par>
                            </p:childTnLst>
                          </p:cTn>
                        </p:par>
                        <p:par>
                          <p:cTn id="183" fill="hold">
                            <p:stCondLst>
                              <p:cond delay="500"/>
                            </p:stCondLst>
                            <p:childTnLst>
                              <p:par>
                                <p:cTn id="184" presetID="10" presetClass="entr" presetSubtype="0" fill="hold" grpId="0" nodeType="afterEffect">
                                  <p:stCondLst>
                                    <p:cond delay="500"/>
                                  </p:stCondLst>
                                  <p:childTnLst>
                                    <p:set>
                                      <p:cBhvr>
                                        <p:cTn id="185" dur="1" fill="hold">
                                          <p:stCondLst>
                                            <p:cond delay="0"/>
                                          </p:stCondLst>
                                        </p:cTn>
                                        <p:tgtEl>
                                          <p:spTgt spid="54"/>
                                        </p:tgtEl>
                                        <p:attrNameLst>
                                          <p:attrName>style.visibility</p:attrName>
                                        </p:attrNameLst>
                                      </p:cBhvr>
                                      <p:to>
                                        <p:strVal val="visible"/>
                                      </p:to>
                                    </p:set>
                                    <p:animEffect transition="in" filter="fade">
                                      <p:cBhvr>
                                        <p:cTn id="186" dur="500"/>
                                        <p:tgtEl>
                                          <p:spTgt spid="54"/>
                                        </p:tgtEl>
                                      </p:cBhvr>
                                    </p:animEffect>
                                  </p:childTnLst>
                                </p:cTn>
                              </p:par>
                            </p:childTnLst>
                          </p:cTn>
                        </p:par>
                        <p:par>
                          <p:cTn id="187" fill="hold">
                            <p:stCondLst>
                              <p:cond delay="1500"/>
                            </p:stCondLst>
                            <p:childTnLst>
                              <p:par>
                                <p:cTn id="188" presetID="10" presetClass="entr" presetSubtype="0" fill="hold" nodeType="afterEffect">
                                  <p:stCondLst>
                                    <p:cond delay="500"/>
                                  </p:stCondLst>
                                  <p:childTnLst>
                                    <p:set>
                                      <p:cBhvr>
                                        <p:cTn id="189" dur="1" fill="hold">
                                          <p:stCondLst>
                                            <p:cond delay="0"/>
                                          </p:stCondLst>
                                        </p:cTn>
                                        <p:tgtEl>
                                          <p:spTgt spid="4">
                                            <p:txEl>
                                              <p:pRg st="9" end="9"/>
                                            </p:txEl>
                                          </p:spTgt>
                                        </p:tgtEl>
                                        <p:attrNameLst>
                                          <p:attrName>style.visibility</p:attrName>
                                        </p:attrNameLst>
                                      </p:cBhvr>
                                      <p:to>
                                        <p:strVal val="visible"/>
                                      </p:to>
                                    </p:set>
                                    <p:animEffect transition="in" filter="fade">
                                      <p:cBhvr>
                                        <p:cTn id="190"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13" grpId="0"/>
      <p:bldP spid="8" grpId="0"/>
      <p:bldP spid="49" grpId="0"/>
      <p:bldP spid="51" grpId="0"/>
      <p:bldP spid="33" grpId="0" animBg="1"/>
      <p:bldP spid="35" grpId="0" animBg="1"/>
      <p:bldP spid="37" grpId="0" animBg="1"/>
      <p:bldP spid="41" grpId="0" animBg="1"/>
      <p:bldP spid="42" grpId="0" animBg="1"/>
      <p:bldP spid="43" grpId="0" animBg="1"/>
      <p:bldP spid="38" grpId="0" animBg="1"/>
      <p:bldP spid="45" grpId="0" animBg="1"/>
      <p:bldP spid="39" grpId="0"/>
      <p:bldP spid="40" grpId="0"/>
      <p:bldP spid="44" grpId="0"/>
      <p:bldP spid="46" grpId="0"/>
      <p:bldP spid="47" grpId="0"/>
      <p:bldP spid="50" grpId="0"/>
      <p:bldP spid="52" grpId="0"/>
      <p:bldP spid="53" grpId="0"/>
      <p:bldP spid="54" grpId="0"/>
      <p:bldP spid="5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Přímka </a:t>
            </a:r>
            <a:r>
              <a:rPr lang="cs-CZ" i="1" dirty="0" smtClean="0"/>
              <a:t>a</a:t>
            </a:r>
            <a:r>
              <a:rPr lang="cs-CZ" dirty="0" smtClean="0"/>
              <a:t> může být zadána:</a:t>
            </a:r>
            <a:endParaRPr lang="cs-CZ" dirty="0"/>
          </a:p>
        </p:txBody>
      </p:sp>
      <p:sp>
        <p:nvSpPr>
          <p:cNvPr id="3" name="Zástupný symbol pro obsah 2"/>
          <p:cNvSpPr>
            <a:spLocks noGrp="1"/>
          </p:cNvSpPr>
          <p:nvPr>
            <p:ph idx="1"/>
          </p:nvPr>
        </p:nvSpPr>
        <p:spPr>
          <a:xfrm>
            <a:off x="467544" y="1700808"/>
            <a:ext cx="8229600" cy="4065315"/>
          </a:xfrm>
        </p:spPr>
        <p:txBody>
          <a:bodyPr/>
          <a:lstStyle/>
          <a:p>
            <a:r>
              <a:rPr lang="cs-CZ" dirty="0" smtClean="0"/>
              <a:t>Sdruženými průměty </a:t>
            </a:r>
            <a:r>
              <a:rPr lang="cs-CZ" i="1" dirty="0"/>
              <a:t>a</a:t>
            </a:r>
            <a:r>
              <a:rPr lang="cs-CZ" i="1" baseline="-25000" dirty="0"/>
              <a:t>1</a:t>
            </a:r>
            <a:r>
              <a:rPr lang="cs-CZ" dirty="0"/>
              <a:t>, </a:t>
            </a:r>
            <a:r>
              <a:rPr lang="cs-CZ" i="1" dirty="0"/>
              <a:t>a</a:t>
            </a:r>
            <a:r>
              <a:rPr lang="cs-CZ" i="1" baseline="-25000" dirty="0"/>
              <a:t>2 </a:t>
            </a:r>
            <a:r>
              <a:rPr lang="cs-CZ" i="1" baseline="-25000" dirty="0" smtClean="0"/>
              <a:t> </a:t>
            </a:r>
            <a:r>
              <a:rPr lang="cs-CZ" dirty="0" smtClean="0"/>
              <a:t>přímky </a:t>
            </a:r>
            <a:r>
              <a:rPr lang="cs-CZ" i="1" dirty="0" smtClean="0"/>
              <a:t>a</a:t>
            </a:r>
            <a:r>
              <a:rPr lang="cs-CZ" dirty="0" smtClean="0"/>
              <a:t>.</a:t>
            </a:r>
          </a:p>
          <a:p>
            <a:r>
              <a:rPr lang="cs-CZ" dirty="0"/>
              <a:t>Dvojicí </a:t>
            </a:r>
            <a:r>
              <a:rPr lang="cs-CZ" dirty="0" smtClean="0"/>
              <a:t>bodů, které leží na přímce </a:t>
            </a:r>
            <a:r>
              <a:rPr lang="cs-CZ" i="1" dirty="0" smtClean="0"/>
              <a:t>a</a:t>
            </a:r>
            <a:r>
              <a:rPr lang="cs-CZ" dirty="0" smtClean="0"/>
              <a:t>.</a:t>
            </a:r>
            <a:endParaRPr lang="cs-CZ" dirty="0"/>
          </a:p>
        </p:txBody>
      </p:sp>
    </p:spTree>
    <p:extLst>
      <p:ext uri="{BB962C8B-B14F-4D97-AF65-F5344CB8AC3E}">
        <p14:creationId xmlns:p14="http://schemas.microsoft.com/office/powerpoint/2010/main" val="1789251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Zobrazení přímky</a:t>
            </a:r>
            <a:endParaRPr lang="cs-CZ" dirty="0"/>
          </a:p>
        </p:txBody>
      </p:sp>
      <p:sp>
        <p:nvSpPr>
          <p:cNvPr id="3" name="Zástupný symbol pro obsah 2"/>
          <p:cNvSpPr>
            <a:spLocks noGrp="1"/>
          </p:cNvSpPr>
          <p:nvPr>
            <p:ph idx="1"/>
          </p:nvPr>
        </p:nvSpPr>
        <p:spPr>
          <a:xfrm>
            <a:off x="323528" y="1347804"/>
            <a:ext cx="8496943" cy="5184576"/>
          </a:xfrm>
        </p:spPr>
        <p:txBody>
          <a:bodyPr>
            <a:normAutofit/>
          </a:bodyPr>
          <a:lstStyle/>
          <a:p>
            <a:pPr marL="0" indent="0">
              <a:buNone/>
            </a:pPr>
            <a:r>
              <a:rPr lang="cs-CZ" sz="2400" dirty="0" smtClean="0"/>
              <a:t>Zobrazte přímku </a:t>
            </a:r>
            <a:r>
              <a:rPr lang="cs-CZ" sz="2400" i="1" dirty="0" smtClean="0"/>
              <a:t>a</a:t>
            </a:r>
            <a:r>
              <a:rPr lang="cs-CZ" sz="2400" dirty="0" smtClean="0"/>
              <a:t> určenou body </a:t>
            </a:r>
            <a:r>
              <a:rPr lang="cs-CZ" sz="2400" i="1" dirty="0" smtClean="0"/>
              <a:t>A</a:t>
            </a:r>
            <a:r>
              <a:rPr lang="cs-CZ" sz="2400" dirty="0" smtClean="0"/>
              <a:t>[-3; 1; 4], </a:t>
            </a:r>
            <a:r>
              <a:rPr lang="cs-CZ" sz="2400" i="1" dirty="0" smtClean="0"/>
              <a:t>B</a:t>
            </a:r>
            <a:r>
              <a:rPr lang="cs-CZ" sz="2400" dirty="0" smtClean="0"/>
              <a:t>[3; 3; 1] a najděte její stopníky.</a:t>
            </a:r>
            <a:endParaRPr lang="cs-CZ" sz="2400" dirty="0"/>
          </a:p>
        </p:txBody>
      </p:sp>
      <p:cxnSp>
        <p:nvCxnSpPr>
          <p:cNvPr id="7" name="Přímá spojnice se šipkou 6"/>
          <p:cNvCxnSpPr/>
          <p:nvPr/>
        </p:nvCxnSpPr>
        <p:spPr>
          <a:xfrm>
            <a:off x="1471261" y="4058527"/>
            <a:ext cx="5976664" cy="0"/>
          </a:xfrm>
          <a:prstGeom prst="straightConnector1">
            <a:avLst/>
          </a:prstGeom>
          <a:ln w="12700">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 name="Přímá spojnice se šipkou 8"/>
          <p:cNvCxnSpPr/>
          <p:nvPr/>
        </p:nvCxnSpPr>
        <p:spPr>
          <a:xfrm>
            <a:off x="4139952" y="2060848"/>
            <a:ext cx="0" cy="4320480"/>
          </a:xfrm>
          <a:prstGeom prst="straightConnector1">
            <a:avLst/>
          </a:prstGeom>
          <a:ln>
            <a:prstDash val="solid"/>
            <a:headEnd type="arrow" w="med" len="med"/>
            <a:tailEnd type="arrow" w="med" len="med"/>
          </a:ln>
        </p:spPr>
        <p:style>
          <a:lnRef idx="1">
            <a:schemeClr val="dk1"/>
          </a:lnRef>
          <a:fillRef idx="0">
            <a:schemeClr val="dk1"/>
          </a:fillRef>
          <a:effectRef idx="0">
            <a:schemeClr val="dk1"/>
          </a:effectRef>
          <a:fontRef idx="minor">
            <a:schemeClr val="tx1"/>
          </a:fontRef>
        </p:style>
      </p:cxnSp>
      <p:cxnSp>
        <p:nvCxnSpPr>
          <p:cNvPr id="11" name="Přímá spojnice 10"/>
          <p:cNvCxnSpPr/>
          <p:nvPr/>
        </p:nvCxnSpPr>
        <p:spPr>
          <a:xfrm>
            <a:off x="5221865" y="3992712"/>
            <a:ext cx="0" cy="144016"/>
          </a:xfrm>
          <a:prstGeom prst="line">
            <a:avLst/>
          </a:prstGeom>
        </p:spPr>
        <p:style>
          <a:lnRef idx="1">
            <a:schemeClr val="dk1"/>
          </a:lnRef>
          <a:fillRef idx="0">
            <a:schemeClr val="dk1"/>
          </a:fillRef>
          <a:effectRef idx="0">
            <a:schemeClr val="dk1"/>
          </a:effectRef>
          <a:fontRef idx="minor">
            <a:schemeClr val="tx1"/>
          </a:fontRef>
        </p:style>
      </p:cxnSp>
      <p:cxnSp>
        <p:nvCxnSpPr>
          <p:cNvPr id="15" name="Přímá spojnice 14"/>
          <p:cNvCxnSpPr/>
          <p:nvPr/>
        </p:nvCxnSpPr>
        <p:spPr>
          <a:xfrm>
            <a:off x="3059344" y="3975852"/>
            <a:ext cx="0" cy="144016"/>
          </a:xfrm>
          <a:prstGeom prst="line">
            <a:avLst/>
          </a:prstGeom>
        </p:spPr>
        <p:style>
          <a:lnRef idx="1">
            <a:schemeClr val="dk1"/>
          </a:lnRef>
          <a:fillRef idx="0">
            <a:schemeClr val="dk1"/>
          </a:fillRef>
          <a:effectRef idx="0">
            <a:schemeClr val="dk1"/>
          </a:effectRef>
          <a:fontRef idx="minor">
            <a:schemeClr val="tx1"/>
          </a:fontRef>
        </p:style>
      </p:cxnSp>
      <p:cxnSp>
        <p:nvCxnSpPr>
          <p:cNvPr id="18" name="Přímá spojnice 17"/>
          <p:cNvCxnSpPr/>
          <p:nvPr/>
        </p:nvCxnSpPr>
        <p:spPr>
          <a:xfrm>
            <a:off x="4067944" y="5144772"/>
            <a:ext cx="144016" cy="0"/>
          </a:xfrm>
          <a:prstGeom prst="line">
            <a:avLst/>
          </a:prstGeom>
        </p:spPr>
        <p:style>
          <a:lnRef idx="1">
            <a:schemeClr val="dk1"/>
          </a:lnRef>
          <a:fillRef idx="0">
            <a:schemeClr val="dk1"/>
          </a:fillRef>
          <a:effectRef idx="0">
            <a:schemeClr val="dk1"/>
          </a:effectRef>
          <a:fontRef idx="minor">
            <a:schemeClr val="tx1"/>
          </a:fontRef>
        </p:style>
      </p:cxnSp>
      <p:cxnSp>
        <p:nvCxnSpPr>
          <p:cNvPr id="19" name="Přímá spojnice 18"/>
          <p:cNvCxnSpPr/>
          <p:nvPr/>
        </p:nvCxnSpPr>
        <p:spPr>
          <a:xfrm>
            <a:off x="4056781" y="2596359"/>
            <a:ext cx="144016" cy="0"/>
          </a:xfrm>
          <a:prstGeom prst="line">
            <a:avLst/>
          </a:prstGeom>
        </p:spPr>
        <p:style>
          <a:lnRef idx="1">
            <a:schemeClr val="dk1"/>
          </a:lnRef>
          <a:fillRef idx="0">
            <a:schemeClr val="dk1"/>
          </a:fillRef>
          <a:effectRef idx="0">
            <a:schemeClr val="dk1"/>
          </a:effectRef>
          <a:fontRef idx="minor">
            <a:schemeClr val="tx1"/>
          </a:fontRef>
        </p:style>
      </p:cxnSp>
      <p:sp>
        <p:nvSpPr>
          <p:cNvPr id="4" name="TextovéPole 3"/>
          <p:cNvSpPr txBox="1"/>
          <p:nvPr/>
        </p:nvSpPr>
        <p:spPr>
          <a:xfrm>
            <a:off x="7413604" y="3990103"/>
            <a:ext cx="542772"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5" name="TextovéPole 4"/>
          <p:cNvSpPr txBox="1"/>
          <p:nvPr/>
        </p:nvSpPr>
        <p:spPr>
          <a:xfrm>
            <a:off x="3912765" y="6196662"/>
            <a:ext cx="216024" cy="369332"/>
          </a:xfrm>
          <a:prstGeom prst="rect">
            <a:avLst/>
          </a:prstGeom>
          <a:noFill/>
        </p:spPr>
        <p:txBody>
          <a:bodyPr wrap="square" rtlCol="0">
            <a:spAutoFit/>
          </a:bodyPr>
          <a:lstStyle/>
          <a:p>
            <a:r>
              <a:rPr lang="cs-CZ" dirty="0" smtClean="0"/>
              <a:t>y</a:t>
            </a:r>
            <a:endParaRPr lang="cs-CZ" dirty="0"/>
          </a:p>
        </p:txBody>
      </p:sp>
      <p:sp>
        <p:nvSpPr>
          <p:cNvPr id="10" name="TextovéPole 9"/>
          <p:cNvSpPr txBox="1"/>
          <p:nvPr/>
        </p:nvSpPr>
        <p:spPr>
          <a:xfrm>
            <a:off x="5193846" y="3801593"/>
            <a:ext cx="288032" cy="276999"/>
          </a:xfrm>
          <a:prstGeom prst="rect">
            <a:avLst/>
          </a:prstGeom>
          <a:noFill/>
        </p:spPr>
        <p:txBody>
          <a:bodyPr wrap="square" rtlCol="0">
            <a:spAutoFit/>
          </a:bodyPr>
          <a:lstStyle/>
          <a:p>
            <a:r>
              <a:rPr lang="cs-CZ" sz="1200" dirty="0" smtClean="0"/>
              <a:t>3</a:t>
            </a:r>
            <a:endParaRPr lang="cs-CZ" sz="1200" dirty="0"/>
          </a:p>
        </p:txBody>
      </p:sp>
      <p:sp>
        <p:nvSpPr>
          <p:cNvPr id="12" name="TextovéPole 11"/>
          <p:cNvSpPr txBox="1"/>
          <p:nvPr/>
        </p:nvSpPr>
        <p:spPr>
          <a:xfrm>
            <a:off x="4083768" y="5106437"/>
            <a:ext cx="263214" cy="276999"/>
          </a:xfrm>
          <a:prstGeom prst="rect">
            <a:avLst/>
          </a:prstGeom>
          <a:noFill/>
        </p:spPr>
        <p:txBody>
          <a:bodyPr wrap="none" rtlCol="0">
            <a:spAutoFit/>
          </a:bodyPr>
          <a:lstStyle/>
          <a:p>
            <a:r>
              <a:rPr lang="cs-CZ" sz="1200" dirty="0" smtClean="0"/>
              <a:t>3</a:t>
            </a:r>
            <a:endParaRPr lang="cs-CZ" sz="1200" dirty="0"/>
          </a:p>
        </p:txBody>
      </p:sp>
      <p:sp>
        <p:nvSpPr>
          <p:cNvPr id="22" name="TextovéPole 21"/>
          <p:cNvSpPr txBox="1"/>
          <p:nvPr/>
        </p:nvSpPr>
        <p:spPr>
          <a:xfrm>
            <a:off x="4093272" y="2386274"/>
            <a:ext cx="263214" cy="276999"/>
          </a:xfrm>
          <a:prstGeom prst="rect">
            <a:avLst/>
          </a:prstGeom>
          <a:noFill/>
        </p:spPr>
        <p:txBody>
          <a:bodyPr wrap="none" rtlCol="0">
            <a:spAutoFit/>
          </a:bodyPr>
          <a:lstStyle/>
          <a:p>
            <a:r>
              <a:rPr lang="cs-CZ" sz="1200" dirty="0"/>
              <a:t>4</a:t>
            </a:r>
          </a:p>
        </p:txBody>
      </p:sp>
      <p:sp>
        <p:nvSpPr>
          <p:cNvPr id="17" name="Ovál 16"/>
          <p:cNvSpPr/>
          <p:nvPr/>
        </p:nvSpPr>
        <p:spPr>
          <a:xfrm>
            <a:off x="3037093" y="4373499"/>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23" name="Ovál 22"/>
          <p:cNvSpPr/>
          <p:nvPr/>
        </p:nvSpPr>
        <p:spPr>
          <a:xfrm>
            <a:off x="3036484" y="2580536"/>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24" name="TextovéPole 23"/>
          <p:cNvSpPr txBox="1"/>
          <p:nvPr/>
        </p:nvSpPr>
        <p:spPr>
          <a:xfrm>
            <a:off x="2824033" y="4398884"/>
            <a:ext cx="405045" cy="369332"/>
          </a:xfrm>
          <a:prstGeom prst="rect">
            <a:avLst/>
          </a:prstGeom>
          <a:noFill/>
        </p:spPr>
        <p:txBody>
          <a:bodyPr wrap="square" rtlCol="0">
            <a:spAutoFit/>
          </a:bodyPr>
          <a:lstStyle/>
          <a:p>
            <a:r>
              <a:rPr lang="cs-CZ" dirty="0" smtClean="0"/>
              <a:t>A</a:t>
            </a:r>
            <a:r>
              <a:rPr lang="cs-CZ" baseline="-25000" dirty="0" smtClean="0"/>
              <a:t>1</a:t>
            </a:r>
            <a:endParaRPr lang="cs-CZ" dirty="0"/>
          </a:p>
        </p:txBody>
      </p:sp>
      <p:sp>
        <p:nvSpPr>
          <p:cNvPr id="25" name="TextovéPole 24"/>
          <p:cNvSpPr txBox="1"/>
          <p:nvPr/>
        </p:nvSpPr>
        <p:spPr>
          <a:xfrm>
            <a:off x="5193846" y="3341236"/>
            <a:ext cx="432048" cy="369332"/>
          </a:xfrm>
          <a:prstGeom prst="rect">
            <a:avLst/>
          </a:prstGeom>
          <a:noFill/>
        </p:spPr>
        <p:txBody>
          <a:bodyPr wrap="square" rtlCol="0">
            <a:spAutoFit/>
          </a:bodyPr>
          <a:lstStyle/>
          <a:p>
            <a:r>
              <a:rPr lang="cs-CZ" dirty="0" smtClean="0"/>
              <a:t>B</a:t>
            </a:r>
            <a:r>
              <a:rPr lang="cs-CZ" baseline="-25000" dirty="0" smtClean="0"/>
              <a:t>2</a:t>
            </a:r>
            <a:endParaRPr lang="cs-CZ" dirty="0"/>
          </a:p>
        </p:txBody>
      </p:sp>
      <p:sp>
        <p:nvSpPr>
          <p:cNvPr id="27" name="TextovéPole 26"/>
          <p:cNvSpPr txBox="1"/>
          <p:nvPr/>
        </p:nvSpPr>
        <p:spPr>
          <a:xfrm>
            <a:off x="4110300" y="4030751"/>
            <a:ext cx="288032" cy="276999"/>
          </a:xfrm>
          <a:prstGeom prst="rect">
            <a:avLst/>
          </a:prstGeom>
          <a:noFill/>
        </p:spPr>
        <p:txBody>
          <a:bodyPr wrap="square" rtlCol="0">
            <a:spAutoFit/>
          </a:bodyPr>
          <a:lstStyle/>
          <a:p>
            <a:r>
              <a:rPr lang="cs-CZ" sz="1200" dirty="0" smtClean="0"/>
              <a:t>0</a:t>
            </a:r>
            <a:endParaRPr lang="cs-CZ" sz="1200" dirty="0"/>
          </a:p>
        </p:txBody>
      </p:sp>
      <p:cxnSp>
        <p:nvCxnSpPr>
          <p:cNvPr id="30" name="Přímá spojnice 29"/>
          <p:cNvCxnSpPr/>
          <p:nvPr/>
        </p:nvCxnSpPr>
        <p:spPr>
          <a:xfrm>
            <a:off x="4056781" y="3701727"/>
            <a:ext cx="144016" cy="0"/>
          </a:xfrm>
          <a:prstGeom prst="line">
            <a:avLst/>
          </a:prstGeom>
        </p:spPr>
        <p:style>
          <a:lnRef idx="1">
            <a:schemeClr val="dk1"/>
          </a:lnRef>
          <a:fillRef idx="0">
            <a:schemeClr val="dk1"/>
          </a:fillRef>
          <a:effectRef idx="0">
            <a:schemeClr val="dk1"/>
          </a:effectRef>
          <a:fontRef idx="minor">
            <a:schemeClr val="tx1"/>
          </a:fontRef>
        </p:style>
      </p:cxnSp>
      <p:sp>
        <p:nvSpPr>
          <p:cNvPr id="32" name="TextovéPole 31"/>
          <p:cNvSpPr txBox="1"/>
          <p:nvPr/>
        </p:nvSpPr>
        <p:spPr>
          <a:xfrm>
            <a:off x="4139952" y="1912817"/>
            <a:ext cx="247633" cy="369332"/>
          </a:xfrm>
          <a:prstGeom prst="rect">
            <a:avLst/>
          </a:prstGeom>
          <a:noFill/>
        </p:spPr>
        <p:txBody>
          <a:bodyPr wrap="square" rtlCol="0">
            <a:spAutoFit/>
          </a:bodyPr>
          <a:lstStyle/>
          <a:p>
            <a:r>
              <a:rPr lang="cs-CZ" dirty="0" smtClean="0"/>
              <a:t>z</a:t>
            </a:r>
            <a:endParaRPr lang="cs-CZ" dirty="0"/>
          </a:p>
        </p:txBody>
      </p:sp>
      <p:cxnSp>
        <p:nvCxnSpPr>
          <p:cNvPr id="34" name="Přímá spojnice 33"/>
          <p:cNvCxnSpPr/>
          <p:nvPr/>
        </p:nvCxnSpPr>
        <p:spPr>
          <a:xfrm rot="5400000">
            <a:off x="4503028" y="4424772"/>
            <a:ext cx="1440000" cy="0"/>
          </a:xfrm>
          <a:prstGeom prst="line">
            <a:avLst/>
          </a:prstGeom>
          <a:ln>
            <a:prstDash val="dash"/>
          </a:ln>
        </p:spPr>
        <p:style>
          <a:lnRef idx="1">
            <a:schemeClr val="dk1"/>
          </a:lnRef>
          <a:fillRef idx="0">
            <a:schemeClr val="dk1"/>
          </a:fillRef>
          <a:effectRef idx="0">
            <a:schemeClr val="dk1"/>
          </a:effectRef>
          <a:fontRef idx="minor">
            <a:schemeClr val="tx1"/>
          </a:fontRef>
        </p:style>
      </p:cxnSp>
      <p:cxnSp>
        <p:nvCxnSpPr>
          <p:cNvPr id="36" name="Přímá spojnice 35"/>
          <p:cNvCxnSpPr/>
          <p:nvPr/>
        </p:nvCxnSpPr>
        <p:spPr>
          <a:xfrm>
            <a:off x="5932939" y="4064720"/>
            <a:ext cx="733" cy="1305494"/>
          </a:xfrm>
          <a:prstGeom prst="line">
            <a:avLst/>
          </a:prstGeom>
          <a:ln>
            <a:prstDash val="dash"/>
          </a:ln>
        </p:spPr>
        <p:style>
          <a:lnRef idx="1">
            <a:schemeClr val="dk1"/>
          </a:lnRef>
          <a:fillRef idx="0">
            <a:schemeClr val="dk1"/>
          </a:fillRef>
          <a:effectRef idx="0">
            <a:schemeClr val="dk1"/>
          </a:effectRef>
          <a:fontRef idx="minor">
            <a:schemeClr val="tx1"/>
          </a:fontRef>
        </p:style>
      </p:cxnSp>
      <p:cxnSp>
        <p:nvCxnSpPr>
          <p:cNvPr id="38" name="Přímá spojnice 37"/>
          <p:cNvCxnSpPr/>
          <p:nvPr/>
        </p:nvCxnSpPr>
        <p:spPr>
          <a:xfrm>
            <a:off x="4135773" y="5148391"/>
            <a:ext cx="1080000" cy="0"/>
          </a:xfrm>
          <a:prstGeom prst="line">
            <a:avLst/>
          </a:prstGeom>
          <a:ln>
            <a:prstDash val="dash"/>
          </a:ln>
        </p:spPr>
        <p:style>
          <a:lnRef idx="1">
            <a:schemeClr val="dk1"/>
          </a:lnRef>
          <a:fillRef idx="0">
            <a:schemeClr val="dk1"/>
          </a:fillRef>
          <a:effectRef idx="0">
            <a:schemeClr val="dk1"/>
          </a:effectRef>
          <a:fontRef idx="minor">
            <a:schemeClr val="tx1"/>
          </a:fontRef>
        </p:style>
      </p:cxnSp>
      <p:cxnSp>
        <p:nvCxnSpPr>
          <p:cNvPr id="39" name="Přímá spojnice 38"/>
          <p:cNvCxnSpPr/>
          <p:nvPr/>
        </p:nvCxnSpPr>
        <p:spPr>
          <a:xfrm rot="5400000">
            <a:off x="2159343" y="3500189"/>
            <a:ext cx="1800000" cy="0"/>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41" name="Ovál 40"/>
          <p:cNvSpPr/>
          <p:nvPr/>
        </p:nvSpPr>
        <p:spPr>
          <a:xfrm>
            <a:off x="5200168" y="51182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2" name="Ovál 41"/>
          <p:cNvSpPr/>
          <p:nvPr/>
        </p:nvSpPr>
        <p:spPr>
          <a:xfrm>
            <a:off x="5199005" y="3681912"/>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3" name="Ovál 42"/>
          <p:cNvSpPr/>
          <p:nvPr/>
        </p:nvSpPr>
        <p:spPr>
          <a:xfrm>
            <a:off x="5909324" y="5366554"/>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4" name="Ovál 43"/>
          <p:cNvSpPr/>
          <p:nvPr/>
        </p:nvSpPr>
        <p:spPr>
          <a:xfrm>
            <a:off x="5910813" y="4035667"/>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5" name="Ovál 44"/>
          <p:cNvSpPr/>
          <p:nvPr/>
        </p:nvSpPr>
        <p:spPr>
          <a:xfrm>
            <a:off x="2007261" y="2051764"/>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sp>
        <p:nvSpPr>
          <p:cNvPr id="46" name="Ovál 45"/>
          <p:cNvSpPr/>
          <p:nvPr/>
        </p:nvSpPr>
        <p:spPr>
          <a:xfrm>
            <a:off x="2002275" y="4035666"/>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cs-CZ"/>
          </a:p>
        </p:txBody>
      </p:sp>
      <p:cxnSp>
        <p:nvCxnSpPr>
          <p:cNvPr id="47" name="Přímá spojnice 46"/>
          <p:cNvCxnSpPr/>
          <p:nvPr/>
        </p:nvCxnSpPr>
        <p:spPr>
          <a:xfrm>
            <a:off x="3065513" y="2596359"/>
            <a:ext cx="1080000" cy="0"/>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48" name="TextovéPole 47"/>
          <p:cNvSpPr txBox="1"/>
          <p:nvPr/>
        </p:nvSpPr>
        <p:spPr>
          <a:xfrm>
            <a:off x="2765363" y="2155442"/>
            <a:ext cx="405045" cy="369332"/>
          </a:xfrm>
          <a:prstGeom prst="rect">
            <a:avLst/>
          </a:prstGeom>
          <a:noFill/>
        </p:spPr>
        <p:txBody>
          <a:bodyPr wrap="square" rtlCol="0">
            <a:spAutoFit/>
          </a:bodyPr>
          <a:lstStyle/>
          <a:p>
            <a:r>
              <a:rPr lang="cs-CZ" dirty="0" smtClean="0"/>
              <a:t>A</a:t>
            </a:r>
            <a:r>
              <a:rPr lang="cs-CZ" baseline="-25000" dirty="0" smtClean="0"/>
              <a:t>2</a:t>
            </a:r>
            <a:endParaRPr lang="cs-CZ" dirty="0"/>
          </a:p>
        </p:txBody>
      </p:sp>
      <p:cxnSp>
        <p:nvCxnSpPr>
          <p:cNvPr id="50" name="Přímá spojnice 49"/>
          <p:cNvCxnSpPr/>
          <p:nvPr/>
        </p:nvCxnSpPr>
        <p:spPr>
          <a:xfrm>
            <a:off x="4063765" y="4407860"/>
            <a:ext cx="144016" cy="0"/>
          </a:xfrm>
          <a:prstGeom prst="line">
            <a:avLst/>
          </a:prstGeom>
        </p:spPr>
        <p:style>
          <a:lnRef idx="1">
            <a:schemeClr val="dk1"/>
          </a:lnRef>
          <a:fillRef idx="0">
            <a:schemeClr val="dk1"/>
          </a:fillRef>
          <a:effectRef idx="0">
            <a:schemeClr val="dk1"/>
          </a:effectRef>
          <a:fontRef idx="minor">
            <a:schemeClr val="tx1"/>
          </a:fontRef>
        </p:style>
      </p:cxnSp>
      <p:sp>
        <p:nvSpPr>
          <p:cNvPr id="51" name="TextovéPole 50"/>
          <p:cNvSpPr txBox="1"/>
          <p:nvPr/>
        </p:nvSpPr>
        <p:spPr>
          <a:xfrm>
            <a:off x="1656960" y="1970776"/>
            <a:ext cx="433308" cy="369332"/>
          </a:xfrm>
          <a:prstGeom prst="rect">
            <a:avLst/>
          </a:prstGeom>
          <a:noFill/>
        </p:spPr>
        <p:txBody>
          <a:bodyPr wrap="square" rtlCol="0">
            <a:spAutoFit/>
          </a:bodyPr>
          <a:lstStyle/>
          <a:p>
            <a:r>
              <a:rPr lang="cs-CZ" dirty="0" smtClean="0"/>
              <a:t>N</a:t>
            </a:r>
            <a:r>
              <a:rPr lang="cs-CZ" baseline="-25000" dirty="0" smtClean="0"/>
              <a:t>2</a:t>
            </a:r>
            <a:endParaRPr lang="cs-CZ" dirty="0"/>
          </a:p>
        </p:txBody>
      </p:sp>
      <p:sp>
        <p:nvSpPr>
          <p:cNvPr id="53" name="TextovéPole 52"/>
          <p:cNvSpPr txBox="1"/>
          <p:nvPr/>
        </p:nvSpPr>
        <p:spPr>
          <a:xfrm>
            <a:off x="1851533" y="4045099"/>
            <a:ext cx="477469" cy="369332"/>
          </a:xfrm>
          <a:prstGeom prst="rect">
            <a:avLst/>
          </a:prstGeom>
          <a:noFill/>
        </p:spPr>
        <p:txBody>
          <a:bodyPr wrap="square" rtlCol="0">
            <a:spAutoFit/>
          </a:bodyPr>
          <a:lstStyle/>
          <a:p>
            <a:r>
              <a:rPr lang="cs-CZ" dirty="0" smtClean="0"/>
              <a:t>N</a:t>
            </a:r>
            <a:r>
              <a:rPr lang="cs-CZ" baseline="-25000" dirty="0" smtClean="0"/>
              <a:t>1</a:t>
            </a:r>
            <a:endParaRPr lang="cs-CZ" dirty="0"/>
          </a:p>
        </p:txBody>
      </p:sp>
      <p:cxnSp>
        <p:nvCxnSpPr>
          <p:cNvPr id="56" name="Přímá spojnice 55"/>
          <p:cNvCxnSpPr/>
          <p:nvPr/>
        </p:nvCxnSpPr>
        <p:spPr>
          <a:xfrm>
            <a:off x="4152384" y="3701727"/>
            <a:ext cx="1080000" cy="0"/>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57" name="TextovéPole 56"/>
          <p:cNvSpPr txBox="1"/>
          <p:nvPr/>
        </p:nvSpPr>
        <p:spPr>
          <a:xfrm>
            <a:off x="5029863" y="5169754"/>
            <a:ext cx="432048" cy="369332"/>
          </a:xfrm>
          <a:prstGeom prst="rect">
            <a:avLst/>
          </a:prstGeom>
          <a:noFill/>
        </p:spPr>
        <p:txBody>
          <a:bodyPr wrap="square" rtlCol="0">
            <a:spAutoFit/>
          </a:bodyPr>
          <a:lstStyle/>
          <a:p>
            <a:r>
              <a:rPr lang="cs-CZ" dirty="0" smtClean="0"/>
              <a:t>B</a:t>
            </a:r>
            <a:r>
              <a:rPr lang="cs-CZ" baseline="-25000" dirty="0" smtClean="0"/>
              <a:t>1</a:t>
            </a:r>
            <a:endParaRPr lang="cs-CZ" dirty="0"/>
          </a:p>
        </p:txBody>
      </p:sp>
      <p:cxnSp>
        <p:nvCxnSpPr>
          <p:cNvPr id="59" name="Přímá spojnice 58"/>
          <p:cNvCxnSpPr/>
          <p:nvPr/>
        </p:nvCxnSpPr>
        <p:spPr>
          <a:xfrm>
            <a:off x="2025134" y="2077418"/>
            <a:ext cx="268" cy="1970442"/>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62" name="TextovéPole 61"/>
          <p:cNvSpPr txBox="1"/>
          <p:nvPr/>
        </p:nvSpPr>
        <p:spPr>
          <a:xfrm>
            <a:off x="5754009" y="5348154"/>
            <a:ext cx="405045" cy="369332"/>
          </a:xfrm>
          <a:prstGeom prst="rect">
            <a:avLst/>
          </a:prstGeom>
          <a:noFill/>
        </p:spPr>
        <p:txBody>
          <a:bodyPr wrap="square" rtlCol="0">
            <a:spAutoFit/>
          </a:bodyPr>
          <a:lstStyle/>
          <a:p>
            <a:r>
              <a:rPr lang="cs-CZ" dirty="0" smtClean="0"/>
              <a:t>P</a:t>
            </a:r>
            <a:r>
              <a:rPr lang="cs-CZ" baseline="-25000" dirty="0" smtClean="0"/>
              <a:t>1</a:t>
            </a:r>
            <a:endParaRPr lang="cs-CZ" dirty="0"/>
          </a:p>
        </p:txBody>
      </p:sp>
      <p:sp>
        <p:nvSpPr>
          <p:cNvPr id="64" name="TextovéPole 63"/>
          <p:cNvSpPr txBox="1"/>
          <p:nvPr/>
        </p:nvSpPr>
        <p:spPr>
          <a:xfrm>
            <a:off x="5778661" y="3666335"/>
            <a:ext cx="405045" cy="369332"/>
          </a:xfrm>
          <a:prstGeom prst="rect">
            <a:avLst/>
          </a:prstGeom>
          <a:noFill/>
        </p:spPr>
        <p:txBody>
          <a:bodyPr wrap="square" rtlCol="0">
            <a:spAutoFit/>
          </a:bodyPr>
          <a:lstStyle/>
          <a:p>
            <a:r>
              <a:rPr lang="cs-CZ" dirty="0" smtClean="0"/>
              <a:t>P</a:t>
            </a:r>
            <a:r>
              <a:rPr lang="cs-CZ" baseline="-25000" dirty="0" smtClean="0"/>
              <a:t>2</a:t>
            </a:r>
            <a:endParaRPr lang="cs-CZ" dirty="0"/>
          </a:p>
        </p:txBody>
      </p:sp>
      <p:sp>
        <p:nvSpPr>
          <p:cNvPr id="65" name="TextovéPole 64"/>
          <p:cNvSpPr txBox="1"/>
          <p:nvPr/>
        </p:nvSpPr>
        <p:spPr>
          <a:xfrm>
            <a:off x="2792058" y="3819378"/>
            <a:ext cx="351656" cy="276999"/>
          </a:xfrm>
          <a:prstGeom prst="rect">
            <a:avLst/>
          </a:prstGeom>
          <a:noFill/>
        </p:spPr>
        <p:txBody>
          <a:bodyPr wrap="square" rtlCol="0">
            <a:spAutoFit/>
          </a:bodyPr>
          <a:lstStyle/>
          <a:p>
            <a:r>
              <a:rPr lang="cs-CZ" sz="1200" dirty="0" smtClean="0"/>
              <a:t>-3</a:t>
            </a:r>
            <a:endParaRPr lang="cs-CZ" sz="1200" dirty="0"/>
          </a:p>
        </p:txBody>
      </p:sp>
      <p:cxnSp>
        <p:nvCxnSpPr>
          <p:cNvPr id="67" name="Přímá spojnice 66"/>
          <p:cNvCxnSpPr/>
          <p:nvPr/>
        </p:nvCxnSpPr>
        <p:spPr>
          <a:xfrm>
            <a:off x="3048789" y="4407860"/>
            <a:ext cx="1080000" cy="0"/>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8" name="TextovéPole 7"/>
          <p:cNvSpPr txBox="1"/>
          <p:nvPr/>
        </p:nvSpPr>
        <p:spPr>
          <a:xfrm>
            <a:off x="4091247" y="3456644"/>
            <a:ext cx="172521" cy="276999"/>
          </a:xfrm>
          <a:prstGeom prst="rect">
            <a:avLst/>
          </a:prstGeom>
          <a:noFill/>
        </p:spPr>
        <p:txBody>
          <a:bodyPr wrap="square" rtlCol="0">
            <a:spAutoFit/>
          </a:bodyPr>
          <a:lstStyle/>
          <a:p>
            <a:r>
              <a:rPr lang="cs-CZ" sz="1200" dirty="0" smtClean="0"/>
              <a:t>1</a:t>
            </a:r>
            <a:endParaRPr lang="cs-CZ" sz="1200" dirty="0"/>
          </a:p>
        </p:txBody>
      </p:sp>
      <p:sp>
        <p:nvSpPr>
          <p:cNvPr id="13" name="TextovéPole 12"/>
          <p:cNvSpPr txBox="1"/>
          <p:nvPr/>
        </p:nvSpPr>
        <p:spPr>
          <a:xfrm>
            <a:off x="4088017" y="4354976"/>
            <a:ext cx="178979" cy="276999"/>
          </a:xfrm>
          <a:prstGeom prst="rect">
            <a:avLst/>
          </a:prstGeom>
          <a:noFill/>
        </p:spPr>
        <p:txBody>
          <a:bodyPr wrap="square" rtlCol="0">
            <a:spAutoFit/>
          </a:bodyPr>
          <a:lstStyle/>
          <a:p>
            <a:r>
              <a:rPr lang="cs-CZ" sz="1200" dirty="0" smtClean="0"/>
              <a:t>1</a:t>
            </a:r>
            <a:endParaRPr lang="cs-CZ" sz="1200" dirty="0"/>
          </a:p>
        </p:txBody>
      </p:sp>
      <p:cxnSp>
        <p:nvCxnSpPr>
          <p:cNvPr id="21" name="Přímá spojnice 20"/>
          <p:cNvCxnSpPr/>
          <p:nvPr/>
        </p:nvCxnSpPr>
        <p:spPr>
          <a:xfrm>
            <a:off x="1691680" y="1912817"/>
            <a:ext cx="4252309" cy="214571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Přímá spojnice 67"/>
          <p:cNvCxnSpPr/>
          <p:nvPr/>
        </p:nvCxnSpPr>
        <p:spPr>
          <a:xfrm>
            <a:off x="2025135" y="4058527"/>
            <a:ext cx="4536504" cy="154418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9" name="TextovéPole 68"/>
          <p:cNvSpPr txBox="1"/>
          <p:nvPr/>
        </p:nvSpPr>
        <p:spPr>
          <a:xfrm>
            <a:off x="6345615" y="5204748"/>
            <a:ext cx="432048" cy="369332"/>
          </a:xfrm>
          <a:prstGeom prst="rect">
            <a:avLst/>
          </a:prstGeom>
          <a:noFill/>
        </p:spPr>
        <p:txBody>
          <a:bodyPr wrap="square" rtlCol="0">
            <a:spAutoFit/>
          </a:bodyPr>
          <a:lstStyle/>
          <a:p>
            <a:r>
              <a:rPr lang="cs-CZ" dirty="0" smtClean="0"/>
              <a:t>a</a:t>
            </a:r>
            <a:r>
              <a:rPr lang="cs-CZ" baseline="-25000" dirty="0" smtClean="0"/>
              <a:t>1</a:t>
            </a:r>
            <a:endParaRPr lang="cs-CZ" baseline="-25000" dirty="0"/>
          </a:p>
        </p:txBody>
      </p:sp>
      <p:sp>
        <p:nvSpPr>
          <p:cNvPr id="71" name="TextovéPole 70"/>
          <p:cNvSpPr txBox="1"/>
          <p:nvPr/>
        </p:nvSpPr>
        <p:spPr>
          <a:xfrm>
            <a:off x="4251085" y="2906358"/>
            <a:ext cx="441042" cy="369332"/>
          </a:xfrm>
          <a:prstGeom prst="rect">
            <a:avLst/>
          </a:prstGeom>
          <a:noFill/>
        </p:spPr>
        <p:txBody>
          <a:bodyPr wrap="square" rtlCol="0">
            <a:spAutoFit/>
          </a:bodyPr>
          <a:lstStyle/>
          <a:p>
            <a:r>
              <a:rPr lang="cs-CZ" dirty="0" smtClean="0"/>
              <a:t>a</a:t>
            </a:r>
            <a:r>
              <a:rPr lang="cs-CZ" baseline="-25000" dirty="0" smtClean="0"/>
              <a:t>2</a:t>
            </a:r>
            <a:endParaRPr lang="cs-CZ" baseline="-25000" dirty="0"/>
          </a:p>
        </p:txBody>
      </p:sp>
    </p:spTree>
    <p:extLst>
      <p:ext uri="{BB962C8B-B14F-4D97-AF65-F5344CB8AC3E}">
        <p14:creationId xmlns:p14="http://schemas.microsoft.com/office/powerpoint/2010/main" val="428395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fade">
                                      <p:cBhvr>
                                        <p:cTn id="31" dur="500"/>
                                        <p:tgtEl>
                                          <p:spTgt spid="65"/>
                                        </p:tgtEl>
                                      </p:cBhvr>
                                    </p:animEffect>
                                  </p:childTnLst>
                                </p:cTn>
                              </p:par>
                            </p:childTnLst>
                          </p:cTn>
                        </p:par>
                        <p:par>
                          <p:cTn id="32" fill="hold">
                            <p:stCondLst>
                              <p:cond delay="1000"/>
                            </p:stCondLst>
                            <p:childTnLst>
                              <p:par>
                                <p:cTn id="33" presetID="53" presetClass="entr" presetSubtype="16" fill="hold" nodeType="after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p:cTn id="35" dur="500" fill="hold"/>
                                        <p:tgtEl>
                                          <p:spTgt spid="39"/>
                                        </p:tgtEl>
                                        <p:attrNameLst>
                                          <p:attrName>ppt_w</p:attrName>
                                        </p:attrNameLst>
                                      </p:cBhvr>
                                      <p:tavLst>
                                        <p:tav tm="0">
                                          <p:val>
                                            <p:fltVal val="0"/>
                                          </p:val>
                                        </p:tav>
                                        <p:tav tm="100000">
                                          <p:val>
                                            <p:strVal val="#ppt_w"/>
                                          </p:val>
                                        </p:tav>
                                      </p:tavLst>
                                    </p:anim>
                                    <p:anim calcmode="lin" valueType="num">
                                      <p:cBhvr>
                                        <p:cTn id="36" dur="500" fill="hold"/>
                                        <p:tgtEl>
                                          <p:spTgt spid="39"/>
                                        </p:tgtEl>
                                        <p:attrNameLst>
                                          <p:attrName>ppt_h</p:attrName>
                                        </p:attrNameLst>
                                      </p:cBhvr>
                                      <p:tavLst>
                                        <p:tav tm="0">
                                          <p:val>
                                            <p:fltVal val="0"/>
                                          </p:val>
                                        </p:tav>
                                        <p:tav tm="100000">
                                          <p:val>
                                            <p:strVal val="#ppt_h"/>
                                          </p:val>
                                        </p:tav>
                                      </p:tavLst>
                                    </p:anim>
                                    <p:animEffect transition="in" filter="fade">
                                      <p:cBhvr>
                                        <p:cTn id="37" dur="500"/>
                                        <p:tgtEl>
                                          <p:spTgt spid="3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fade">
                                      <p:cBhvr>
                                        <p:cTn id="42" dur="500"/>
                                        <p:tgtEl>
                                          <p:spTgt spid="50"/>
                                        </p:tgtEl>
                                      </p:cBhvr>
                                    </p:animEffect>
                                  </p:childTnLst>
                                </p:cTn>
                              </p:par>
                            </p:childTnLst>
                          </p:cTn>
                        </p:par>
                        <p:par>
                          <p:cTn id="43" fill="hold">
                            <p:stCondLst>
                              <p:cond delay="500"/>
                            </p:stCondLst>
                            <p:childTnLst>
                              <p:par>
                                <p:cTn id="44" presetID="10"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childTnLst>
                          </p:cTn>
                        </p:par>
                        <p:par>
                          <p:cTn id="47" fill="hold">
                            <p:stCondLst>
                              <p:cond delay="1000"/>
                            </p:stCondLst>
                            <p:childTnLst>
                              <p:par>
                                <p:cTn id="48" presetID="22" presetClass="entr" presetSubtype="2" fill="hold" nodeType="afterEffect">
                                  <p:stCondLst>
                                    <p:cond delay="0"/>
                                  </p:stCondLst>
                                  <p:childTnLst>
                                    <p:set>
                                      <p:cBhvr>
                                        <p:cTn id="49" dur="1" fill="hold">
                                          <p:stCondLst>
                                            <p:cond delay="0"/>
                                          </p:stCondLst>
                                        </p:cTn>
                                        <p:tgtEl>
                                          <p:spTgt spid="67"/>
                                        </p:tgtEl>
                                        <p:attrNameLst>
                                          <p:attrName>style.visibility</p:attrName>
                                        </p:attrNameLst>
                                      </p:cBhvr>
                                      <p:to>
                                        <p:strVal val="visible"/>
                                      </p:to>
                                    </p:set>
                                    <p:animEffect transition="in" filter="wipe(right)">
                                      <p:cBhvr>
                                        <p:cTn id="50" dur="500"/>
                                        <p:tgtEl>
                                          <p:spTgt spid="67"/>
                                        </p:tgtEl>
                                      </p:cBhvr>
                                    </p:animEffect>
                                  </p:childTnLst>
                                </p:cTn>
                              </p:par>
                            </p:childTnLst>
                          </p:cTn>
                        </p:par>
                        <p:par>
                          <p:cTn id="51" fill="hold">
                            <p:stCondLst>
                              <p:cond delay="1500"/>
                            </p:stCondLst>
                            <p:childTnLst>
                              <p:par>
                                <p:cTn id="52" presetID="10" presetClass="entr" presetSubtype="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childTnLst>
                          </p:cTn>
                        </p:par>
                        <p:par>
                          <p:cTn id="55" fill="hold">
                            <p:stCondLst>
                              <p:cond delay="2000"/>
                            </p:stCondLst>
                            <p:childTnLst>
                              <p:par>
                                <p:cTn id="56" presetID="10" presetClass="entr" presetSubtype="0"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500"/>
                                        <p:tgtEl>
                                          <p:spTgt spid="19"/>
                                        </p:tgtEl>
                                      </p:cBhvr>
                                    </p:animEffect>
                                  </p:childTnLst>
                                </p:cTn>
                              </p:par>
                            </p:childTnLst>
                          </p:cTn>
                        </p:par>
                        <p:par>
                          <p:cTn id="64" fill="hold">
                            <p:stCondLst>
                              <p:cond delay="500"/>
                            </p:stCondLst>
                            <p:childTnLst>
                              <p:par>
                                <p:cTn id="65" presetID="10" presetClass="entr" presetSubtype="0" fill="hold" grpId="0" nodeType="after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500"/>
                                        <p:tgtEl>
                                          <p:spTgt spid="22"/>
                                        </p:tgtEl>
                                      </p:cBhvr>
                                    </p:animEffect>
                                  </p:childTnLst>
                                </p:cTn>
                              </p:par>
                            </p:childTnLst>
                          </p:cTn>
                        </p:par>
                        <p:par>
                          <p:cTn id="68" fill="hold">
                            <p:stCondLst>
                              <p:cond delay="1000"/>
                            </p:stCondLst>
                            <p:childTnLst>
                              <p:par>
                                <p:cTn id="69" presetID="22" presetClass="entr" presetSubtype="2" fill="hold"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wipe(right)">
                                      <p:cBhvr>
                                        <p:cTn id="71" dur="500"/>
                                        <p:tgtEl>
                                          <p:spTgt spid="47"/>
                                        </p:tgtEl>
                                      </p:cBhvr>
                                    </p:animEffect>
                                  </p:childTnLst>
                                </p:cTn>
                              </p:par>
                            </p:childTnLst>
                          </p:cTn>
                        </p:par>
                        <p:par>
                          <p:cTn id="72" fill="hold">
                            <p:stCondLst>
                              <p:cond delay="1500"/>
                            </p:stCondLst>
                            <p:childTnLst>
                              <p:par>
                                <p:cTn id="73" presetID="10" presetClass="entr" presetSubtype="0"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fade">
                                      <p:cBhvr>
                                        <p:cTn id="75" dur="500"/>
                                        <p:tgtEl>
                                          <p:spTgt spid="23"/>
                                        </p:tgtEl>
                                      </p:cBhvr>
                                    </p:animEffect>
                                  </p:childTnLst>
                                </p:cTn>
                              </p:par>
                            </p:childTnLst>
                          </p:cTn>
                        </p:par>
                        <p:par>
                          <p:cTn id="76" fill="hold">
                            <p:stCondLst>
                              <p:cond delay="2000"/>
                            </p:stCondLst>
                            <p:childTnLst>
                              <p:par>
                                <p:cTn id="77" presetID="10" presetClass="entr" presetSubtype="0" fill="hold" grpId="0" nodeType="afterEffect">
                                  <p:stCondLst>
                                    <p:cond delay="0"/>
                                  </p:stCondLst>
                                  <p:childTnLst>
                                    <p:set>
                                      <p:cBhvr>
                                        <p:cTn id="78" dur="1" fill="hold">
                                          <p:stCondLst>
                                            <p:cond delay="0"/>
                                          </p:stCondLst>
                                        </p:cTn>
                                        <p:tgtEl>
                                          <p:spTgt spid="48"/>
                                        </p:tgtEl>
                                        <p:attrNameLst>
                                          <p:attrName>style.visibility</p:attrName>
                                        </p:attrNameLst>
                                      </p:cBhvr>
                                      <p:to>
                                        <p:strVal val="visible"/>
                                      </p:to>
                                    </p:set>
                                    <p:animEffect transition="in" filter="fade">
                                      <p:cBhvr>
                                        <p:cTn id="79" dur="500"/>
                                        <p:tgtEl>
                                          <p:spTgt spid="48"/>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nodeType="click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fade">
                                      <p:cBhvr>
                                        <p:cTn id="84" dur="500"/>
                                        <p:tgtEl>
                                          <p:spTgt spid="11"/>
                                        </p:tgtEl>
                                      </p:cBhvr>
                                    </p:animEffect>
                                  </p:childTnLst>
                                </p:cTn>
                              </p:par>
                            </p:childTnLst>
                          </p:cTn>
                        </p:par>
                        <p:par>
                          <p:cTn id="85" fill="hold">
                            <p:stCondLst>
                              <p:cond delay="500"/>
                            </p:stCondLst>
                            <p:childTnLst>
                              <p:par>
                                <p:cTn id="86" presetID="10" presetClass="entr" presetSubtype="0" fill="hold" grpId="0" nodeType="after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fade">
                                      <p:cBhvr>
                                        <p:cTn id="88" dur="500"/>
                                        <p:tgtEl>
                                          <p:spTgt spid="10"/>
                                        </p:tgtEl>
                                      </p:cBhvr>
                                    </p:animEffect>
                                  </p:childTnLst>
                                </p:cTn>
                              </p:par>
                            </p:childTnLst>
                          </p:cTn>
                        </p:par>
                        <p:par>
                          <p:cTn id="89" fill="hold">
                            <p:stCondLst>
                              <p:cond delay="1000"/>
                            </p:stCondLst>
                            <p:childTnLst>
                              <p:par>
                                <p:cTn id="90" presetID="53" presetClass="entr" presetSubtype="16" fill="hold" nodeType="afterEffect">
                                  <p:stCondLst>
                                    <p:cond delay="0"/>
                                  </p:stCondLst>
                                  <p:childTnLst>
                                    <p:set>
                                      <p:cBhvr>
                                        <p:cTn id="91" dur="1" fill="hold">
                                          <p:stCondLst>
                                            <p:cond delay="0"/>
                                          </p:stCondLst>
                                        </p:cTn>
                                        <p:tgtEl>
                                          <p:spTgt spid="34"/>
                                        </p:tgtEl>
                                        <p:attrNameLst>
                                          <p:attrName>style.visibility</p:attrName>
                                        </p:attrNameLst>
                                      </p:cBhvr>
                                      <p:to>
                                        <p:strVal val="visible"/>
                                      </p:to>
                                    </p:set>
                                    <p:anim calcmode="lin" valueType="num">
                                      <p:cBhvr>
                                        <p:cTn id="92" dur="500" fill="hold"/>
                                        <p:tgtEl>
                                          <p:spTgt spid="34"/>
                                        </p:tgtEl>
                                        <p:attrNameLst>
                                          <p:attrName>ppt_w</p:attrName>
                                        </p:attrNameLst>
                                      </p:cBhvr>
                                      <p:tavLst>
                                        <p:tav tm="0">
                                          <p:val>
                                            <p:fltVal val="0"/>
                                          </p:val>
                                        </p:tav>
                                        <p:tav tm="100000">
                                          <p:val>
                                            <p:strVal val="#ppt_w"/>
                                          </p:val>
                                        </p:tav>
                                      </p:tavLst>
                                    </p:anim>
                                    <p:anim calcmode="lin" valueType="num">
                                      <p:cBhvr>
                                        <p:cTn id="93" dur="500" fill="hold"/>
                                        <p:tgtEl>
                                          <p:spTgt spid="34"/>
                                        </p:tgtEl>
                                        <p:attrNameLst>
                                          <p:attrName>ppt_h</p:attrName>
                                        </p:attrNameLst>
                                      </p:cBhvr>
                                      <p:tavLst>
                                        <p:tav tm="0">
                                          <p:val>
                                            <p:fltVal val="0"/>
                                          </p:val>
                                        </p:tav>
                                        <p:tav tm="100000">
                                          <p:val>
                                            <p:strVal val="#ppt_h"/>
                                          </p:val>
                                        </p:tav>
                                      </p:tavLst>
                                    </p:anim>
                                    <p:animEffect transition="in" filter="fade">
                                      <p:cBhvr>
                                        <p:cTn id="94" dur="500"/>
                                        <p:tgtEl>
                                          <p:spTgt spid="34"/>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fade">
                                      <p:cBhvr>
                                        <p:cTn id="99" dur="500"/>
                                        <p:tgtEl>
                                          <p:spTgt spid="18"/>
                                        </p:tgtEl>
                                      </p:cBhvr>
                                    </p:animEffect>
                                  </p:childTnLst>
                                </p:cTn>
                              </p:par>
                            </p:childTnLst>
                          </p:cTn>
                        </p:par>
                        <p:par>
                          <p:cTn id="100" fill="hold">
                            <p:stCondLst>
                              <p:cond delay="500"/>
                            </p:stCondLst>
                            <p:childTnLst>
                              <p:par>
                                <p:cTn id="101" presetID="10" presetClass="entr" presetSubtype="0" fill="hold" grpId="0" nodeType="after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fade">
                                      <p:cBhvr>
                                        <p:cTn id="103" dur="500"/>
                                        <p:tgtEl>
                                          <p:spTgt spid="12"/>
                                        </p:tgtEl>
                                      </p:cBhvr>
                                    </p:animEffect>
                                  </p:childTnLst>
                                </p:cTn>
                              </p:par>
                            </p:childTnLst>
                          </p:cTn>
                        </p:par>
                        <p:par>
                          <p:cTn id="104" fill="hold">
                            <p:stCondLst>
                              <p:cond delay="1000"/>
                            </p:stCondLst>
                            <p:childTnLst>
                              <p:par>
                                <p:cTn id="105" presetID="22" presetClass="entr" presetSubtype="8" fill="hold" nodeType="after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wipe(left)">
                                      <p:cBhvr>
                                        <p:cTn id="107" dur="500"/>
                                        <p:tgtEl>
                                          <p:spTgt spid="38"/>
                                        </p:tgtEl>
                                      </p:cBhvr>
                                    </p:animEffect>
                                  </p:childTnLst>
                                </p:cTn>
                              </p:par>
                            </p:childTnLst>
                          </p:cTn>
                        </p:par>
                        <p:par>
                          <p:cTn id="108" fill="hold">
                            <p:stCondLst>
                              <p:cond delay="1500"/>
                            </p:stCondLst>
                            <p:childTnLst>
                              <p:par>
                                <p:cTn id="109" presetID="10" presetClass="entr" presetSubtype="0" fill="hold" grpId="0" nodeType="afterEffect">
                                  <p:stCondLst>
                                    <p:cond delay="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500"/>
                                        <p:tgtEl>
                                          <p:spTgt spid="41"/>
                                        </p:tgtEl>
                                      </p:cBhvr>
                                    </p:animEffect>
                                  </p:childTnLst>
                                </p:cTn>
                              </p:par>
                            </p:childTnLst>
                          </p:cTn>
                        </p:par>
                        <p:par>
                          <p:cTn id="112" fill="hold">
                            <p:stCondLst>
                              <p:cond delay="2000"/>
                            </p:stCondLst>
                            <p:childTnLst>
                              <p:par>
                                <p:cTn id="113" presetID="10" presetClass="entr" presetSubtype="0" fill="hold" grpId="0" nodeType="afterEffect">
                                  <p:stCondLst>
                                    <p:cond delay="0"/>
                                  </p:stCondLst>
                                  <p:childTnLst>
                                    <p:set>
                                      <p:cBhvr>
                                        <p:cTn id="114" dur="1" fill="hold">
                                          <p:stCondLst>
                                            <p:cond delay="0"/>
                                          </p:stCondLst>
                                        </p:cTn>
                                        <p:tgtEl>
                                          <p:spTgt spid="57"/>
                                        </p:tgtEl>
                                        <p:attrNameLst>
                                          <p:attrName>style.visibility</p:attrName>
                                        </p:attrNameLst>
                                      </p:cBhvr>
                                      <p:to>
                                        <p:strVal val="visible"/>
                                      </p:to>
                                    </p:set>
                                    <p:animEffect transition="in" filter="fade">
                                      <p:cBhvr>
                                        <p:cTn id="115" dur="500"/>
                                        <p:tgtEl>
                                          <p:spTgt spid="57"/>
                                        </p:tgtEl>
                                      </p:cBhvr>
                                    </p:animEffect>
                                  </p:childTnLst>
                                </p:cTn>
                              </p:par>
                            </p:childTnLst>
                          </p:cTn>
                        </p:par>
                      </p:childTnLst>
                    </p:cTn>
                  </p:par>
                  <p:par>
                    <p:cTn id="116" fill="hold">
                      <p:stCondLst>
                        <p:cond delay="indefinite"/>
                      </p:stCondLst>
                      <p:childTnLst>
                        <p:par>
                          <p:cTn id="117" fill="hold">
                            <p:stCondLst>
                              <p:cond delay="0"/>
                            </p:stCondLst>
                            <p:childTnLst>
                              <p:par>
                                <p:cTn id="118" presetID="10" presetClass="entr" presetSubtype="0" fill="hold" nodeType="clickEffect">
                                  <p:stCondLst>
                                    <p:cond delay="0"/>
                                  </p:stCondLst>
                                  <p:childTnLst>
                                    <p:set>
                                      <p:cBhvr>
                                        <p:cTn id="119" dur="1" fill="hold">
                                          <p:stCondLst>
                                            <p:cond delay="0"/>
                                          </p:stCondLst>
                                        </p:cTn>
                                        <p:tgtEl>
                                          <p:spTgt spid="30"/>
                                        </p:tgtEl>
                                        <p:attrNameLst>
                                          <p:attrName>style.visibility</p:attrName>
                                        </p:attrNameLst>
                                      </p:cBhvr>
                                      <p:to>
                                        <p:strVal val="visible"/>
                                      </p:to>
                                    </p:set>
                                    <p:animEffect transition="in" filter="fade">
                                      <p:cBhvr>
                                        <p:cTn id="120" dur="500"/>
                                        <p:tgtEl>
                                          <p:spTgt spid="30"/>
                                        </p:tgtEl>
                                      </p:cBhvr>
                                    </p:animEffect>
                                  </p:childTnLst>
                                </p:cTn>
                              </p:par>
                            </p:childTnLst>
                          </p:cTn>
                        </p:par>
                        <p:par>
                          <p:cTn id="121" fill="hold">
                            <p:stCondLst>
                              <p:cond delay="500"/>
                            </p:stCondLst>
                            <p:childTnLst>
                              <p:par>
                                <p:cTn id="122" presetID="10" presetClass="entr" presetSubtype="0" fill="hold" grpId="0" nodeType="afterEffect">
                                  <p:stCondLst>
                                    <p:cond delay="0"/>
                                  </p:stCondLst>
                                  <p:childTnLst>
                                    <p:set>
                                      <p:cBhvr>
                                        <p:cTn id="123" dur="1" fill="hold">
                                          <p:stCondLst>
                                            <p:cond delay="0"/>
                                          </p:stCondLst>
                                        </p:cTn>
                                        <p:tgtEl>
                                          <p:spTgt spid="8"/>
                                        </p:tgtEl>
                                        <p:attrNameLst>
                                          <p:attrName>style.visibility</p:attrName>
                                        </p:attrNameLst>
                                      </p:cBhvr>
                                      <p:to>
                                        <p:strVal val="visible"/>
                                      </p:to>
                                    </p:set>
                                    <p:animEffect transition="in" filter="fade">
                                      <p:cBhvr>
                                        <p:cTn id="124" dur="500"/>
                                        <p:tgtEl>
                                          <p:spTgt spid="8"/>
                                        </p:tgtEl>
                                      </p:cBhvr>
                                    </p:animEffect>
                                  </p:childTnLst>
                                </p:cTn>
                              </p:par>
                            </p:childTnLst>
                          </p:cTn>
                        </p:par>
                        <p:par>
                          <p:cTn id="125" fill="hold">
                            <p:stCondLst>
                              <p:cond delay="1000"/>
                            </p:stCondLst>
                            <p:childTnLst>
                              <p:par>
                                <p:cTn id="126" presetID="22" presetClass="entr" presetSubtype="8" fill="hold" nodeType="afterEffect">
                                  <p:stCondLst>
                                    <p:cond delay="0"/>
                                  </p:stCondLst>
                                  <p:childTnLst>
                                    <p:set>
                                      <p:cBhvr>
                                        <p:cTn id="127" dur="1" fill="hold">
                                          <p:stCondLst>
                                            <p:cond delay="0"/>
                                          </p:stCondLst>
                                        </p:cTn>
                                        <p:tgtEl>
                                          <p:spTgt spid="56"/>
                                        </p:tgtEl>
                                        <p:attrNameLst>
                                          <p:attrName>style.visibility</p:attrName>
                                        </p:attrNameLst>
                                      </p:cBhvr>
                                      <p:to>
                                        <p:strVal val="visible"/>
                                      </p:to>
                                    </p:set>
                                    <p:animEffect transition="in" filter="wipe(left)">
                                      <p:cBhvr>
                                        <p:cTn id="128" dur="500"/>
                                        <p:tgtEl>
                                          <p:spTgt spid="56"/>
                                        </p:tgtEl>
                                      </p:cBhvr>
                                    </p:animEffect>
                                  </p:childTnLst>
                                </p:cTn>
                              </p:par>
                            </p:childTnLst>
                          </p:cTn>
                        </p:par>
                        <p:par>
                          <p:cTn id="129" fill="hold">
                            <p:stCondLst>
                              <p:cond delay="1500"/>
                            </p:stCondLst>
                            <p:childTnLst>
                              <p:par>
                                <p:cTn id="130" presetID="10" presetClass="entr" presetSubtype="0" fill="hold" grpId="0" nodeType="afterEffect">
                                  <p:stCondLst>
                                    <p:cond delay="0"/>
                                  </p:stCondLst>
                                  <p:childTnLst>
                                    <p:set>
                                      <p:cBhvr>
                                        <p:cTn id="131" dur="1" fill="hold">
                                          <p:stCondLst>
                                            <p:cond delay="0"/>
                                          </p:stCondLst>
                                        </p:cTn>
                                        <p:tgtEl>
                                          <p:spTgt spid="42"/>
                                        </p:tgtEl>
                                        <p:attrNameLst>
                                          <p:attrName>style.visibility</p:attrName>
                                        </p:attrNameLst>
                                      </p:cBhvr>
                                      <p:to>
                                        <p:strVal val="visible"/>
                                      </p:to>
                                    </p:set>
                                    <p:animEffect transition="in" filter="fade">
                                      <p:cBhvr>
                                        <p:cTn id="132" dur="500"/>
                                        <p:tgtEl>
                                          <p:spTgt spid="42"/>
                                        </p:tgtEl>
                                      </p:cBhvr>
                                    </p:animEffect>
                                  </p:childTnLst>
                                </p:cTn>
                              </p:par>
                            </p:childTnLst>
                          </p:cTn>
                        </p:par>
                        <p:par>
                          <p:cTn id="133" fill="hold">
                            <p:stCondLst>
                              <p:cond delay="2000"/>
                            </p:stCondLst>
                            <p:childTnLst>
                              <p:par>
                                <p:cTn id="134" presetID="10" presetClass="entr" presetSubtype="0" fill="hold" grpId="0" nodeType="afterEffect">
                                  <p:stCondLst>
                                    <p:cond delay="0"/>
                                  </p:stCondLst>
                                  <p:childTnLst>
                                    <p:set>
                                      <p:cBhvr>
                                        <p:cTn id="135" dur="1" fill="hold">
                                          <p:stCondLst>
                                            <p:cond delay="0"/>
                                          </p:stCondLst>
                                        </p:cTn>
                                        <p:tgtEl>
                                          <p:spTgt spid="25"/>
                                        </p:tgtEl>
                                        <p:attrNameLst>
                                          <p:attrName>style.visibility</p:attrName>
                                        </p:attrNameLst>
                                      </p:cBhvr>
                                      <p:to>
                                        <p:strVal val="visible"/>
                                      </p:to>
                                    </p:set>
                                    <p:animEffect transition="in" filter="fade">
                                      <p:cBhvr>
                                        <p:cTn id="136" dur="500"/>
                                        <p:tgtEl>
                                          <p:spTgt spid="25"/>
                                        </p:tgtEl>
                                      </p:cBhvr>
                                    </p:animEffect>
                                  </p:childTnLst>
                                </p:cTn>
                              </p:par>
                            </p:childTnLst>
                          </p:cTn>
                        </p:par>
                      </p:childTnLst>
                    </p:cTn>
                  </p:par>
                  <p:par>
                    <p:cTn id="137" fill="hold">
                      <p:stCondLst>
                        <p:cond delay="indefinite"/>
                      </p:stCondLst>
                      <p:childTnLst>
                        <p:par>
                          <p:cTn id="138" fill="hold">
                            <p:stCondLst>
                              <p:cond delay="0"/>
                            </p:stCondLst>
                            <p:childTnLst>
                              <p:par>
                                <p:cTn id="139" presetID="22" presetClass="entr" presetSubtype="8" fill="hold" nodeType="clickEffect">
                                  <p:stCondLst>
                                    <p:cond delay="0"/>
                                  </p:stCondLst>
                                  <p:childTnLst>
                                    <p:set>
                                      <p:cBhvr>
                                        <p:cTn id="140" dur="1" fill="hold">
                                          <p:stCondLst>
                                            <p:cond delay="0"/>
                                          </p:stCondLst>
                                        </p:cTn>
                                        <p:tgtEl>
                                          <p:spTgt spid="68"/>
                                        </p:tgtEl>
                                        <p:attrNameLst>
                                          <p:attrName>style.visibility</p:attrName>
                                        </p:attrNameLst>
                                      </p:cBhvr>
                                      <p:to>
                                        <p:strVal val="visible"/>
                                      </p:to>
                                    </p:set>
                                    <p:animEffect transition="in" filter="wipe(left)">
                                      <p:cBhvr>
                                        <p:cTn id="141" dur="500"/>
                                        <p:tgtEl>
                                          <p:spTgt spid="68"/>
                                        </p:tgtEl>
                                      </p:cBhvr>
                                    </p:animEffect>
                                  </p:childTnLst>
                                </p:cTn>
                              </p:par>
                            </p:childTnLst>
                          </p:cTn>
                        </p:par>
                        <p:par>
                          <p:cTn id="142" fill="hold">
                            <p:stCondLst>
                              <p:cond delay="500"/>
                            </p:stCondLst>
                            <p:childTnLst>
                              <p:par>
                                <p:cTn id="143" presetID="10" presetClass="entr" presetSubtype="0" fill="hold" grpId="0" nodeType="afterEffect">
                                  <p:stCondLst>
                                    <p:cond delay="0"/>
                                  </p:stCondLst>
                                  <p:childTnLst>
                                    <p:set>
                                      <p:cBhvr>
                                        <p:cTn id="144" dur="1" fill="hold">
                                          <p:stCondLst>
                                            <p:cond delay="0"/>
                                          </p:stCondLst>
                                        </p:cTn>
                                        <p:tgtEl>
                                          <p:spTgt spid="69"/>
                                        </p:tgtEl>
                                        <p:attrNameLst>
                                          <p:attrName>style.visibility</p:attrName>
                                        </p:attrNameLst>
                                      </p:cBhvr>
                                      <p:to>
                                        <p:strVal val="visible"/>
                                      </p:to>
                                    </p:set>
                                    <p:animEffect transition="in" filter="fade">
                                      <p:cBhvr>
                                        <p:cTn id="145" dur="500"/>
                                        <p:tgtEl>
                                          <p:spTgt spid="69"/>
                                        </p:tgtEl>
                                      </p:cBhvr>
                                    </p:animEffect>
                                  </p:childTnLst>
                                </p:cTn>
                              </p:par>
                            </p:childTnLst>
                          </p:cTn>
                        </p:par>
                      </p:childTnLst>
                    </p:cTn>
                  </p:par>
                  <p:par>
                    <p:cTn id="146" fill="hold">
                      <p:stCondLst>
                        <p:cond delay="indefinite"/>
                      </p:stCondLst>
                      <p:childTnLst>
                        <p:par>
                          <p:cTn id="147" fill="hold">
                            <p:stCondLst>
                              <p:cond delay="0"/>
                            </p:stCondLst>
                            <p:childTnLst>
                              <p:par>
                                <p:cTn id="148" presetID="22" presetClass="entr" presetSubtype="8" fill="hold" nodeType="clickEffect">
                                  <p:stCondLst>
                                    <p:cond delay="0"/>
                                  </p:stCondLst>
                                  <p:childTnLst>
                                    <p:set>
                                      <p:cBhvr>
                                        <p:cTn id="149" dur="1" fill="hold">
                                          <p:stCondLst>
                                            <p:cond delay="0"/>
                                          </p:stCondLst>
                                        </p:cTn>
                                        <p:tgtEl>
                                          <p:spTgt spid="21"/>
                                        </p:tgtEl>
                                        <p:attrNameLst>
                                          <p:attrName>style.visibility</p:attrName>
                                        </p:attrNameLst>
                                      </p:cBhvr>
                                      <p:to>
                                        <p:strVal val="visible"/>
                                      </p:to>
                                    </p:set>
                                    <p:animEffect transition="in" filter="wipe(left)">
                                      <p:cBhvr>
                                        <p:cTn id="150" dur="500"/>
                                        <p:tgtEl>
                                          <p:spTgt spid="21"/>
                                        </p:tgtEl>
                                      </p:cBhvr>
                                    </p:animEffect>
                                  </p:childTnLst>
                                </p:cTn>
                              </p:par>
                            </p:childTnLst>
                          </p:cTn>
                        </p:par>
                        <p:par>
                          <p:cTn id="151" fill="hold">
                            <p:stCondLst>
                              <p:cond delay="500"/>
                            </p:stCondLst>
                            <p:childTnLst>
                              <p:par>
                                <p:cTn id="152" presetID="10" presetClass="entr" presetSubtype="0" fill="hold" grpId="0" nodeType="afterEffect">
                                  <p:stCondLst>
                                    <p:cond delay="0"/>
                                  </p:stCondLst>
                                  <p:childTnLst>
                                    <p:set>
                                      <p:cBhvr>
                                        <p:cTn id="153" dur="1" fill="hold">
                                          <p:stCondLst>
                                            <p:cond delay="0"/>
                                          </p:stCondLst>
                                        </p:cTn>
                                        <p:tgtEl>
                                          <p:spTgt spid="71"/>
                                        </p:tgtEl>
                                        <p:attrNameLst>
                                          <p:attrName>style.visibility</p:attrName>
                                        </p:attrNameLst>
                                      </p:cBhvr>
                                      <p:to>
                                        <p:strVal val="visible"/>
                                      </p:to>
                                    </p:set>
                                    <p:animEffect transition="in" filter="fade">
                                      <p:cBhvr>
                                        <p:cTn id="154" dur="500"/>
                                        <p:tgtEl>
                                          <p:spTgt spid="71"/>
                                        </p:tgtEl>
                                      </p:cBhvr>
                                    </p:animEffect>
                                  </p:childTnLst>
                                </p:cTn>
                              </p:par>
                            </p:childTnLst>
                          </p:cTn>
                        </p:par>
                      </p:childTnLst>
                    </p:cTn>
                  </p:par>
                  <p:par>
                    <p:cTn id="155" fill="hold">
                      <p:stCondLst>
                        <p:cond delay="indefinite"/>
                      </p:stCondLst>
                      <p:childTnLst>
                        <p:par>
                          <p:cTn id="156" fill="hold">
                            <p:stCondLst>
                              <p:cond delay="0"/>
                            </p:stCondLst>
                            <p:childTnLst>
                              <p:par>
                                <p:cTn id="157" presetID="10" presetClass="entr" presetSubtype="0" fill="hold" grpId="0" nodeType="clickEffect">
                                  <p:stCondLst>
                                    <p:cond delay="0"/>
                                  </p:stCondLst>
                                  <p:childTnLst>
                                    <p:set>
                                      <p:cBhvr>
                                        <p:cTn id="158" dur="1" fill="hold">
                                          <p:stCondLst>
                                            <p:cond delay="0"/>
                                          </p:stCondLst>
                                        </p:cTn>
                                        <p:tgtEl>
                                          <p:spTgt spid="44"/>
                                        </p:tgtEl>
                                        <p:attrNameLst>
                                          <p:attrName>style.visibility</p:attrName>
                                        </p:attrNameLst>
                                      </p:cBhvr>
                                      <p:to>
                                        <p:strVal val="visible"/>
                                      </p:to>
                                    </p:set>
                                    <p:animEffect transition="in" filter="fade">
                                      <p:cBhvr>
                                        <p:cTn id="159" dur="500"/>
                                        <p:tgtEl>
                                          <p:spTgt spid="44"/>
                                        </p:tgtEl>
                                      </p:cBhvr>
                                    </p:animEffect>
                                  </p:childTnLst>
                                </p:cTn>
                              </p:par>
                            </p:childTnLst>
                          </p:cTn>
                        </p:par>
                        <p:par>
                          <p:cTn id="160" fill="hold">
                            <p:stCondLst>
                              <p:cond delay="500"/>
                            </p:stCondLst>
                            <p:childTnLst>
                              <p:par>
                                <p:cTn id="161" presetID="10" presetClass="entr" presetSubtype="0" fill="hold" grpId="0" nodeType="afterEffect">
                                  <p:stCondLst>
                                    <p:cond delay="0"/>
                                  </p:stCondLst>
                                  <p:childTnLst>
                                    <p:set>
                                      <p:cBhvr>
                                        <p:cTn id="162" dur="1" fill="hold">
                                          <p:stCondLst>
                                            <p:cond delay="0"/>
                                          </p:stCondLst>
                                        </p:cTn>
                                        <p:tgtEl>
                                          <p:spTgt spid="64"/>
                                        </p:tgtEl>
                                        <p:attrNameLst>
                                          <p:attrName>style.visibility</p:attrName>
                                        </p:attrNameLst>
                                      </p:cBhvr>
                                      <p:to>
                                        <p:strVal val="visible"/>
                                      </p:to>
                                    </p:set>
                                    <p:animEffect transition="in" filter="fade">
                                      <p:cBhvr>
                                        <p:cTn id="163" dur="500"/>
                                        <p:tgtEl>
                                          <p:spTgt spid="64"/>
                                        </p:tgtEl>
                                      </p:cBhvr>
                                    </p:animEffect>
                                  </p:childTnLst>
                                </p:cTn>
                              </p:par>
                            </p:childTnLst>
                          </p:cTn>
                        </p:par>
                      </p:childTnLst>
                    </p:cTn>
                  </p:par>
                  <p:par>
                    <p:cTn id="164" fill="hold">
                      <p:stCondLst>
                        <p:cond delay="indefinite"/>
                      </p:stCondLst>
                      <p:childTnLst>
                        <p:par>
                          <p:cTn id="165" fill="hold">
                            <p:stCondLst>
                              <p:cond delay="0"/>
                            </p:stCondLst>
                            <p:childTnLst>
                              <p:par>
                                <p:cTn id="166" presetID="22" presetClass="entr" presetSubtype="1" fill="hold" nodeType="clickEffect">
                                  <p:stCondLst>
                                    <p:cond delay="0"/>
                                  </p:stCondLst>
                                  <p:childTnLst>
                                    <p:set>
                                      <p:cBhvr>
                                        <p:cTn id="167" dur="1" fill="hold">
                                          <p:stCondLst>
                                            <p:cond delay="0"/>
                                          </p:stCondLst>
                                        </p:cTn>
                                        <p:tgtEl>
                                          <p:spTgt spid="36"/>
                                        </p:tgtEl>
                                        <p:attrNameLst>
                                          <p:attrName>style.visibility</p:attrName>
                                        </p:attrNameLst>
                                      </p:cBhvr>
                                      <p:to>
                                        <p:strVal val="visible"/>
                                      </p:to>
                                    </p:set>
                                    <p:animEffect transition="in" filter="wipe(up)">
                                      <p:cBhvr>
                                        <p:cTn id="168" dur="500"/>
                                        <p:tgtEl>
                                          <p:spTgt spid="36"/>
                                        </p:tgtEl>
                                      </p:cBhvr>
                                    </p:animEffect>
                                  </p:childTnLst>
                                </p:cTn>
                              </p:par>
                            </p:childTnLst>
                          </p:cTn>
                        </p:par>
                        <p:par>
                          <p:cTn id="169" fill="hold">
                            <p:stCondLst>
                              <p:cond delay="500"/>
                            </p:stCondLst>
                            <p:childTnLst>
                              <p:par>
                                <p:cTn id="170" presetID="10" presetClass="entr" presetSubtype="0" fill="hold" grpId="0" nodeType="afterEffect">
                                  <p:stCondLst>
                                    <p:cond delay="500"/>
                                  </p:stCondLst>
                                  <p:childTnLst>
                                    <p:set>
                                      <p:cBhvr>
                                        <p:cTn id="171" dur="1" fill="hold">
                                          <p:stCondLst>
                                            <p:cond delay="0"/>
                                          </p:stCondLst>
                                        </p:cTn>
                                        <p:tgtEl>
                                          <p:spTgt spid="43"/>
                                        </p:tgtEl>
                                        <p:attrNameLst>
                                          <p:attrName>style.visibility</p:attrName>
                                        </p:attrNameLst>
                                      </p:cBhvr>
                                      <p:to>
                                        <p:strVal val="visible"/>
                                      </p:to>
                                    </p:set>
                                    <p:animEffect transition="in" filter="fade">
                                      <p:cBhvr>
                                        <p:cTn id="172" dur="500"/>
                                        <p:tgtEl>
                                          <p:spTgt spid="43"/>
                                        </p:tgtEl>
                                      </p:cBhvr>
                                    </p:animEffect>
                                  </p:childTnLst>
                                </p:cTn>
                              </p:par>
                            </p:childTnLst>
                          </p:cTn>
                        </p:par>
                        <p:par>
                          <p:cTn id="173" fill="hold">
                            <p:stCondLst>
                              <p:cond delay="1500"/>
                            </p:stCondLst>
                            <p:childTnLst>
                              <p:par>
                                <p:cTn id="174" presetID="10" presetClass="entr" presetSubtype="0" fill="hold" grpId="0" nodeType="afterEffect">
                                  <p:stCondLst>
                                    <p:cond delay="0"/>
                                  </p:stCondLst>
                                  <p:childTnLst>
                                    <p:set>
                                      <p:cBhvr>
                                        <p:cTn id="175" dur="1" fill="hold">
                                          <p:stCondLst>
                                            <p:cond delay="0"/>
                                          </p:stCondLst>
                                        </p:cTn>
                                        <p:tgtEl>
                                          <p:spTgt spid="62"/>
                                        </p:tgtEl>
                                        <p:attrNameLst>
                                          <p:attrName>style.visibility</p:attrName>
                                        </p:attrNameLst>
                                      </p:cBhvr>
                                      <p:to>
                                        <p:strVal val="visible"/>
                                      </p:to>
                                    </p:set>
                                    <p:animEffect transition="in" filter="fade">
                                      <p:cBhvr>
                                        <p:cTn id="176" dur="500"/>
                                        <p:tgtEl>
                                          <p:spTgt spid="62"/>
                                        </p:tgtEl>
                                      </p:cBhvr>
                                    </p:animEffect>
                                  </p:childTnLst>
                                </p:cTn>
                              </p:par>
                            </p:childTnLst>
                          </p:cTn>
                        </p:par>
                      </p:childTnLst>
                    </p:cTn>
                  </p:par>
                  <p:par>
                    <p:cTn id="177" fill="hold">
                      <p:stCondLst>
                        <p:cond delay="indefinite"/>
                      </p:stCondLst>
                      <p:childTnLst>
                        <p:par>
                          <p:cTn id="178" fill="hold">
                            <p:stCondLst>
                              <p:cond delay="0"/>
                            </p:stCondLst>
                            <p:childTnLst>
                              <p:par>
                                <p:cTn id="179" presetID="10" presetClass="entr" presetSubtype="0" fill="hold" grpId="0" nodeType="clickEffect">
                                  <p:stCondLst>
                                    <p:cond delay="0"/>
                                  </p:stCondLst>
                                  <p:childTnLst>
                                    <p:set>
                                      <p:cBhvr>
                                        <p:cTn id="180" dur="1" fill="hold">
                                          <p:stCondLst>
                                            <p:cond delay="0"/>
                                          </p:stCondLst>
                                        </p:cTn>
                                        <p:tgtEl>
                                          <p:spTgt spid="46"/>
                                        </p:tgtEl>
                                        <p:attrNameLst>
                                          <p:attrName>style.visibility</p:attrName>
                                        </p:attrNameLst>
                                      </p:cBhvr>
                                      <p:to>
                                        <p:strVal val="visible"/>
                                      </p:to>
                                    </p:set>
                                    <p:animEffect transition="in" filter="fade">
                                      <p:cBhvr>
                                        <p:cTn id="181" dur="500"/>
                                        <p:tgtEl>
                                          <p:spTgt spid="46"/>
                                        </p:tgtEl>
                                      </p:cBhvr>
                                    </p:animEffect>
                                  </p:childTnLst>
                                </p:cTn>
                              </p:par>
                            </p:childTnLst>
                          </p:cTn>
                        </p:par>
                        <p:par>
                          <p:cTn id="182" fill="hold">
                            <p:stCondLst>
                              <p:cond delay="500"/>
                            </p:stCondLst>
                            <p:childTnLst>
                              <p:par>
                                <p:cTn id="183" presetID="10" presetClass="entr" presetSubtype="0" fill="hold" grpId="0" nodeType="afterEffect">
                                  <p:stCondLst>
                                    <p:cond delay="0"/>
                                  </p:stCondLst>
                                  <p:childTnLst>
                                    <p:set>
                                      <p:cBhvr>
                                        <p:cTn id="184" dur="1" fill="hold">
                                          <p:stCondLst>
                                            <p:cond delay="0"/>
                                          </p:stCondLst>
                                        </p:cTn>
                                        <p:tgtEl>
                                          <p:spTgt spid="53"/>
                                        </p:tgtEl>
                                        <p:attrNameLst>
                                          <p:attrName>style.visibility</p:attrName>
                                        </p:attrNameLst>
                                      </p:cBhvr>
                                      <p:to>
                                        <p:strVal val="visible"/>
                                      </p:to>
                                    </p:set>
                                    <p:animEffect transition="in" filter="fade">
                                      <p:cBhvr>
                                        <p:cTn id="185" dur="500"/>
                                        <p:tgtEl>
                                          <p:spTgt spid="53"/>
                                        </p:tgtEl>
                                      </p:cBhvr>
                                    </p:animEffect>
                                  </p:childTnLst>
                                </p:cTn>
                              </p:par>
                            </p:childTnLst>
                          </p:cTn>
                        </p:par>
                      </p:childTnLst>
                    </p:cTn>
                  </p:par>
                  <p:par>
                    <p:cTn id="186" fill="hold">
                      <p:stCondLst>
                        <p:cond delay="indefinite"/>
                      </p:stCondLst>
                      <p:childTnLst>
                        <p:par>
                          <p:cTn id="187" fill="hold">
                            <p:stCondLst>
                              <p:cond delay="0"/>
                            </p:stCondLst>
                            <p:childTnLst>
                              <p:par>
                                <p:cTn id="188" presetID="22" presetClass="entr" presetSubtype="4" fill="hold" nodeType="clickEffect">
                                  <p:stCondLst>
                                    <p:cond delay="0"/>
                                  </p:stCondLst>
                                  <p:childTnLst>
                                    <p:set>
                                      <p:cBhvr>
                                        <p:cTn id="189" dur="1" fill="hold">
                                          <p:stCondLst>
                                            <p:cond delay="0"/>
                                          </p:stCondLst>
                                        </p:cTn>
                                        <p:tgtEl>
                                          <p:spTgt spid="59"/>
                                        </p:tgtEl>
                                        <p:attrNameLst>
                                          <p:attrName>style.visibility</p:attrName>
                                        </p:attrNameLst>
                                      </p:cBhvr>
                                      <p:to>
                                        <p:strVal val="visible"/>
                                      </p:to>
                                    </p:set>
                                    <p:animEffect transition="in" filter="wipe(down)">
                                      <p:cBhvr>
                                        <p:cTn id="190" dur="500"/>
                                        <p:tgtEl>
                                          <p:spTgt spid="59"/>
                                        </p:tgtEl>
                                      </p:cBhvr>
                                    </p:animEffect>
                                  </p:childTnLst>
                                </p:cTn>
                              </p:par>
                            </p:childTnLst>
                          </p:cTn>
                        </p:par>
                        <p:par>
                          <p:cTn id="191" fill="hold">
                            <p:stCondLst>
                              <p:cond delay="500"/>
                            </p:stCondLst>
                            <p:childTnLst>
                              <p:par>
                                <p:cTn id="192" presetID="10" presetClass="entr" presetSubtype="0" fill="hold" grpId="0" nodeType="afterEffect">
                                  <p:stCondLst>
                                    <p:cond delay="500"/>
                                  </p:stCondLst>
                                  <p:childTnLst>
                                    <p:set>
                                      <p:cBhvr>
                                        <p:cTn id="193" dur="1" fill="hold">
                                          <p:stCondLst>
                                            <p:cond delay="0"/>
                                          </p:stCondLst>
                                        </p:cTn>
                                        <p:tgtEl>
                                          <p:spTgt spid="45"/>
                                        </p:tgtEl>
                                        <p:attrNameLst>
                                          <p:attrName>style.visibility</p:attrName>
                                        </p:attrNameLst>
                                      </p:cBhvr>
                                      <p:to>
                                        <p:strVal val="visible"/>
                                      </p:to>
                                    </p:set>
                                    <p:animEffect transition="in" filter="fade">
                                      <p:cBhvr>
                                        <p:cTn id="194" dur="500"/>
                                        <p:tgtEl>
                                          <p:spTgt spid="45"/>
                                        </p:tgtEl>
                                      </p:cBhvr>
                                    </p:animEffect>
                                  </p:childTnLst>
                                </p:cTn>
                              </p:par>
                            </p:childTnLst>
                          </p:cTn>
                        </p:par>
                        <p:par>
                          <p:cTn id="195" fill="hold">
                            <p:stCondLst>
                              <p:cond delay="1500"/>
                            </p:stCondLst>
                            <p:childTnLst>
                              <p:par>
                                <p:cTn id="196" presetID="10" presetClass="entr" presetSubtype="0" fill="hold" grpId="0" nodeType="afterEffect">
                                  <p:stCondLst>
                                    <p:cond delay="0"/>
                                  </p:stCondLst>
                                  <p:childTnLst>
                                    <p:set>
                                      <p:cBhvr>
                                        <p:cTn id="197" dur="1" fill="hold">
                                          <p:stCondLst>
                                            <p:cond delay="0"/>
                                          </p:stCondLst>
                                        </p:cTn>
                                        <p:tgtEl>
                                          <p:spTgt spid="51"/>
                                        </p:tgtEl>
                                        <p:attrNameLst>
                                          <p:attrName>style.visibility</p:attrName>
                                        </p:attrNameLst>
                                      </p:cBhvr>
                                      <p:to>
                                        <p:strVal val="visible"/>
                                      </p:to>
                                    </p:set>
                                    <p:animEffect transition="in" filter="fade">
                                      <p:cBhvr>
                                        <p:cTn id="19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P spid="12" grpId="0"/>
      <p:bldP spid="22" grpId="0"/>
      <p:bldP spid="17" grpId="0" animBg="1"/>
      <p:bldP spid="23" grpId="0" animBg="1"/>
      <p:bldP spid="24" grpId="0"/>
      <p:bldP spid="25" grpId="0"/>
      <p:bldP spid="27" grpId="0"/>
      <p:bldP spid="32" grpId="0"/>
      <p:bldP spid="41" grpId="0" animBg="1"/>
      <p:bldP spid="42" grpId="0" animBg="1"/>
      <p:bldP spid="43" grpId="0" animBg="1"/>
      <p:bldP spid="44" grpId="0" animBg="1"/>
      <p:bldP spid="45" grpId="0" animBg="1"/>
      <p:bldP spid="46" grpId="0" animBg="1"/>
      <p:bldP spid="48" grpId="0"/>
      <p:bldP spid="51" grpId="0"/>
      <p:bldP spid="53" grpId="0"/>
      <p:bldP spid="57" grpId="0"/>
      <p:bldP spid="62" grpId="0"/>
      <p:bldP spid="64" grpId="0"/>
      <p:bldP spid="65" grpId="0"/>
      <p:bldP spid="8" grpId="0"/>
      <p:bldP spid="13" grpId="0"/>
      <p:bldP spid="69" grpId="0"/>
      <p:bldP spid="7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Příklad</a:t>
            </a:r>
            <a:endParaRPr lang="cs-CZ" dirty="0"/>
          </a:p>
        </p:txBody>
      </p:sp>
      <p:sp>
        <p:nvSpPr>
          <p:cNvPr id="3" name="Zástupný symbol pro obsah 2"/>
          <p:cNvSpPr>
            <a:spLocks noGrp="1"/>
          </p:cNvSpPr>
          <p:nvPr>
            <p:ph idx="1"/>
          </p:nvPr>
        </p:nvSpPr>
        <p:spPr>
          <a:xfrm>
            <a:off x="323528" y="1347804"/>
            <a:ext cx="8496943" cy="5184576"/>
          </a:xfrm>
        </p:spPr>
        <p:txBody>
          <a:bodyPr>
            <a:normAutofit/>
          </a:bodyPr>
          <a:lstStyle/>
          <a:p>
            <a:pPr marL="0" indent="0">
              <a:buNone/>
            </a:pPr>
            <a:r>
              <a:rPr lang="cs-CZ" sz="2400" dirty="0" smtClean="0"/>
              <a:t>Zobrazte přímku </a:t>
            </a:r>
            <a:r>
              <a:rPr lang="cs-CZ" sz="2400" i="1" dirty="0" smtClean="0"/>
              <a:t>a</a:t>
            </a:r>
            <a:r>
              <a:rPr lang="cs-CZ" sz="2400" dirty="0" smtClean="0"/>
              <a:t> určenou body </a:t>
            </a:r>
            <a:r>
              <a:rPr lang="cs-CZ" sz="2400" i="1" dirty="0" smtClean="0"/>
              <a:t>A</a:t>
            </a:r>
            <a:r>
              <a:rPr lang="cs-CZ" sz="2400" dirty="0" smtClean="0"/>
              <a:t>[5; -1; 4], </a:t>
            </a:r>
            <a:r>
              <a:rPr lang="cs-CZ" sz="2400" i="1" dirty="0" smtClean="0"/>
              <a:t>B</a:t>
            </a:r>
            <a:r>
              <a:rPr lang="cs-CZ" sz="2400" dirty="0" smtClean="0"/>
              <a:t>[-2; 4; 1] a najděte její stopníky.</a:t>
            </a:r>
            <a:endParaRPr lang="cs-CZ" sz="2400" dirty="0"/>
          </a:p>
        </p:txBody>
      </p:sp>
      <p:cxnSp>
        <p:nvCxnSpPr>
          <p:cNvPr id="7" name="Přímá spojnice se šipkou 6"/>
          <p:cNvCxnSpPr/>
          <p:nvPr/>
        </p:nvCxnSpPr>
        <p:spPr>
          <a:xfrm>
            <a:off x="1471261" y="4058527"/>
            <a:ext cx="5976664" cy="0"/>
          </a:xfrm>
          <a:prstGeom prst="straightConnector1">
            <a:avLst/>
          </a:prstGeom>
          <a:ln w="12700">
            <a:prstDash val="solid"/>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9" name="Přímá spojnice se šipkou 8"/>
          <p:cNvCxnSpPr/>
          <p:nvPr/>
        </p:nvCxnSpPr>
        <p:spPr>
          <a:xfrm>
            <a:off x="4139952" y="2060848"/>
            <a:ext cx="0" cy="4320480"/>
          </a:xfrm>
          <a:prstGeom prst="straightConnector1">
            <a:avLst/>
          </a:prstGeom>
          <a:ln>
            <a:prstDash val="solid"/>
            <a:headEnd type="arrow" w="med" len="med"/>
            <a:tailEnd type="arrow" w="med" len="med"/>
          </a:ln>
        </p:spPr>
        <p:style>
          <a:lnRef idx="1">
            <a:schemeClr val="dk1"/>
          </a:lnRef>
          <a:fillRef idx="0">
            <a:schemeClr val="dk1"/>
          </a:fillRef>
          <a:effectRef idx="0">
            <a:schemeClr val="dk1"/>
          </a:effectRef>
          <a:fontRef idx="minor">
            <a:schemeClr val="tx1"/>
          </a:fontRef>
        </p:style>
      </p:cxnSp>
      <p:sp>
        <p:nvSpPr>
          <p:cNvPr id="4" name="TextovéPole 3"/>
          <p:cNvSpPr txBox="1"/>
          <p:nvPr/>
        </p:nvSpPr>
        <p:spPr>
          <a:xfrm>
            <a:off x="7413604" y="3990103"/>
            <a:ext cx="542772" cy="369332"/>
          </a:xfrm>
          <a:prstGeom prst="rect">
            <a:avLst/>
          </a:prstGeom>
          <a:noFill/>
        </p:spPr>
        <p:txBody>
          <a:bodyPr wrap="square" rtlCol="0">
            <a:spAutoFit/>
          </a:bodyPr>
          <a:lstStyle/>
          <a:p>
            <a:r>
              <a:rPr lang="cs-CZ" dirty="0" smtClean="0"/>
              <a:t>x</a:t>
            </a:r>
            <a:r>
              <a:rPr lang="cs-CZ" baseline="-25000" dirty="0" smtClean="0"/>
              <a:t>1,2</a:t>
            </a:r>
            <a:endParaRPr lang="cs-CZ" baseline="-25000" dirty="0"/>
          </a:p>
        </p:txBody>
      </p:sp>
      <p:sp>
        <p:nvSpPr>
          <p:cNvPr id="5" name="TextovéPole 4"/>
          <p:cNvSpPr txBox="1"/>
          <p:nvPr/>
        </p:nvSpPr>
        <p:spPr>
          <a:xfrm>
            <a:off x="3912765" y="6196662"/>
            <a:ext cx="216024" cy="369332"/>
          </a:xfrm>
          <a:prstGeom prst="rect">
            <a:avLst/>
          </a:prstGeom>
          <a:noFill/>
        </p:spPr>
        <p:txBody>
          <a:bodyPr wrap="square" rtlCol="0">
            <a:spAutoFit/>
          </a:bodyPr>
          <a:lstStyle/>
          <a:p>
            <a:r>
              <a:rPr lang="cs-CZ" dirty="0" smtClean="0"/>
              <a:t>y</a:t>
            </a:r>
            <a:endParaRPr lang="cs-CZ" dirty="0"/>
          </a:p>
        </p:txBody>
      </p:sp>
      <p:sp>
        <p:nvSpPr>
          <p:cNvPr id="27" name="TextovéPole 26"/>
          <p:cNvSpPr txBox="1"/>
          <p:nvPr/>
        </p:nvSpPr>
        <p:spPr>
          <a:xfrm>
            <a:off x="4110300" y="4030751"/>
            <a:ext cx="288032" cy="276999"/>
          </a:xfrm>
          <a:prstGeom prst="rect">
            <a:avLst/>
          </a:prstGeom>
          <a:noFill/>
        </p:spPr>
        <p:txBody>
          <a:bodyPr wrap="square" rtlCol="0">
            <a:spAutoFit/>
          </a:bodyPr>
          <a:lstStyle/>
          <a:p>
            <a:r>
              <a:rPr lang="cs-CZ" sz="1200" dirty="0" smtClean="0"/>
              <a:t>0</a:t>
            </a:r>
            <a:endParaRPr lang="cs-CZ" sz="1200" dirty="0"/>
          </a:p>
        </p:txBody>
      </p:sp>
      <p:sp>
        <p:nvSpPr>
          <p:cNvPr id="32" name="TextovéPole 31"/>
          <p:cNvSpPr txBox="1"/>
          <p:nvPr/>
        </p:nvSpPr>
        <p:spPr>
          <a:xfrm>
            <a:off x="4139952" y="1912817"/>
            <a:ext cx="247633" cy="369332"/>
          </a:xfrm>
          <a:prstGeom prst="rect">
            <a:avLst/>
          </a:prstGeom>
          <a:noFill/>
        </p:spPr>
        <p:txBody>
          <a:bodyPr wrap="square" rtlCol="0">
            <a:spAutoFit/>
          </a:bodyPr>
          <a:lstStyle/>
          <a:p>
            <a:r>
              <a:rPr lang="cs-CZ" dirty="0" smtClean="0"/>
              <a:t>z</a:t>
            </a:r>
            <a:endParaRPr lang="cs-CZ" dirty="0"/>
          </a:p>
        </p:txBody>
      </p:sp>
    </p:spTree>
    <p:extLst>
      <p:ext uri="{BB962C8B-B14F-4D97-AF65-F5344CB8AC3E}">
        <p14:creationId xmlns:p14="http://schemas.microsoft.com/office/powerpoint/2010/main" val="2516060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27" grpId="0"/>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délník 2"/>
          <p:cNvSpPr/>
          <p:nvPr/>
        </p:nvSpPr>
        <p:spPr>
          <a:xfrm>
            <a:off x="611560" y="1010882"/>
            <a:ext cx="7920880" cy="461665"/>
          </a:xfrm>
          <a:prstGeom prst="rect">
            <a:avLst/>
          </a:prstGeom>
        </p:spPr>
        <p:txBody>
          <a:bodyPr wrap="square">
            <a:spAutoFit/>
          </a:bodyPr>
          <a:lstStyle/>
          <a:p>
            <a:pPr algn="ctr"/>
            <a:r>
              <a:rPr lang="cs-CZ" sz="2400" dirty="0" smtClean="0">
                <a:latin typeface="Calibri" pitchFamily="34" charset="0"/>
              </a:rPr>
              <a:t>Zdroj: archiv autora</a:t>
            </a:r>
            <a:endParaRPr lang="cs-CZ" sz="2400" dirty="0">
              <a:latin typeface="Calibri" pitchFamily="34" charset="0"/>
            </a:endParaRPr>
          </a:p>
        </p:txBody>
      </p:sp>
      <p:sp>
        <p:nvSpPr>
          <p:cNvPr id="4" name="TextovéPole 3"/>
          <p:cNvSpPr txBox="1"/>
          <p:nvPr/>
        </p:nvSpPr>
        <p:spPr>
          <a:xfrm>
            <a:off x="596451" y="5094476"/>
            <a:ext cx="7992888" cy="461665"/>
          </a:xfrm>
          <a:prstGeom prst="rect">
            <a:avLst/>
          </a:prstGeom>
          <a:noFill/>
        </p:spPr>
        <p:txBody>
          <a:bodyPr wrap="square" rtlCol="0">
            <a:spAutoFit/>
          </a:bodyPr>
          <a:lstStyle/>
          <a:p>
            <a:pPr algn="ctr"/>
            <a:r>
              <a:rPr lang="cs-CZ" sz="2400" dirty="0" smtClean="0"/>
              <a:t>Materiál je určen k interaktivní výuce.</a:t>
            </a:r>
            <a:endParaRPr lang="cs-CZ" sz="2400" dirty="0"/>
          </a:p>
        </p:txBody>
      </p:sp>
    </p:spTree>
    <p:extLst>
      <p:ext uri="{BB962C8B-B14F-4D97-AF65-F5344CB8AC3E}">
        <p14:creationId xmlns:p14="http://schemas.microsoft.com/office/powerpoint/2010/main" val="3049664346"/>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509</TotalTime>
  <Words>383</Words>
  <Application>Microsoft Office PowerPoint</Application>
  <PresentationFormat>Předvádění na obrazovce (4:3)</PresentationFormat>
  <Paragraphs>81</Paragraphs>
  <Slides>8</Slides>
  <Notes>3</Notes>
  <HiddenSlides>0</HiddenSlides>
  <MMClips>0</MMClips>
  <ScaleCrop>false</ScaleCrop>
  <HeadingPairs>
    <vt:vector size="6" baseType="variant">
      <vt:variant>
        <vt:lpstr>Použitá písma</vt:lpstr>
      </vt:variant>
      <vt:variant>
        <vt:i4>3</vt:i4>
      </vt:variant>
      <vt:variant>
        <vt:lpstr>Motiv</vt:lpstr>
      </vt:variant>
      <vt:variant>
        <vt:i4>1</vt:i4>
      </vt:variant>
      <vt:variant>
        <vt:lpstr>Nadpisy snímků</vt:lpstr>
      </vt:variant>
      <vt:variant>
        <vt:i4>8</vt:i4>
      </vt:variant>
    </vt:vector>
  </HeadingPairs>
  <TitlesOfParts>
    <vt:vector size="12" baseType="lpstr">
      <vt:lpstr>Arial</vt:lpstr>
      <vt:lpstr>Calibri</vt:lpstr>
      <vt:lpstr>Symbol</vt:lpstr>
      <vt:lpstr>Motiv systému Office</vt:lpstr>
      <vt:lpstr>Prezentace aplikace PowerPoint</vt:lpstr>
      <vt:lpstr>ANOTACE</vt:lpstr>
      <vt:lpstr>Mongeovo promítání</vt:lpstr>
      <vt:lpstr>Princip průmětu přímky</vt:lpstr>
      <vt:lpstr>Přímka a může být zadána:</vt:lpstr>
      <vt:lpstr>Zobrazení přímky</vt:lpstr>
      <vt:lpstr>Příklad</vt:lpstr>
      <vt:lpstr>Prezentace aplikace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Kótované promítání</dc:title>
  <dc:creator>burim</dc:creator>
  <cp:lastModifiedBy>Michaela Sedláčková</cp:lastModifiedBy>
  <cp:revision>72</cp:revision>
  <dcterms:created xsi:type="dcterms:W3CDTF">2012-07-31T10:12:03Z</dcterms:created>
  <dcterms:modified xsi:type="dcterms:W3CDTF">2013-09-04T06:39:16Z</dcterms:modified>
</cp:coreProperties>
</file>