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2" r:id="rId2"/>
    <p:sldId id="266" r:id="rId3"/>
    <p:sldId id="256" r:id="rId4"/>
    <p:sldId id="257" r:id="rId5"/>
    <p:sldId id="259" r:id="rId6"/>
    <p:sldId id="260" r:id="rId7"/>
    <p:sldId id="258" r:id="rId8"/>
    <p:sldId id="263" r:id="rId9"/>
    <p:sldId id="264" r:id="rId10"/>
    <p:sldId id="265" r:id="rId11"/>
    <p:sldId id="261"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C53296-7F6D-4E6A-983D-D884339DC141}" type="datetimeFigureOut">
              <a:rPr lang="cs-CZ" smtClean="0"/>
              <a:t>4.9.2013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4CE6A4-965F-4E7B-8EF7-65C9B6174A1B}" type="slidenum">
              <a:rPr lang="cs-CZ" smtClean="0"/>
              <a:t>‹#›</a:t>
            </a:fld>
            <a:endParaRPr lang="cs-CZ"/>
          </a:p>
        </p:txBody>
      </p:sp>
    </p:spTree>
    <p:extLst>
      <p:ext uri="{BB962C8B-B14F-4D97-AF65-F5344CB8AC3E}">
        <p14:creationId xmlns:p14="http://schemas.microsoft.com/office/powerpoint/2010/main" val="793315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11</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4.9.2013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4.9.2013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4.9.2013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4.9.2013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305674906"/>
              </p:ext>
            </p:extLst>
          </p:nvPr>
        </p:nvGraphicFramePr>
        <p:xfrm>
          <a:off x="614836" y="2816085"/>
          <a:ext cx="8136904" cy="296721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smtClean="0">
                          <a:solidFill>
                            <a:srgbClr val="2C3036"/>
                          </a:solidFill>
                          <a:latin typeface="Calibri" pitchFamily="34" charset="0"/>
                          <a:ea typeface="+mn-ea"/>
                          <a:cs typeface="+mn-cs"/>
                        </a:rPr>
                        <a:t>VY_32_INOVACE_08A_11_Mongeovo</a:t>
                      </a:r>
                      <a:r>
                        <a:rPr lang="cs-CZ" sz="1800" b="1" kern="1200" baseline="0" smtClean="0">
                          <a:solidFill>
                            <a:srgbClr val="2C3036"/>
                          </a:solidFill>
                          <a:latin typeface="Calibri" pitchFamily="34" charset="0"/>
                          <a:ea typeface="+mn-ea"/>
                          <a:cs typeface="+mn-cs"/>
                        </a:rPr>
                        <a:t> </a:t>
                      </a:r>
                      <a:r>
                        <a:rPr lang="cs-CZ" sz="1800" b="1" kern="1200" baseline="0" dirty="0" smtClean="0">
                          <a:solidFill>
                            <a:srgbClr val="2C3036"/>
                          </a:solidFill>
                          <a:latin typeface="Calibri" pitchFamily="34" charset="0"/>
                          <a:ea typeface="+mn-ea"/>
                          <a:cs typeface="+mn-cs"/>
                        </a:rPr>
                        <a:t>promítání – </a:t>
                      </a:r>
                      <a:r>
                        <a:rPr lang="cs-CZ" sz="1800" b="1" kern="1200" baseline="0" smtClean="0">
                          <a:solidFill>
                            <a:srgbClr val="2C3036"/>
                          </a:solidFill>
                          <a:latin typeface="Calibri" pitchFamily="34" charset="0"/>
                          <a:ea typeface="+mn-ea"/>
                          <a:cs typeface="+mn-cs"/>
                        </a:rPr>
                        <a:t>Průmět roviny - stopy</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5.1.2013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31402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principu </a:t>
            </a:r>
            <a:r>
              <a:rPr lang="cs-CZ" sz="2000" dirty="0" smtClean="0">
                <a:latin typeface="Calibri" pitchFamily="34" charset="0"/>
              </a:rPr>
              <a:t>promítání roviny do průměten v Mongeově promítání a je připraven pro hodiny deskriptivní </a:t>
            </a:r>
            <a:r>
              <a:rPr lang="cs-CZ" sz="2000" dirty="0">
                <a:latin typeface="Calibri" pitchFamily="34" charset="0"/>
              </a:rPr>
              <a:t>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Je vhodné, aby učitel celou situaci také modeloval v promítacím koutě.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řešenému příkladu, kde je využita výše vysvětlená látka. Učitel konstrukci slovně popisuje a vysvětluje. Studenti příklad rýsují do sešitu.</a:t>
            </a:r>
          </a:p>
          <a:p>
            <a:pPr marL="0" indent="0" algn="just">
              <a:buNone/>
            </a:pPr>
            <a:r>
              <a:rPr lang="cs-CZ" sz="2000" dirty="0" smtClean="0">
                <a:latin typeface="Calibri" pitchFamily="34" charset="0"/>
              </a:rPr>
              <a:t>V poslední části prezentace jsou uvedeny neřešené příklady. Studenti navrhují jejich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3536959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Mongeovo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PRŮMĚT ROVINY</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1475656" y="2132855"/>
            <a:ext cx="2448272" cy="233561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dirty="0" smtClean="0"/>
              <a:t>Princip průmětu roviny</a:t>
            </a:r>
            <a:endParaRPr lang="cs-CZ" dirty="0"/>
          </a:p>
        </p:txBody>
      </p:sp>
      <p:sp>
        <p:nvSpPr>
          <p:cNvPr id="4" name="Zástupný symbol pro obsah 3"/>
          <p:cNvSpPr>
            <a:spLocks noGrp="1"/>
          </p:cNvSpPr>
          <p:nvPr>
            <p:ph sz="half" idx="2"/>
          </p:nvPr>
        </p:nvSpPr>
        <p:spPr>
          <a:xfrm>
            <a:off x="4572000" y="1600200"/>
            <a:ext cx="4320480" cy="4525963"/>
          </a:xfrm>
        </p:spPr>
        <p:txBody>
          <a:bodyPr>
            <a:normAutofit/>
          </a:bodyPr>
          <a:lstStyle/>
          <a:p>
            <a:r>
              <a:rPr lang="cs-CZ" sz="2400" i="1" dirty="0" smtClean="0">
                <a:sym typeface="Symbol"/>
              </a:rPr>
              <a:t></a:t>
            </a:r>
            <a:r>
              <a:rPr lang="cs-CZ" sz="2400" dirty="0" smtClean="0">
                <a:sym typeface="Symbol"/>
              </a:rPr>
              <a:t>,</a:t>
            </a:r>
            <a:r>
              <a:rPr lang="cs-CZ" sz="2400" i="1" dirty="0" smtClean="0">
                <a:sym typeface="Symbol"/>
              </a:rPr>
              <a:t> </a:t>
            </a:r>
            <a:r>
              <a:rPr lang="cs-CZ" sz="2400" dirty="0" smtClean="0">
                <a:sym typeface="Symbol"/>
              </a:rPr>
              <a:t> </a:t>
            </a:r>
            <a:r>
              <a:rPr lang="cs-CZ" sz="2400" dirty="0">
                <a:sym typeface="Symbol"/>
              </a:rPr>
              <a:t>… </a:t>
            </a:r>
            <a:r>
              <a:rPr lang="cs-CZ" sz="2400" dirty="0" smtClean="0">
                <a:sym typeface="Symbol"/>
              </a:rPr>
              <a:t>půdorysna a nárysna</a:t>
            </a:r>
          </a:p>
          <a:p>
            <a:r>
              <a:rPr lang="cs-CZ" sz="2400" i="1" dirty="0" smtClean="0">
                <a:sym typeface="Symbol"/>
              </a:rPr>
              <a:t>x</a:t>
            </a:r>
            <a:r>
              <a:rPr lang="cs-CZ" sz="2400" dirty="0" smtClean="0">
                <a:sym typeface="Symbol"/>
              </a:rPr>
              <a:t> … základnice</a:t>
            </a:r>
          </a:p>
          <a:p>
            <a:r>
              <a:rPr lang="cs-CZ" sz="2400" i="1" dirty="0" smtClean="0">
                <a:sym typeface="Symbol"/>
              </a:rPr>
              <a:t>p</a:t>
            </a:r>
            <a:r>
              <a:rPr lang="cs-CZ" sz="2400" i="1" baseline="30000" dirty="0" smtClean="0">
                <a:sym typeface="Symbol"/>
              </a:rPr>
              <a:t></a:t>
            </a:r>
            <a:r>
              <a:rPr lang="cs-CZ" sz="2400" dirty="0" smtClean="0">
                <a:sym typeface="Symbol"/>
              </a:rPr>
              <a:t> </a:t>
            </a:r>
            <a:r>
              <a:rPr lang="cs-CZ" sz="2400" dirty="0">
                <a:sym typeface="Symbol"/>
              </a:rPr>
              <a:t>… </a:t>
            </a:r>
            <a:r>
              <a:rPr lang="cs-CZ" sz="2400" dirty="0" smtClean="0">
                <a:sym typeface="Symbol"/>
              </a:rPr>
              <a:t>půdorysná stopa roviny </a:t>
            </a:r>
            <a:r>
              <a:rPr lang="cs-CZ" sz="2400" i="1" dirty="0" smtClean="0">
                <a:sym typeface="Symbol"/>
              </a:rPr>
              <a:t></a:t>
            </a:r>
            <a:endParaRPr lang="cs-CZ" sz="2400" i="1" dirty="0">
              <a:sym typeface="Symbol"/>
            </a:endParaRPr>
          </a:p>
          <a:p>
            <a:r>
              <a:rPr lang="cs-CZ" sz="2400" i="1" dirty="0" smtClean="0">
                <a:sym typeface="Symbol"/>
              </a:rPr>
              <a:t>n</a:t>
            </a:r>
            <a:r>
              <a:rPr lang="cs-CZ" sz="2400" i="1" baseline="30000" dirty="0" smtClean="0">
                <a:sym typeface="Symbol"/>
              </a:rPr>
              <a:t></a:t>
            </a:r>
            <a:r>
              <a:rPr lang="cs-CZ" sz="2400" dirty="0" smtClean="0">
                <a:sym typeface="Symbol"/>
              </a:rPr>
              <a:t> </a:t>
            </a:r>
            <a:r>
              <a:rPr lang="cs-CZ" sz="2400" dirty="0">
                <a:sym typeface="Symbol"/>
              </a:rPr>
              <a:t>… </a:t>
            </a:r>
            <a:r>
              <a:rPr lang="cs-CZ" sz="2400" dirty="0" smtClean="0">
                <a:sym typeface="Symbol"/>
              </a:rPr>
              <a:t>nárysná stopa roviny </a:t>
            </a:r>
            <a:r>
              <a:rPr lang="cs-CZ" sz="2400" i="1" dirty="0" smtClean="0">
                <a:sym typeface="Symbol"/>
              </a:rPr>
              <a:t></a:t>
            </a:r>
            <a:endParaRPr lang="cs-CZ" sz="2400" i="1" dirty="0">
              <a:sym typeface="Symbol"/>
            </a:endParaRPr>
          </a:p>
          <a:p>
            <a:endParaRPr lang="cs-CZ" sz="2000" i="1" dirty="0">
              <a:sym typeface="Symbol"/>
            </a:endParaRPr>
          </a:p>
          <a:p>
            <a:endParaRPr lang="cs-CZ" sz="2400" i="1" dirty="0"/>
          </a:p>
        </p:txBody>
      </p:sp>
      <p:sp>
        <p:nvSpPr>
          <p:cNvPr id="5" name="Kosoúhelník 4"/>
          <p:cNvSpPr/>
          <p:nvPr/>
        </p:nvSpPr>
        <p:spPr>
          <a:xfrm>
            <a:off x="536120" y="4468470"/>
            <a:ext cx="3384376" cy="1050426"/>
          </a:xfrm>
          <a:prstGeom prst="parallelogram">
            <a:avLst>
              <a:gd name="adj" fmla="val 89789"/>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2699792" y="5149564"/>
            <a:ext cx="288032" cy="369332"/>
          </a:xfrm>
          <a:prstGeom prst="rect">
            <a:avLst/>
          </a:prstGeom>
          <a:noFill/>
        </p:spPr>
        <p:txBody>
          <a:bodyPr wrap="square" rtlCol="0">
            <a:spAutoFit/>
          </a:bodyPr>
          <a:lstStyle/>
          <a:p>
            <a:r>
              <a:rPr lang="cs-CZ" dirty="0" smtClean="0">
                <a:sym typeface="Symbol"/>
              </a:rPr>
              <a:t></a:t>
            </a:r>
            <a:endParaRPr lang="cs-CZ" dirty="0"/>
          </a:p>
        </p:txBody>
      </p:sp>
      <p:sp>
        <p:nvSpPr>
          <p:cNvPr id="8" name="TextovéPole 7"/>
          <p:cNvSpPr txBox="1"/>
          <p:nvPr/>
        </p:nvSpPr>
        <p:spPr>
          <a:xfrm>
            <a:off x="3651826" y="2084174"/>
            <a:ext cx="288032" cy="369332"/>
          </a:xfrm>
          <a:prstGeom prst="rect">
            <a:avLst/>
          </a:prstGeom>
          <a:noFill/>
        </p:spPr>
        <p:txBody>
          <a:bodyPr wrap="square" rtlCol="0">
            <a:spAutoFit/>
          </a:bodyPr>
          <a:lstStyle/>
          <a:p>
            <a:r>
              <a:rPr lang="cs-CZ" dirty="0" smtClean="0">
                <a:sym typeface="Symbol"/>
              </a:rPr>
              <a:t></a:t>
            </a:r>
            <a:endParaRPr lang="cs-CZ" dirty="0"/>
          </a:p>
        </p:txBody>
      </p:sp>
      <p:cxnSp>
        <p:nvCxnSpPr>
          <p:cNvPr id="48" name="Přímá spojnice 47"/>
          <p:cNvCxnSpPr/>
          <p:nvPr/>
        </p:nvCxnSpPr>
        <p:spPr>
          <a:xfrm>
            <a:off x="971600" y="4468470"/>
            <a:ext cx="3236280" cy="0"/>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49" name="TextovéPole 48"/>
          <p:cNvSpPr txBox="1"/>
          <p:nvPr/>
        </p:nvSpPr>
        <p:spPr>
          <a:xfrm>
            <a:off x="3902950" y="4351985"/>
            <a:ext cx="360040" cy="369332"/>
          </a:xfrm>
          <a:prstGeom prst="rect">
            <a:avLst/>
          </a:prstGeom>
          <a:noFill/>
        </p:spPr>
        <p:txBody>
          <a:bodyPr wrap="square" rtlCol="0">
            <a:spAutoFit/>
          </a:bodyPr>
          <a:lstStyle/>
          <a:p>
            <a:r>
              <a:rPr lang="cs-CZ" dirty="0" smtClean="0"/>
              <a:t>x</a:t>
            </a:r>
            <a:endParaRPr lang="cs-CZ" spc="-300" baseline="-25000" dirty="0"/>
          </a:p>
        </p:txBody>
      </p:sp>
      <p:cxnSp>
        <p:nvCxnSpPr>
          <p:cNvPr id="36" name="Přímá spojnice 35"/>
          <p:cNvCxnSpPr/>
          <p:nvPr/>
        </p:nvCxnSpPr>
        <p:spPr>
          <a:xfrm flipH="1" flipV="1">
            <a:off x="1177046" y="2270976"/>
            <a:ext cx="2176427" cy="21932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TextovéPole 50"/>
          <p:cNvSpPr txBox="1"/>
          <p:nvPr/>
        </p:nvSpPr>
        <p:spPr>
          <a:xfrm>
            <a:off x="1836060" y="2676854"/>
            <a:ext cx="879553" cy="369332"/>
          </a:xfrm>
          <a:prstGeom prst="rect">
            <a:avLst/>
          </a:prstGeom>
          <a:noFill/>
        </p:spPr>
        <p:txBody>
          <a:bodyPr wrap="square" rtlCol="0">
            <a:spAutoFit/>
          </a:bodyPr>
          <a:lstStyle/>
          <a:p>
            <a:r>
              <a:rPr lang="cs-CZ" dirty="0" smtClean="0"/>
              <a:t>n</a:t>
            </a:r>
            <a:r>
              <a:rPr lang="cs-CZ" baseline="30000" dirty="0" smtClean="0">
                <a:sym typeface="Symbol"/>
              </a:rPr>
              <a:t></a:t>
            </a:r>
            <a:r>
              <a:rPr lang="cs-CZ" dirty="0" smtClean="0"/>
              <a:t>=n</a:t>
            </a:r>
            <a:r>
              <a:rPr lang="cs-CZ" spc="-300" baseline="30000" dirty="0" smtClean="0">
                <a:sym typeface="Symbol"/>
              </a:rPr>
              <a:t></a:t>
            </a:r>
            <a:r>
              <a:rPr lang="cs-CZ" spc="-300" baseline="-25000" dirty="0" smtClean="0"/>
              <a:t>2</a:t>
            </a:r>
            <a:endParaRPr lang="cs-CZ" spc="-300" dirty="0"/>
          </a:p>
        </p:txBody>
      </p:sp>
      <p:cxnSp>
        <p:nvCxnSpPr>
          <p:cNvPr id="19" name="Přímá spojnice 18"/>
          <p:cNvCxnSpPr/>
          <p:nvPr/>
        </p:nvCxnSpPr>
        <p:spPr>
          <a:xfrm flipH="1">
            <a:off x="611560" y="4464202"/>
            <a:ext cx="2752492" cy="6874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Volný tvar 23"/>
          <p:cNvSpPr/>
          <p:nvPr/>
        </p:nvSpPr>
        <p:spPr>
          <a:xfrm>
            <a:off x="375288" y="2256817"/>
            <a:ext cx="801759" cy="2898843"/>
          </a:xfrm>
          <a:custGeom>
            <a:avLst/>
            <a:gdLst>
              <a:gd name="connsiteX0" fmla="*/ 801759 w 801759"/>
              <a:gd name="connsiteY0" fmla="*/ 0 h 2898843"/>
              <a:gd name="connsiteX1" fmla="*/ 364014 w 801759"/>
              <a:gd name="connsiteY1" fmla="*/ 593387 h 2898843"/>
              <a:gd name="connsiteX2" fmla="*/ 480746 w 801759"/>
              <a:gd name="connsiteY2" fmla="*/ 1595336 h 2898843"/>
              <a:gd name="connsiteX3" fmla="*/ 4091 w 801759"/>
              <a:gd name="connsiteY3" fmla="*/ 2422187 h 2898843"/>
              <a:gd name="connsiteX4" fmla="*/ 237555 w 801759"/>
              <a:gd name="connsiteY4" fmla="*/ 2898843 h 2898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759" h="2898843">
                <a:moveTo>
                  <a:pt x="801759" y="0"/>
                </a:moveTo>
                <a:cubicBezTo>
                  <a:pt x="609637" y="163749"/>
                  <a:pt x="417516" y="327498"/>
                  <a:pt x="364014" y="593387"/>
                </a:cubicBezTo>
                <a:cubicBezTo>
                  <a:pt x="310512" y="859276"/>
                  <a:pt x="540733" y="1290536"/>
                  <a:pt x="480746" y="1595336"/>
                </a:cubicBezTo>
                <a:cubicBezTo>
                  <a:pt x="420759" y="1900136"/>
                  <a:pt x="44623" y="2204936"/>
                  <a:pt x="4091" y="2422187"/>
                </a:cubicBezTo>
                <a:cubicBezTo>
                  <a:pt x="-36441" y="2639438"/>
                  <a:pt x="237555" y="2898843"/>
                  <a:pt x="237555" y="2898843"/>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5" name="TextovéPole 24"/>
          <p:cNvSpPr txBox="1"/>
          <p:nvPr/>
        </p:nvSpPr>
        <p:spPr>
          <a:xfrm>
            <a:off x="997027" y="2270976"/>
            <a:ext cx="360040" cy="369332"/>
          </a:xfrm>
          <a:prstGeom prst="rect">
            <a:avLst/>
          </a:prstGeom>
          <a:noFill/>
        </p:spPr>
        <p:txBody>
          <a:bodyPr wrap="square" rtlCol="0">
            <a:spAutoFit/>
          </a:bodyPr>
          <a:lstStyle/>
          <a:p>
            <a:r>
              <a:rPr lang="cs-CZ" dirty="0" smtClean="0">
                <a:sym typeface="Symbol"/>
              </a:rPr>
              <a:t></a:t>
            </a:r>
            <a:endParaRPr lang="cs-CZ" dirty="0"/>
          </a:p>
        </p:txBody>
      </p:sp>
      <p:sp>
        <p:nvSpPr>
          <p:cNvPr id="26" name="TextovéPole 25"/>
          <p:cNvSpPr txBox="1"/>
          <p:nvPr/>
        </p:nvSpPr>
        <p:spPr>
          <a:xfrm>
            <a:off x="1387333" y="4827292"/>
            <a:ext cx="918770" cy="369332"/>
          </a:xfrm>
          <a:prstGeom prst="rect">
            <a:avLst/>
          </a:prstGeom>
          <a:noFill/>
        </p:spPr>
        <p:txBody>
          <a:bodyPr wrap="square" rtlCol="0">
            <a:spAutoFit/>
          </a:bodyPr>
          <a:lstStyle/>
          <a:p>
            <a:r>
              <a:rPr lang="cs-CZ" dirty="0" smtClean="0"/>
              <a:t>p</a:t>
            </a:r>
            <a:r>
              <a:rPr lang="cs-CZ" baseline="30000" dirty="0" smtClean="0">
                <a:sym typeface="Symbol"/>
              </a:rPr>
              <a:t></a:t>
            </a:r>
            <a:r>
              <a:rPr lang="cs-CZ" dirty="0" smtClean="0">
                <a:sym typeface="Symbol"/>
              </a:rPr>
              <a:t>=p</a:t>
            </a:r>
            <a:r>
              <a:rPr lang="cs-CZ" spc="-300" baseline="30000" dirty="0" smtClean="0">
                <a:sym typeface="Symbol"/>
              </a:rPr>
              <a:t></a:t>
            </a:r>
            <a:r>
              <a:rPr lang="cs-CZ" spc="-300" baseline="-25000" dirty="0" smtClean="0">
                <a:sym typeface="Symbol"/>
              </a:rPr>
              <a:t>1</a:t>
            </a:r>
            <a:endParaRPr lang="cs-CZ" spc="-300" baseline="-25000" dirty="0"/>
          </a:p>
        </p:txBody>
      </p:sp>
      <p:sp>
        <p:nvSpPr>
          <p:cNvPr id="27" name="TextovéPole 26"/>
          <p:cNvSpPr txBox="1"/>
          <p:nvPr/>
        </p:nvSpPr>
        <p:spPr>
          <a:xfrm>
            <a:off x="4048998" y="4359718"/>
            <a:ext cx="632142" cy="369332"/>
          </a:xfrm>
          <a:prstGeom prst="rect">
            <a:avLst/>
          </a:prstGeom>
          <a:noFill/>
        </p:spPr>
        <p:txBody>
          <a:bodyPr wrap="square" rtlCol="0">
            <a:spAutoFit/>
          </a:bodyPr>
          <a:lstStyle/>
          <a:p>
            <a:r>
              <a:rPr lang="cs-CZ" dirty="0"/>
              <a:t>=p</a:t>
            </a:r>
            <a:r>
              <a:rPr lang="cs-CZ" spc="-300" baseline="30000" dirty="0">
                <a:sym typeface="Symbol"/>
              </a:rPr>
              <a:t></a:t>
            </a:r>
            <a:r>
              <a:rPr lang="cs-CZ" spc="-300" baseline="-25000" dirty="0">
                <a:sym typeface="Symbol"/>
              </a:rPr>
              <a:t>2</a:t>
            </a:r>
            <a:endParaRPr lang="cs-CZ" dirty="0"/>
          </a:p>
        </p:txBody>
      </p:sp>
      <p:sp>
        <p:nvSpPr>
          <p:cNvPr id="28" name="TextovéPole 27"/>
          <p:cNvSpPr txBox="1"/>
          <p:nvPr/>
        </p:nvSpPr>
        <p:spPr>
          <a:xfrm>
            <a:off x="4427984" y="4351985"/>
            <a:ext cx="648072" cy="369332"/>
          </a:xfrm>
          <a:prstGeom prst="rect">
            <a:avLst/>
          </a:prstGeom>
          <a:noFill/>
        </p:spPr>
        <p:txBody>
          <a:bodyPr wrap="square" rtlCol="0">
            <a:spAutoFit/>
          </a:bodyPr>
          <a:lstStyle/>
          <a:p>
            <a:r>
              <a:rPr lang="cs-CZ" dirty="0">
                <a:sym typeface="Symbol"/>
              </a:rPr>
              <a:t>=n</a:t>
            </a:r>
            <a:r>
              <a:rPr lang="cs-CZ" spc="-300" baseline="30000" dirty="0">
                <a:sym typeface="Symbol"/>
              </a:rPr>
              <a:t></a:t>
            </a:r>
            <a:r>
              <a:rPr lang="cs-CZ" spc="-300" baseline="-25000" dirty="0">
                <a:sym typeface="Symbol"/>
              </a:rPr>
              <a:t>1</a:t>
            </a:r>
            <a:endParaRPr lang="cs-CZ" dirty="0"/>
          </a:p>
        </p:txBody>
      </p:sp>
    </p:spTree>
    <p:extLst>
      <p:ext uri="{BB962C8B-B14F-4D97-AF65-F5344CB8AC3E}">
        <p14:creationId xmlns:p14="http://schemas.microsoft.com/office/powerpoint/2010/main" val="26717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500"/>
                                        <p:tgtEl>
                                          <p:spTgt spid="4">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48"/>
                                        </p:tgtEl>
                                        <p:attrNameLst>
                                          <p:attrName>style.visibility</p:attrName>
                                        </p:attrNameLst>
                                      </p:cBhvr>
                                      <p:to>
                                        <p:strVal val="visible"/>
                                      </p:to>
                                    </p:set>
                                    <p:animEffect transition="in" filter="fade">
                                      <p:cBhvr>
                                        <p:cTn id="24" dur="500"/>
                                        <p:tgtEl>
                                          <p:spTgt spid="48"/>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9"/>
                                        </p:tgtEl>
                                        <p:attrNameLst>
                                          <p:attrName>style.visibility</p:attrName>
                                        </p:attrNameLst>
                                      </p:cBhvr>
                                      <p:to>
                                        <p:strVal val="visible"/>
                                      </p:to>
                                    </p:set>
                                    <p:animEffect transition="in" filter="fade">
                                      <p:cBhvr>
                                        <p:cTn id="27" dur="500"/>
                                        <p:tgtEl>
                                          <p:spTgt spid="49"/>
                                        </p:tgtEl>
                                      </p:cBhvr>
                                    </p:animEffect>
                                  </p:childTnLst>
                                </p:cTn>
                              </p:par>
                              <p:par>
                                <p:cTn id="28" presetID="10" presetClass="entr" presetSubtype="0" fill="hold" nodeType="withEffect">
                                  <p:stCondLst>
                                    <p:cond delay="0"/>
                                  </p:stCondLst>
                                  <p:childTnLst>
                                    <p:set>
                                      <p:cBhvr>
                                        <p:cTn id="29" dur="1" fill="hold">
                                          <p:stCondLst>
                                            <p:cond delay="0"/>
                                          </p:stCondLst>
                                        </p:cTn>
                                        <p:tgtEl>
                                          <p:spTgt spid="4">
                                            <p:txEl>
                                              <p:pRg st="1" end="1"/>
                                            </p:txEl>
                                          </p:spTgt>
                                        </p:tgtEl>
                                        <p:attrNameLst>
                                          <p:attrName>style.visibility</p:attrName>
                                        </p:attrNameLst>
                                      </p:cBhvr>
                                      <p:to>
                                        <p:strVal val="visible"/>
                                      </p:to>
                                    </p:set>
                                    <p:animEffect transition="in" filter="fade">
                                      <p:cBhvr>
                                        <p:cTn id="30" dur="500"/>
                                        <p:tgtEl>
                                          <p:spTgt spid="4">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6"/>
                                        </p:tgtEl>
                                        <p:attrNameLst>
                                          <p:attrName>style.visibility</p:attrName>
                                        </p:attrNameLst>
                                      </p:cBhvr>
                                      <p:to>
                                        <p:strVal val="visible"/>
                                      </p:to>
                                    </p:set>
                                    <p:animEffect transition="in" filter="fade">
                                      <p:cBhvr>
                                        <p:cTn id="35" dur="500"/>
                                        <p:tgtEl>
                                          <p:spTgt spid="36"/>
                                        </p:tgtEl>
                                      </p:cBhvr>
                                    </p:animEffect>
                                  </p:childTnLst>
                                </p:cTn>
                              </p:par>
                              <p:par>
                                <p:cTn id="36" presetID="10" presetClass="entr" presetSubtype="0" fill="hold" nodeType="with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5"/>
                                        </p:tgtEl>
                                        <p:attrNameLst>
                                          <p:attrName>style.visibility</p:attrName>
                                        </p:attrNameLst>
                                      </p:cBhvr>
                                      <p:to>
                                        <p:strVal val="visible"/>
                                      </p:to>
                                    </p:set>
                                    <p:animEffect transition="in" filter="fade">
                                      <p:cBhvr>
                                        <p:cTn id="44" dur="500"/>
                                        <p:tgtEl>
                                          <p:spTgt spid="25"/>
                                        </p:tgtEl>
                                      </p:cBhvr>
                                    </p:animEffect>
                                  </p:childTnLst>
                                </p:cTn>
                              </p:par>
                            </p:childTnLst>
                          </p:cTn>
                        </p:par>
                      </p:childTnLst>
                    </p:cTn>
                  </p:par>
                  <p:par>
                    <p:cTn id="45" fill="hold">
                      <p:stCondLst>
                        <p:cond delay="indefinite"/>
                      </p:stCondLst>
                      <p:childTnLst>
                        <p:par>
                          <p:cTn id="46" fill="hold">
                            <p:stCondLst>
                              <p:cond delay="0"/>
                            </p:stCondLst>
                            <p:childTnLst>
                              <p:par>
                                <p:cTn id="47" presetID="26" presetClass="emph" presetSubtype="0" fill="hold" nodeType="clickEffect">
                                  <p:stCondLst>
                                    <p:cond delay="0"/>
                                  </p:stCondLst>
                                  <p:childTnLst>
                                    <p:animEffect transition="out" filter="fade">
                                      <p:cBhvr>
                                        <p:cTn id="48" dur="500" tmFilter="0, 0; .2, .5; .8, .5; 1, 0"/>
                                        <p:tgtEl>
                                          <p:spTgt spid="19"/>
                                        </p:tgtEl>
                                      </p:cBhvr>
                                    </p:animEffect>
                                    <p:animScale>
                                      <p:cBhvr>
                                        <p:cTn id="49" dur="250" autoRev="1" fill="hold"/>
                                        <p:tgtEl>
                                          <p:spTgt spid="19"/>
                                        </p:tgtEl>
                                      </p:cBhvr>
                                      <p:by x="105000" y="105000"/>
                                    </p:animScale>
                                  </p:childTnLst>
                                </p:cTn>
                              </p:par>
                            </p:childTnLst>
                          </p:cTn>
                        </p:par>
                        <p:par>
                          <p:cTn id="50" fill="hold">
                            <p:stCondLst>
                              <p:cond delay="500"/>
                            </p:stCondLst>
                            <p:childTnLst>
                              <p:par>
                                <p:cTn id="51" presetID="10" presetClass="entr" presetSubtype="0" fill="hold" grpId="0" nodeType="afterEffect">
                                  <p:stCondLst>
                                    <p:cond delay="0"/>
                                  </p:stCondLst>
                                  <p:childTnLst>
                                    <p:set>
                                      <p:cBhvr>
                                        <p:cTn id="52" dur="1" fill="hold">
                                          <p:stCondLst>
                                            <p:cond delay="0"/>
                                          </p:stCondLst>
                                        </p:cTn>
                                        <p:tgtEl>
                                          <p:spTgt spid="26"/>
                                        </p:tgtEl>
                                        <p:attrNameLst>
                                          <p:attrName>style.visibility</p:attrName>
                                        </p:attrNameLst>
                                      </p:cBhvr>
                                      <p:to>
                                        <p:strVal val="visible"/>
                                      </p:to>
                                    </p:set>
                                    <p:animEffect transition="in" filter="fade">
                                      <p:cBhvr>
                                        <p:cTn id="53" dur="500"/>
                                        <p:tgtEl>
                                          <p:spTgt spid="26"/>
                                        </p:tgtEl>
                                      </p:cBhvr>
                                    </p:animEffect>
                                  </p:childTnLst>
                                </p:cTn>
                              </p:par>
                            </p:childTnLst>
                          </p:cTn>
                        </p:par>
                        <p:par>
                          <p:cTn id="54" fill="hold">
                            <p:stCondLst>
                              <p:cond delay="1000"/>
                            </p:stCondLst>
                            <p:childTnLst>
                              <p:par>
                                <p:cTn id="55" presetID="10" presetClass="entr" presetSubtype="0" fill="hold" nodeType="afterEffect">
                                  <p:stCondLst>
                                    <p:cond delay="750"/>
                                  </p:stCondLst>
                                  <p:childTnLst>
                                    <p:set>
                                      <p:cBhvr>
                                        <p:cTn id="56" dur="1" fill="hold">
                                          <p:stCondLst>
                                            <p:cond delay="0"/>
                                          </p:stCondLst>
                                        </p:cTn>
                                        <p:tgtEl>
                                          <p:spTgt spid="4">
                                            <p:txEl>
                                              <p:pRg st="2" end="2"/>
                                            </p:txEl>
                                          </p:spTgt>
                                        </p:tgtEl>
                                        <p:attrNameLst>
                                          <p:attrName>style.visibility</p:attrName>
                                        </p:attrNameLst>
                                      </p:cBhvr>
                                      <p:to>
                                        <p:strVal val="visible"/>
                                      </p:to>
                                    </p:set>
                                    <p:animEffect transition="in" filter="fade">
                                      <p:cBhvr>
                                        <p:cTn id="57" dur="500"/>
                                        <p:tgtEl>
                                          <p:spTgt spid="4">
                                            <p:txEl>
                                              <p:pRg st="2" end="2"/>
                                            </p:txEl>
                                          </p:spTgt>
                                        </p:tgtEl>
                                      </p:cBhvr>
                                    </p:animEffect>
                                  </p:childTnLst>
                                </p:cTn>
                              </p:par>
                            </p:childTnLst>
                          </p:cTn>
                        </p:par>
                        <p:par>
                          <p:cTn id="58" fill="hold">
                            <p:stCondLst>
                              <p:cond delay="2250"/>
                            </p:stCondLst>
                            <p:childTnLst>
                              <p:par>
                                <p:cTn id="59" presetID="10" presetClass="entr" presetSubtype="0" fill="hold" grpId="0" nodeType="afterEffect">
                                  <p:stCondLst>
                                    <p:cond delay="750"/>
                                  </p:stCondLst>
                                  <p:childTnLst>
                                    <p:set>
                                      <p:cBhvr>
                                        <p:cTn id="60" dur="1" fill="hold">
                                          <p:stCondLst>
                                            <p:cond delay="0"/>
                                          </p:stCondLst>
                                        </p:cTn>
                                        <p:tgtEl>
                                          <p:spTgt spid="27"/>
                                        </p:tgtEl>
                                        <p:attrNameLst>
                                          <p:attrName>style.visibility</p:attrName>
                                        </p:attrNameLst>
                                      </p:cBhvr>
                                      <p:to>
                                        <p:strVal val="visible"/>
                                      </p:to>
                                    </p:set>
                                    <p:animEffect transition="in" filter="fade">
                                      <p:cBhvr>
                                        <p:cTn id="61" dur="500"/>
                                        <p:tgtEl>
                                          <p:spTgt spid="27"/>
                                        </p:tgtEl>
                                      </p:cBhvr>
                                    </p:animEffect>
                                  </p:childTnLst>
                                </p:cTn>
                              </p:par>
                            </p:childTnLst>
                          </p:cTn>
                        </p:par>
                      </p:childTnLst>
                    </p:cTn>
                  </p:par>
                  <p:par>
                    <p:cTn id="62" fill="hold">
                      <p:stCondLst>
                        <p:cond delay="indefinite"/>
                      </p:stCondLst>
                      <p:childTnLst>
                        <p:par>
                          <p:cTn id="63" fill="hold">
                            <p:stCondLst>
                              <p:cond delay="0"/>
                            </p:stCondLst>
                            <p:childTnLst>
                              <p:par>
                                <p:cTn id="64" presetID="26" presetClass="emph" presetSubtype="0" fill="hold" nodeType="clickEffect">
                                  <p:stCondLst>
                                    <p:cond delay="0"/>
                                  </p:stCondLst>
                                  <p:childTnLst>
                                    <p:animEffect transition="out" filter="fade">
                                      <p:cBhvr>
                                        <p:cTn id="65" dur="500" tmFilter="0, 0; .2, .5; .8, .5; 1, 0"/>
                                        <p:tgtEl>
                                          <p:spTgt spid="36"/>
                                        </p:tgtEl>
                                      </p:cBhvr>
                                    </p:animEffect>
                                    <p:animScale>
                                      <p:cBhvr>
                                        <p:cTn id="66" dur="250" autoRev="1" fill="hold"/>
                                        <p:tgtEl>
                                          <p:spTgt spid="36"/>
                                        </p:tgtEl>
                                      </p:cBhvr>
                                      <p:by x="105000" y="105000"/>
                                    </p:animScale>
                                  </p:childTnLst>
                                </p:cTn>
                              </p:par>
                            </p:childTnLst>
                          </p:cTn>
                        </p:par>
                        <p:par>
                          <p:cTn id="67" fill="hold">
                            <p:stCondLst>
                              <p:cond delay="500"/>
                            </p:stCondLst>
                            <p:childTnLst>
                              <p:par>
                                <p:cTn id="68" presetID="10" presetClass="entr" presetSubtype="0" fill="hold" grpId="0" nodeType="afterEffect">
                                  <p:stCondLst>
                                    <p:cond delay="0"/>
                                  </p:stCondLst>
                                  <p:childTnLst>
                                    <p:set>
                                      <p:cBhvr>
                                        <p:cTn id="69" dur="1" fill="hold">
                                          <p:stCondLst>
                                            <p:cond delay="0"/>
                                          </p:stCondLst>
                                        </p:cTn>
                                        <p:tgtEl>
                                          <p:spTgt spid="51"/>
                                        </p:tgtEl>
                                        <p:attrNameLst>
                                          <p:attrName>style.visibility</p:attrName>
                                        </p:attrNameLst>
                                      </p:cBhvr>
                                      <p:to>
                                        <p:strVal val="visible"/>
                                      </p:to>
                                    </p:set>
                                    <p:animEffect transition="in" filter="fade">
                                      <p:cBhvr>
                                        <p:cTn id="70" dur="500"/>
                                        <p:tgtEl>
                                          <p:spTgt spid="51"/>
                                        </p:tgtEl>
                                      </p:cBhvr>
                                    </p:animEffect>
                                  </p:childTnLst>
                                </p:cTn>
                              </p:par>
                            </p:childTnLst>
                          </p:cTn>
                        </p:par>
                        <p:par>
                          <p:cTn id="71" fill="hold">
                            <p:stCondLst>
                              <p:cond delay="1000"/>
                            </p:stCondLst>
                            <p:childTnLst>
                              <p:par>
                                <p:cTn id="72" presetID="10" presetClass="entr" presetSubtype="0" fill="hold" nodeType="afterEffect">
                                  <p:stCondLst>
                                    <p:cond delay="750"/>
                                  </p:stCondLst>
                                  <p:childTnLst>
                                    <p:set>
                                      <p:cBhvr>
                                        <p:cTn id="73" dur="1" fill="hold">
                                          <p:stCondLst>
                                            <p:cond delay="0"/>
                                          </p:stCondLst>
                                        </p:cTn>
                                        <p:tgtEl>
                                          <p:spTgt spid="4">
                                            <p:txEl>
                                              <p:pRg st="3" end="3"/>
                                            </p:txEl>
                                          </p:spTgt>
                                        </p:tgtEl>
                                        <p:attrNameLst>
                                          <p:attrName>style.visibility</p:attrName>
                                        </p:attrNameLst>
                                      </p:cBhvr>
                                      <p:to>
                                        <p:strVal val="visible"/>
                                      </p:to>
                                    </p:set>
                                    <p:animEffect transition="in" filter="fade">
                                      <p:cBhvr>
                                        <p:cTn id="74" dur="500"/>
                                        <p:tgtEl>
                                          <p:spTgt spid="4">
                                            <p:txEl>
                                              <p:pRg st="3" end="3"/>
                                            </p:txEl>
                                          </p:spTgt>
                                        </p:tgtEl>
                                      </p:cBhvr>
                                    </p:animEffect>
                                  </p:childTnLst>
                                </p:cTn>
                              </p:par>
                            </p:childTnLst>
                          </p:cTn>
                        </p:par>
                        <p:par>
                          <p:cTn id="75" fill="hold">
                            <p:stCondLst>
                              <p:cond delay="2250"/>
                            </p:stCondLst>
                            <p:childTnLst>
                              <p:par>
                                <p:cTn id="76" presetID="10" presetClass="entr" presetSubtype="0" fill="hold" grpId="0" nodeType="afterEffect">
                                  <p:stCondLst>
                                    <p:cond delay="750"/>
                                  </p:stCondLst>
                                  <p:childTnLst>
                                    <p:set>
                                      <p:cBhvr>
                                        <p:cTn id="77" dur="1" fill="hold">
                                          <p:stCondLst>
                                            <p:cond delay="0"/>
                                          </p:stCondLst>
                                        </p:cTn>
                                        <p:tgtEl>
                                          <p:spTgt spid="28"/>
                                        </p:tgtEl>
                                        <p:attrNameLst>
                                          <p:attrName>style.visibility</p:attrName>
                                        </p:attrNameLst>
                                      </p:cBhvr>
                                      <p:to>
                                        <p:strVal val="visible"/>
                                      </p:to>
                                    </p:set>
                                    <p:animEffect transition="in" filter="fade">
                                      <p:cBhvr>
                                        <p:cTn id="78"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13" grpId="0"/>
      <p:bldP spid="8" grpId="0"/>
      <p:bldP spid="49" grpId="0"/>
      <p:bldP spid="51" grpId="0"/>
      <p:bldP spid="24" grpId="0" animBg="1"/>
      <p:bldP spid="25" grpId="0"/>
      <p:bldP spid="26" grpId="0"/>
      <p:bldP spid="27" grpId="0"/>
      <p:bldP spid="2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Rovina </a:t>
            </a:r>
            <a:r>
              <a:rPr lang="cs-CZ" i="1" dirty="0" smtClean="0">
                <a:sym typeface="Symbol"/>
              </a:rPr>
              <a:t></a:t>
            </a:r>
            <a:r>
              <a:rPr lang="cs-CZ" dirty="0" smtClean="0"/>
              <a:t> může být zadána:</a:t>
            </a:r>
            <a:endParaRPr lang="cs-CZ" dirty="0"/>
          </a:p>
        </p:txBody>
      </p:sp>
      <p:sp>
        <p:nvSpPr>
          <p:cNvPr id="3" name="Zástupný symbol pro obsah 2"/>
          <p:cNvSpPr>
            <a:spLocks noGrp="1"/>
          </p:cNvSpPr>
          <p:nvPr>
            <p:ph idx="1"/>
          </p:nvPr>
        </p:nvSpPr>
        <p:spPr>
          <a:xfrm>
            <a:off x="467544" y="1700808"/>
            <a:ext cx="8229600" cy="4065315"/>
          </a:xfrm>
        </p:spPr>
        <p:txBody>
          <a:bodyPr/>
          <a:lstStyle/>
          <a:p>
            <a:r>
              <a:rPr lang="cs-CZ" dirty="0" smtClean="0"/>
              <a:t>Stopami roviny </a:t>
            </a:r>
            <a:r>
              <a:rPr lang="cs-CZ" i="1" dirty="0" smtClean="0">
                <a:sym typeface="Symbol"/>
              </a:rPr>
              <a:t></a:t>
            </a:r>
            <a:r>
              <a:rPr lang="cs-CZ" dirty="0">
                <a:sym typeface="Symbol"/>
              </a:rPr>
              <a:t>.</a:t>
            </a:r>
            <a:endParaRPr lang="cs-CZ" dirty="0" smtClean="0"/>
          </a:p>
          <a:p>
            <a:r>
              <a:rPr lang="cs-CZ" dirty="0" smtClean="0"/>
              <a:t>Trojicí bodů, které v rovině </a:t>
            </a:r>
            <a:r>
              <a:rPr lang="cs-CZ" i="1" dirty="0" smtClean="0">
                <a:sym typeface="Symbol"/>
              </a:rPr>
              <a:t></a:t>
            </a:r>
            <a:r>
              <a:rPr lang="cs-CZ" dirty="0" smtClean="0">
                <a:sym typeface="Symbol"/>
              </a:rPr>
              <a:t> </a:t>
            </a:r>
            <a:r>
              <a:rPr lang="cs-CZ" dirty="0" smtClean="0"/>
              <a:t>leží.</a:t>
            </a:r>
          </a:p>
          <a:p>
            <a:r>
              <a:rPr lang="cs-CZ" dirty="0" smtClean="0"/>
              <a:t>Přímkou a bodem, </a:t>
            </a:r>
            <a:r>
              <a:rPr lang="cs-CZ" dirty="0"/>
              <a:t>které v rovině </a:t>
            </a:r>
            <a:r>
              <a:rPr lang="cs-CZ" i="1" dirty="0">
                <a:sym typeface="Symbol"/>
              </a:rPr>
              <a:t></a:t>
            </a:r>
            <a:r>
              <a:rPr lang="cs-CZ" dirty="0">
                <a:sym typeface="Symbol"/>
              </a:rPr>
              <a:t> </a:t>
            </a:r>
            <a:r>
              <a:rPr lang="cs-CZ" dirty="0"/>
              <a:t>leží</a:t>
            </a:r>
            <a:r>
              <a:rPr lang="cs-CZ" dirty="0" smtClean="0"/>
              <a:t>.</a:t>
            </a:r>
          </a:p>
          <a:p>
            <a:r>
              <a:rPr lang="cs-CZ" dirty="0" smtClean="0"/>
              <a:t>Dvojicí přímek, </a:t>
            </a:r>
            <a:r>
              <a:rPr lang="cs-CZ" dirty="0"/>
              <a:t>které v rovině </a:t>
            </a:r>
            <a:r>
              <a:rPr lang="cs-CZ" i="1" dirty="0">
                <a:sym typeface="Symbol"/>
              </a:rPr>
              <a:t></a:t>
            </a:r>
            <a:r>
              <a:rPr lang="cs-CZ" dirty="0">
                <a:sym typeface="Symbol"/>
              </a:rPr>
              <a:t> </a:t>
            </a:r>
            <a:r>
              <a:rPr lang="cs-CZ" dirty="0"/>
              <a:t>leží</a:t>
            </a:r>
            <a:r>
              <a:rPr lang="cs-CZ" dirty="0" smtClean="0"/>
              <a:t>.</a:t>
            </a:r>
            <a:endParaRPr lang="cs-CZ" dirty="0"/>
          </a:p>
        </p:txBody>
      </p:sp>
    </p:spTree>
    <p:extLst>
      <p:ext uri="{BB962C8B-B14F-4D97-AF65-F5344CB8AC3E}">
        <p14:creationId xmlns:p14="http://schemas.microsoft.com/office/powerpoint/2010/main" val="1789251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Zadání roviny pomocí souřadnic</a:t>
            </a:r>
            <a:endParaRPr lang="cs-CZ" dirty="0"/>
          </a:p>
        </p:txBody>
      </p:sp>
      <p:sp>
        <p:nvSpPr>
          <p:cNvPr id="3" name="Zástupný symbol pro obsah 2"/>
          <p:cNvSpPr>
            <a:spLocks noGrp="1"/>
          </p:cNvSpPr>
          <p:nvPr>
            <p:ph idx="1"/>
          </p:nvPr>
        </p:nvSpPr>
        <p:spPr/>
        <p:txBody>
          <a:bodyPr/>
          <a:lstStyle/>
          <a:p>
            <a:pPr marL="0" indent="0">
              <a:buNone/>
            </a:pPr>
            <a:r>
              <a:rPr lang="cs-CZ" dirty="0" smtClean="0"/>
              <a:t>Zápisem </a:t>
            </a:r>
            <a:r>
              <a:rPr lang="cs-CZ" i="1" dirty="0" smtClean="0">
                <a:sym typeface="Symbol"/>
              </a:rPr>
              <a:t> </a:t>
            </a:r>
            <a:r>
              <a:rPr lang="cs-CZ" dirty="0" smtClean="0">
                <a:sym typeface="Symbol"/>
              </a:rPr>
              <a:t>(</a:t>
            </a:r>
            <a:r>
              <a:rPr lang="cs-CZ" i="1" dirty="0" smtClean="0">
                <a:sym typeface="Symbol"/>
              </a:rPr>
              <a:t>x</a:t>
            </a:r>
            <a:r>
              <a:rPr lang="cs-CZ" i="1" baseline="-25000" dirty="0" smtClean="0">
                <a:sym typeface="Symbol"/>
              </a:rPr>
              <a:t></a:t>
            </a:r>
            <a:r>
              <a:rPr lang="cs-CZ" dirty="0" smtClean="0">
                <a:sym typeface="Symbol"/>
              </a:rPr>
              <a:t>; </a:t>
            </a:r>
            <a:r>
              <a:rPr lang="cs-CZ" i="1" dirty="0" smtClean="0">
                <a:sym typeface="Symbol"/>
              </a:rPr>
              <a:t>y</a:t>
            </a:r>
            <a:r>
              <a:rPr lang="cs-CZ" i="1" baseline="-25000" dirty="0" smtClean="0">
                <a:sym typeface="Symbol"/>
              </a:rPr>
              <a:t></a:t>
            </a:r>
            <a:r>
              <a:rPr lang="cs-CZ" dirty="0" smtClean="0">
                <a:sym typeface="Symbol"/>
              </a:rPr>
              <a:t>; </a:t>
            </a:r>
            <a:r>
              <a:rPr lang="cs-CZ" i="1" dirty="0" smtClean="0">
                <a:sym typeface="Symbol"/>
              </a:rPr>
              <a:t>z</a:t>
            </a:r>
            <a:r>
              <a:rPr lang="cs-CZ" i="1" baseline="-25000" dirty="0" smtClean="0">
                <a:sym typeface="Symbol"/>
              </a:rPr>
              <a:t></a:t>
            </a:r>
            <a:r>
              <a:rPr lang="cs-CZ" dirty="0" smtClean="0">
                <a:sym typeface="Symbol"/>
              </a:rPr>
              <a:t>) je rovina jednoznačně určena.</a:t>
            </a:r>
          </a:p>
          <a:p>
            <a:r>
              <a:rPr lang="cs-CZ" i="1" dirty="0">
                <a:sym typeface="Symbol"/>
              </a:rPr>
              <a:t>x</a:t>
            </a:r>
            <a:r>
              <a:rPr lang="cs-CZ" i="1" baseline="-25000" dirty="0" smtClean="0">
                <a:sym typeface="Symbol"/>
              </a:rPr>
              <a:t></a:t>
            </a:r>
            <a:r>
              <a:rPr lang="cs-CZ" dirty="0">
                <a:sym typeface="Symbol"/>
              </a:rPr>
              <a:t> </a:t>
            </a:r>
            <a:r>
              <a:rPr lang="cs-CZ" dirty="0" smtClean="0">
                <a:sym typeface="Symbol"/>
              </a:rPr>
              <a:t>a </a:t>
            </a:r>
            <a:r>
              <a:rPr lang="cs-CZ" i="1" dirty="0">
                <a:sym typeface="Symbol"/>
              </a:rPr>
              <a:t>y</a:t>
            </a:r>
            <a:r>
              <a:rPr lang="cs-CZ" i="1" baseline="-25000" dirty="0" smtClean="0">
                <a:sym typeface="Symbol"/>
              </a:rPr>
              <a:t></a:t>
            </a:r>
            <a:r>
              <a:rPr lang="cs-CZ" dirty="0" smtClean="0">
                <a:sym typeface="Symbol"/>
              </a:rPr>
              <a:t> určují, kde půdorysná stopa roviny </a:t>
            </a:r>
            <a:r>
              <a:rPr lang="cs-CZ" i="1" dirty="0" smtClean="0">
                <a:sym typeface="Symbol"/>
              </a:rPr>
              <a:t></a:t>
            </a:r>
            <a:r>
              <a:rPr lang="cs-CZ" dirty="0" smtClean="0">
                <a:sym typeface="Symbol"/>
              </a:rPr>
              <a:t> protíná osu </a:t>
            </a:r>
            <a:r>
              <a:rPr lang="cs-CZ" i="1" dirty="0" smtClean="0">
                <a:sym typeface="Symbol"/>
              </a:rPr>
              <a:t>x</a:t>
            </a:r>
            <a:r>
              <a:rPr lang="cs-CZ" dirty="0" smtClean="0">
                <a:sym typeface="Symbol"/>
              </a:rPr>
              <a:t> a </a:t>
            </a:r>
            <a:r>
              <a:rPr lang="cs-CZ" i="1" dirty="0" smtClean="0">
                <a:sym typeface="Symbol"/>
              </a:rPr>
              <a:t>y</a:t>
            </a:r>
            <a:r>
              <a:rPr lang="cs-CZ" dirty="0" smtClean="0">
                <a:sym typeface="Symbol"/>
              </a:rPr>
              <a:t>.</a:t>
            </a:r>
          </a:p>
          <a:p>
            <a:r>
              <a:rPr lang="cs-CZ" i="1" dirty="0">
                <a:sym typeface="Symbol"/>
              </a:rPr>
              <a:t>x</a:t>
            </a:r>
            <a:r>
              <a:rPr lang="cs-CZ" i="1" baseline="-25000" dirty="0" smtClean="0">
                <a:sym typeface="Symbol"/>
              </a:rPr>
              <a:t></a:t>
            </a:r>
            <a:r>
              <a:rPr lang="cs-CZ" dirty="0" smtClean="0">
                <a:sym typeface="Symbol"/>
              </a:rPr>
              <a:t> a </a:t>
            </a:r>
            <a:r>
              <a:rPr lang="cs-CZ" i="1" dirty="0">
                <a:sym typeface="Symbol"/>
              </a:rPr>
              <a:t>z</a:t>
            </a:r>
            <a:r>
              <a:rPr lang="cs-CZ" i="1" baseline="-25000" dirty="0" smtClean="0">
                <a:sym typeface="Symbol"/>
              </a:rPr>
              <a:t></a:t>
            </a:r>
            <a:r>
              <a:rPr lang="cs-CZ" baseline="-25000" dirty="0" smtClean="0">
                <a:sym typeface="Symbol"/>
              </a:rPr>
              <a:t> </a:t>
            </a:r>
            <a:r>
              <a:rPr lang="cs-CZ" dirty="0" smtClean="0">
                <a:sym typeface="Symbol"/>
              </a:rPr>
              <a:t>určují</a:t>
            </a:r>
            <a:r>
              <a:rPr lang="cs-CZ" dirty="0">
                <a:sym typeface="Symbol"/>
              </a:rPr>
              <a:t>, kde </a:t>
            </a:r>
            <a:r>
              <a:rPr lang="cs-CZ" dirty="0" smtClean="0">
                <a:sym typeface="Symbol"/>
              </a:rPr>
              <a:t>nárysná </a:t>
            </a:r>
            <a:r>
              <a:rPr lang="cs-CZ" dirty="0">
                <a:sym typeface="Symbol"/>
              </a:rPr>
              <a:t>stopa roviny </a:t>
            </a:r>
            <a:r>
              <a:rPr lang="cs-CZ" i="1" dirty="0">
                <a:sym typeface="Symbol"/>
              </a:rPr>
              <a:t></a:t>
            </a:r>
            <a:r>
              <a:rPr lang="cs-CZ" dirty="0">
                <a:sym typeface="Symbol"/>
              </a:rPr>
              <a:t> protíná osu </a:t>
            </a:r>
            <a:r>
              <a:rPr lang="cs-CZ" i="1" dirty="0">
                <a:sym typeface="Symbol"/>
              </a:rPr>
              <a:t>x</a:t>
            </a:r>
            <a:r>
              <a:rPr lang="cs-CZ" dirty="0">
                <a:sym typeface="Symbol"/>
              </a:rPr>
              <a:t> a </a:t>
            </a:r>
            <a:r>
              <a:rPr lang="cs-CZ" i="1" dirty="0" smtClean="0">
                <a:sym typeface="Symbol"/>
              </a:rPr>
              <a:t>z</a:t>
            </a:r>
            <a:r>
              <a:rPr lang="cs-CZ" dirty="0" smtClean="0">
                <a:sym typeface="Symbol"/>
              </a:rPr>
              <a:t>.</a:t>
            </a:r>
            <a:endParaRPr lang="cs-CZ" dirty="0">
              <a:sym typeface="Symbol"/>
            </a:endParaRPr>
          </a:p>
          <a:p>
            <a:endParaRPr lang="cs-CZ" dirty="0"/>
          </a:p>
        </p:txBody>
      </p:sp>
    </p:spTree>
    <p:extLst>
      <p:ext uri="{BB962C8B-B14F-4D97-AF65-F5344CB8AC3E}">
        <p14:creationId xmlns:p14="http://schemas.microsoft.com/office/powerpoint/2010/main" val="3303126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Zobrazení roviny</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Zobrazte rovinu </a:t>
            </a:r>
            <a:r>
              <a:rPr lang="cs-CZ" sz="2400" i="1" dirty="0" smtClean="0">
                <a:sym typeface="Symbol"/>
              </a:rPr>
              <a:t></a:t>
            </a:r>
            <a:r>
              <a:rPr lang="cs-CZ" sz="2400" dirty="0" smtClean="0"/>
              <a:t> (5; 3; 4).</a:t>
            </a:r>
            <a:endParaRPr lang="cs-CZ" sz="2400" dirty="0"/>
          </a:p>
        </p:txBody>
      </p:sp>
      <p:cxnSp>
        <p:nvCxnSpPr>
          <p:cNvPr id="7" name="Přímá spojnice se šipkou 6"/>
          <p:cNvCxnSpPr/>
          <p:nvPr/>
        </p:nvCxnSpPr>
        <p:spPr>
          <a:xfrm>
            <a:off x="1471261" y="4058527"/>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9" name="Přímá spojnice se šipkou 8"/>
          <p:cNvCxnSpPr/>
          <p:nvPr/>
        </p:nvCxnSpPr>
        <p:spPr>
          <a:xfrm>
            <a:off x="4139952" y="2060848"/>
            <a:ext cx="0" cy="4320480"/>
          </a:xfrm>
          <a:prstGeom prst="straightConnector1">
            <a:avLst/>
          </a:prstGeom>
          <a:ln>
            <a:prstDash val="solid"/>
            <a:headEnd type="arrow" w="med" len="med"/>
            <a:tailEnd type="arrow" w="med" len="med"/>
          </a:ln>
        </p:spPr>
        <p:style>
          <a:lnRef idx="1">
            <a:schemeClr val="dk1"/>
          </a:lnRef>
          <a:fillRef idx="0">
            <a:schemeClr val="dk1"/>
          </a:fillRef>
          <a:effectRef idx="0">
            <a:schemeClr val="dk1"/>
          </a:effectRef>
          <a:fontRef idx="minor">
            <a:schemeClr val="tx1"/>
          </a:fontRef>
        </p:style>
      </p:cxnSp>
      <p:cxnSp>
        <p:nvCxnSpPr>
          <p:cNvPr id="11" name="Přímá spojnice 10"/>
          <p:cNvCxnSpPr/>
          <p:nvPr/>
        </p:nvCxnSpPr>
        <p:spPr>
          <a:xfrm>
            <a:off x="5953323" y="3965469"/>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8" name="Přímá spojnice 17"/>
          <p:cNvCxnSpPr/>
          <p:nvPr/>
        </p:nvCxnSpPr>
        <p:spPr>
          <a:xfrm>
            <a:off x="4067944" y="5144772"/>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19" name="Přímá spojnice 18"/>
          <p:cNvCxnSpPr/>
          <p:nvPr/>
        </p:nvCxnSpPr>
        <p:spPr>
          <a:xfrm>
            <a:off x="4056781" y="2596359"/>
            <a:ext cx="144016" cy="0"/>
          </a:xfrm>
          <a:prstGeom prst="line">
            <a:avLst/>
          </a:prstGeom>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5" name="TextovéPole 4"/>
          <p:cNvSpPr txBox="1"/>
          <p:nvPr/>
        </p:nvSpPr>
        <p:spPr>
          <a:xfrm>
            <a:off x="3912765" y="6196662"/>
            <a:ext cx="216024" cy="369332"/>
          </a:xfrm>
          <a:prstGeom prst="rect">
            <a:avLst/>
          </a:prstGeom>
          <a:noFill/>
        </p:spPr>
        <p:txBody>
          <a:bodyPr wrap="square" rtlCol="0">
            <a:spAutoFit/>
          </a:bodyPr>
          <a:lstStyle/>
          <a:p>
            <a:r>
              <a:rPr lang="cs-CZ" dirty="0" smtClean="0"/>
              <a:t>y</a:t>
            </a:r>
            <a:endParaRPr lang="cs-CZ" dirty="0"/>
          </a:p>
        </p:txBody>
      </p:sp>
      <p:sp>
        <p:nvSpPr>
          <p:cNvPr id="10" name="TextovéPole 9"/>
          <p:cNvSpPr txBox="1"/>
          <p:nvPr/>
        </p:nvSpPr>
        <p:spPr>
          <a:xfrm>
            <a:off x="5906503" y="3806660"/>
            <a:ext cx="288032" cy="276999"/>
          </a:xfrm>
          <a:prstGeom prst="rect">
            <a:avLst/>
          </a:prstGeom>
          <a:noFill/>
        </p:spPr>
        <p:txBody>
          <a:bodyPr wrap="square" rtlCol="0">
            <a:spAutoFit/>
          </a:bodyPr>
          <a:lstStyle/>
          <a:p>
            <a:r>
              <a:rPr lang="cs-CZ" sz="1200" dirty="0"/>
              <a:t>5</a:t>
            </a:r>
          </a:p>
        </p:txBody>
      </p:sp>
      <p:sp>
        <p:nvSpPr>
          <p:cNvPr id="12" name="TextovéPole 11"/>
          <p:cNvSpPr txBox="1"/>
          <p:nvPr/>
        </p:nvSpPr>
        <p:spPr>
          <a:xfrm>
            <a:off x="4083768" y="5106437"/>
            <a:ext cx="263214" cy="276999"/>
          </a:xfrm>
          <a:prstGeom prst="rect">
            <a:avLst/>
          </a:prstGeom>
          <a:noFill/>
        </p:spPr>
        <p:txBody>
          <a:bodyPr wrap="none" rtlCol="0">
            <a:spAutoFit/>
          </a:bodyPr>
          <a:lstStyle/>
          <a:p>
            <a:r>
              <a:rPr lang="cs-CZ" sz="1200" dirty="0" smtClean="0"/>
              <a:t>3</a:t>
            </a:r>
            <a:endParaRPr lang="cs-CZ" sz="1200" dirty="0"/>
          </a:p>
        </p:txBody>
      </p:sp>
      <p:sp>
        <p:nvSpPr>
          <p:cNvPr id="22" name="TextovéPole 21"/>
          <p:cNvSpPr txBox="1"/>
          <p:nvPr/>
        </p:nvSpPr>
        <p:spPr>
          <a:xfrm>
            <a:off x="4093272" y="2386274"/>
            <a:ext cx="263214" cy="276999"/>
          </a:xfrm>
          <a:prstGeom prst="rect">
            <a:avLst/>
          </a:prstGeom>
          <a:noFill/>
        </p:spPr>
        <p:txBody>
          <a:bodyPr wrap="none" rtlCol="0">
            <a:spAutoFit/>
          </a:bodyPr>
          <a:lstStyle/>
          <a:p>
            <a:r>
              <a:rPr lang="cs-CZ" sz="1200" dirty="0"/>
              <a:t>4</a:t>
            </a:r>
          </a:p>
        </p:txBody>
      </p:sp>
      <p:sp>
        <p:nvSpPr>
          <p:cNvPr id="27" name="TextovéPole 26"/>
          <p:cNvSpPr txBox="1"/>
          <p:nvPr/>
        </p:nvSpPr>
        <p:spPr>
          <a:xfrm>
            <a:off x="4110300" y="4030751"/>
            <a:ext cx="288032" cy="276999"/>
          </a:xfrm>
          <a:prstGeom prst="rect">
            <a:avLst/>
          </a:prstGeom>
          <a:noFill/>
        </p:spPr>
        <p:txBody>
          <a:bodyPr wrap="square" rtlCol="0">
            <a:spAutoFit/>
          </a:bodyPr>
          <a:lstStyle/>
          <a:p>
            <a:r>
              <a:rPr lang="cs-CZ" sz="1200" dirty="0" smtClean="0"/>
              <a:t>0</a:t>
            </a:r>
            <a:endParaRPr lang="cs-CZ" sz="1200" dirty="0"/>
          </a:p>
        </p:txBody>
      </p:sp>
      <p:sp>
        <p:nvSpPr>
          <p:cNvPr id="32" name="TextovéPole 31"/>
          <p:cNvSpPr txBox="1"/>
          <p:nvPr/>
        </p:nvSpPr>
        <p:spPr>
          <a:xfrm>
            <a:off x="4139952" y="1912817"/>
            <a:ext cx="247633" cy="369332"/>
          </a:xfrm>
          <a:prstGeom prst="rect">
            <a:avLst/>
          </a:prstGeom>
          <a:noFill/>
        </p:spPr>
        <p:txBody>
          <a:bodyPr wrap="square" rtlCol="0">
            <a:spAutoFit/>
          </a:bodyPr>
          <a:lstStyle/>
          <a:p>
            <a:r>
              <a:rPr lang="cs-CZ" dirty="0" smtClean="0"/>
              <a:t>z</a:t>
            </a:r>
            <a:endParaRPr lang="cs-CZ" dirty="0"/>
          </a:p>
        </p:txBody>
      </p:sp>
      <p:sp>
        <p:nvSpPr>
          <p:cNvPr id="64" name="TextovéPole 63"/>
          <p:cNvSpPr txBox="1"/>
          <p:nvPr/>
        </p:nvSpPr>
        <p:spPr>
          <a:xfrm>
            <a:off x="3275856" y="2097483"/>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3131840" y="5592592"/>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H="1">
            <a:off x="2915816" y="4058527"/>
            <a:ext cx="3037507" cy="181874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flipV="1">
            <a:off x="3275856" y="1912817"/>
            <a:ext cx="2667744" cy="214819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395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500"/>
                                        <p:tgtEl>
                                          <p:spTgt spid="3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500"/>
                            </p:stCondLst>
                            <p:childTnLst>
                              <p:par>
                                <p:cTn id="29" presetID="10"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500"/>
                                        <p:tgtEl>
                                          <p:spTgt spid="18"/>
                                        </p:tgtEl>
                                      </p:cBhvr>
                                    </p:animEffect>
                                  </p:childTnLst>
                                </p:cTn>
                              </p:par>
                            </p:childTnLst>
                          </p:cTn>
                        </p:par>
                        <p:par>
                          <p:cTn id="37" fill="hold">
                            <p:stCondLst>
                              <p:cond delay="500"/>
                            </p:stCondLst>
                            <p:childTnLst>
                              <p:par>
                                <p:cTn id="38" presetID="10" presetClass="entr" presetSubtype="0" fill="hold" grpId="0" nodeType="after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fade">
                                      <p:cBhvr>
                                        <p:cTn id="49" dur="500"/>
                                        <p:tgtEl>
                                          <p:spTgt spid="22"/>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nodeType="clickEffect">
                                  <p:stCondLst>
                                    <p:cond delay="0"/>
                                  </p:stCondLst>
                                  <p:childTnLst>
                                    <p:set>
                                      <p:cBhvr>
                                        <p:cTn id="53" dur="1" fill="hold">
                                          <p:stCondLst>
                                            <p:cond delay="0"/>
                                          </p:stCondLst>
                                        </p:cTn>
                                        <p:tgtEl>
                                          <p:spTgt spid="14"/>
                                        </p:tgtEl>
                                        <p:attrNameLst>
                                          <p:attrName>style.visibility</p:attrName>
                                        </p:attrNameLst>
                                      </p:cBhvr>
                                      <p:to>
                                        <p:strVal val="visible"/>
                                      </p:to>
                                    </p:set>
                                    <p:animEffect transition="in" filter="wipe(right)">
                                      <p:cBhvr>
                                        <p:cTn id="54" dur="500"/>
                                        <p:tgtEl>
                                          <p:spTgt spid="14"/>
                                        </p:tgtEl>
                                      </p:cBhvr>
                                    </p:animEffect>
                                  </p:childTnLst>
                                </p:cTn>
                              </p:par>
                            </p:childTnLst>
                          </p:cTn>
                        </p:par>
                        <p:par>
                          <p:cTn id="55" fill="hold">
                            <p:stCondLst>
                              <p:cond delay="500"/>
                            </p:stCondLst>
                            <p:childTnLst>
                              <p:par>
                                <p:cTn id="56" presetID="10" presetClass="entr" presetSubtype="0" fill="hold" grpId="0" nodeType="afterEffect">
                                  <p:stCondLst>
                                    <p:cond delay="500"/>
                                  </p:stCondLst>
                                  <p:childTnLst>
                                    <p:set>
                                      <p:cBhvr>
                                        <p:cTn id="57" dur="1" fill="hold">
                                          <p:stCondLst>
                                            <p:cond delay="0"/>
                                          </p:stCondLst>
                                        </p:cTn>
                                        <p:tgtEl>
                                          <p:spTgt spid="69"/>
                                        </p:tgtEl>
                                        <p:attrNameLst>
                                          <p:attrName>style.visibility</p:attrName>
                                        </p:attrNameLst>
                                      </p:cBhvr>
                                      <p:to>
                                        <p:strVal val="visible"/>
                                      </p:to>
                                    </p:set>
                                    <p:animEffect transition="in" filter="fade">
                                      <p:cBhvr>
                                        <p:cTn id="58" dur="500"/>
                                        <p:tgtEl>
                                          <p:spTgt spid="69"/>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2" fill="hold" nodeType="clickEffect">
                                  <p:stCondLst>
                                    <p:cond delay="0"/>
                                  </p:stCondLst>
                                  <p:childTnLst>
                                    <p:set>
                                      <p:cBhvr>
                                        <p:cTn id="62" dur="1" fill="hold">
                                          <p:stCondLst>
                                            <p:cond delay="0"/>
                                          </p:stCondLst>
                                        </p:cTn>
                                        <p:tgtEl>
                                          <p:spTgt spid="20"/>
                                        </p:tgtEl>
                                        <p:attrNameLst>
                                          <p:attrName>style.visibility</p:attrName>
                                        </p:attrNameLst>
                                      </p:cBhvr>
                                      <p:to>
                                        <p:strVal val="visible"/>
                                      </p:to>
                                    </p:set>
                                    <p:animEffect transition="in" filter="wipe(right)">
                                      <p:cBhvr>
                                        <p:cTn id="63" dur="500"/>
                                        <p:tgtEl>
                                          <p:spTgt spid="20"/>
                                        </p:tgtEl>
                                      </p:cBhvr>
                                    </p:animEffect>
                                  </p:childTnLst>
                                </p:cTn>
                              </p:par>
                            </p:childTnLst>
                          </p:cTn>
                        </p:par>
                        <p:par>
                          <p:cTn id="64" fill="hold">
                            <p:stCondLst>
                              <p:cond delay="500"/>
                            </p:stCondLst>
                            <p:childTnLst>
                              <p:par>
                                <p:cTn id="65" presetID="10" presetClass="entr" presetSubtype="0" fill="hold" grpId="0" nodeType="afterEffect">
                                  <p:stCondLst>
                                    <p:cond delay="500"/>
                                  </p:stCondLst>
                                  <p:childTnLst>
                                    <p:set>
                                      <p:cBhvr>
                                        <p:cTn id="66" dur="1" fill="hold">
                                          <p:stCondLst>
                                            <p:cond delay="0"/>
                                          </p:stCondLst>
                                        </p:cTn>
                                        <p:tgtEl>
                                          <p:spTgt spid="64"/>
                                        </p:tgtEl>
                                        <p:attrNameLst>
                                          <p:attrName>style.visibility</p:attrName>
                                        </p:attrNameLst>
                                      </p:cBhvr>
                                      <p:to>
                                        <p:strVal val="visible"/>
                                      </p:to>
                                    </p:set>
                                    <p:animEffect transition="in" filter="fade">
                                      <p:cBhvr>
                                        <p:cTn id="67" dur="5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10" grpId="0"/>
      <p:bldP spid="12" grpId="0"/>
      <p:bldP spid="22" grpId="0"/>
      <p:bldP spid="27" grpId="0"/>
      <p:bldP spid="32" grpId="0"/>
      <p:bldP spid="64" grpId="0"/>
      <p:bldP spid="6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Zobrazte rovinu </a:t>
            </a:r>
            <a:r>
              <a:rPr lang="cs-CZ" sz="2400" i="1" dirty="0" smtClean="0">
                <a:sym typeface="Symbol"/>
              </a:rPr>
              <a:t></a:t>
            </a:r>
            <a:r>
              <a:rPr lang="cs-CZ" sz="2400" dirty="0" smtClean="0"/>
              <a:t> (-6; 5; 2).</a:t>
            </a:r>
            <a:endParaRPr lang="cs-CZ" sz="2400" dirty="0"/>
          </a:p>
        </p:txBody>
      </p:sp>
      <p:cxnSp>
        <p:nvCxnSpPr>
          <p:cNvPr id="7" name="Přímá spojnice se šipkou 6"/>
          <p:cNvCxnSpPr/>
          <p:nvPr/>
        </p:nvCxnSpPr>
        <p:spPr>
          <a:xfrm>
            <a:off x="1471261" y="4058527"/>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9" name="Přímá spojnice se šipkou 8"/>
          <p:cNvCxnSpPr/>
          <p:nvPr/>
        </p:nvCxnSpPr>
        <p:spPr>
          <a:xfrm>
            <a:off x="4139952" y="2060848"/>
            <a:ext cx="0" cy="4320480"/>
          </a:xfrm>
          <a:prstGeom prst="straightConnector1">
            <a:avLst/>
          </a:prstGeom>
          <a:ln>
            <a:prstDash val="solid"/>
            <a:headEnd type="arrow" w="med" len="med"/>
            <a:tailEnd type="arrow"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5" name="TextovéPole 4"/>
          <p:cNvSpPr txBox="1"/>
          <p:nvPr/>
        </p:nvSpPr>
        <p:spPr>
          <a:xfrm>
            <a:off x="3912765" y="6196662"/>
            <a:ext cx="216024" cy="369332"/>
          </a:xfrm>
          <a:prstGeom prst="rect">
            <a:avLst/>
          </a:prstGeom>
          <a:noFill/>
        </p:spPr>
        <p:txBody>
          <a:bodyPr wrap="square" rtlCol="0">
            <a:spAutoFit/>
          </a:bodyPr>
          <a:lstStyle/>
          <a:p>
            <a:r>
              <a:rPr lang="cs-CZ" dirty="0" smtClean="0"/>
              <a:t>y</a:t>
            </a:r>
            <a:endParaRPr lang="cs-CZ" dirty="0"/>
          </a:p>
        </p:txBody>
      </p:sp>
      <p:sp>
        <p:nvSpPr>
          <p:cNvPr id="27" name="TextovéPole 26"/>
          <p:cNvSpPr txBox="1"/>
          <p:nvPr/>
        </p:nvSpPr>
        <p:spPr>
          <a:xfrm>
            <a:off x="4110300" y="4030751"/>
            <a:ext cx="288032" cy="276999"/>
          </a:xfrm>
          <a:prstGeom prst="rect">
            <a:avLst/>
          </a:prstGeom>
          <a:noFill/>
        </p:spPr>
        <p:txBody>
          <a:bodyPr wrap="square" rtlCol="0">
            <a:spAutoFit/>
          </a:bodyPr>
          <a:lstStyle/>
          <a:p>
            <a:r>
              <a:rPr lang="cs-CZ" sz="1200" dirty="0" smtClean="0"/>
              <a:t>0</a:t>
            </a:r>
            <a:endParaRPr lang="cs-CZ" sz="1200" dirty="0"/>
          </a:p>
        </p:txBody>
      </p:sp>
      <p:sp>
        <p:nvSpPr>
          <p:cNvPr id="32" name="TextovéPole 31"/>
          <p:cNvSpPr txBox="1"/>
          <p:nvPr/>
        </p:nvSpPr>
        <p:spPr>
          <a:xfrm>
            <a:off x="4139952" y="1912817"/>
            <a:ext cx="247633" cy="369332"/>
          </a:xfrm>
          <a:prstGeom prst="rect">
            <a:avLst/>
          </a:prstGeom>
          <a:noFill/>
        </p:spPr>
        <p:txBody>
          <a:bodyPr wrap="square" rtlCol="0">
            <a:spAutoFit/>
          </a:bodyPr>
          <a:lstStyle/>
          <a:p>
            <a:r>
              <a:rPr lang="cs-CZ" dirty="0" smtClean="0"/>
              <a:t>z</a:t>
            </a:r>
            <a:endParaRPr lang="cs-CZ" dirty="0"/>
          </a:p>
        </p:txBody>
      </p:sp>
    </p:spTree>
    <p:extLst>
      <p:ext uri="{BB962C8B-B14F-4D97-AF65-F5344CB8AC3E}">
        <p14:creationId xmlns:p14="http://schemas.microsoft.com/office/powerpoint/2010/main" val="2657941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500"/>
                                        <p:tgtEl>
                                          <p:spTgt spid="3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7" grpId="0"/>
      <p:bldP spid="3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Zobrazte rovinu </a:t>
            </a:r>
            <a:r>
              <a:rPr lang="cs-CZ" sz="2400" i="1" dirty="0" smtClean="0">
                <a:sym typeface="Symbol"/>
              </a:rPr>
              <a:t></a:t>
            </a:r>
            <a:r>
              <a:rPr lang="cs-CZ" sz="2400" dirty="0" smtClean="0"/>
              <a:t> (2; -4; -2).</a:t>
            </a:r>
            <a:endParaRPr lang="cs-CZ" sz="2400" dirty="0"/>
          </a:p>
        </p:txBody>
      </p:sp>
      <p:cxnSp>
        <p:nvCxnSpPr>
          <p:cNvPr id="7" name="Přímá spojnice se šipkou 6"/>
          <p:cNvCxnSpPr/>
          <p:nvPr/>
        </p:nvCxnSpPr>
        <p:spPr>
          <a:xfrm>
            <a:off x="1471261" y="4058527"/>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9" name="Přímá spojnice se šipkou 8"/>
          <p:cNvCxnSpPr/>
          <p:nvPr/>
        </p:nvCxnSpPr>
        <p:spPr>
          <a:xfrm>
            <a:off x="4139952" y="2060848"/>
            <a:ext cx="0" cy="4320480"/>
          </a:xfrm>
          <a:prstGeom prst="straightConnector1">
            <a:avLst/>
          </a:prstGeom>
          <a:ln>
            <a:prstDash val="solid"/>
            <a:headEnd type="arrow" w="med" len="med"/>
            <a:tailEnd type="arrow"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5" name="TextovéPole 4"/>
          <p:cNvSpPr txBox="1"/>
          <p:nvPr/>
        </p:nvSpPr>
        <p:spPr>
          <a:xfrm>
            <a:off x="3912765" y="6196662"/>
            <a:ext cx="216024" cy="369332"/>
          </a:xfrm>
          <a:prstGeom prst="rect">
            <a:avLst/>
          </a:prstGeom>
          <a:noFill/>
        </p:spPr>
        <p:txBody>
          <a:bodyPr wrap="square" rtlCol="0">
            <a:spAutoFit/>
          </a:bodyPr>
          <a:lstStyle/>
          <a:p>
            <a:r>
              <a:rPr lang="cs-CZ" dirty="0" smtClean="0"/>
              <a:t>y</a:t>
            </a:r>
            <a:endParaRPr lang="cs-CZ" dirty="0"/>
          </a:p>
        </p:txBody>
      </p:sp>
      <p:sp>
        <p:nvSpPr>
          <p:cNvPr id="27" name="TextovéPole 26"/>
          <p:cNvSpPr txBox="1"/>
          <p:nvPr/>
        </p:nvSpPr>
        <p:spPr>
          <a:xfrm>
            <a:off x="4110300" y="4030751"/>
            <a:ext cx="288032" cy="276999"/>
          </a:xfrm>
          <a:prstGeom prst="rect">
            <a:avLst/>
          </a:prstGeom>
          <a:noFill/>
        </p:spPr>
        <p:txBody>
          <a:bodyPr wrap="square" rtlCol="0">
            <a:spAutoFit/>
          </a:bodyPr>
          <a:lstStyle/>
          <a:p>
            <a:r>
              <a:rPr lang="cs-CZ" sz="1200" dirty="0" smtClean="0"/>
              <a:t>0</a:t>
            </a:r>
            <a:endParaRPr lang="cs-CZ" sz="1200" dirty="0"/>
          </a:p>
        </p:txBody>
      </p:sp>
      <p:sp>
        <p:nvSpPr>
          <p:cNvPr id="32" name="TextovéPole 31"/>
          <p:cNvSpPr txBox="1"/>
          <p:nvPr/>
        </p:nvSpPr>
        <p:spPr>
          <a:xfrm>
            <a:off x="4139952" y="1912817"/>
            <a:ext cx="247633" cy="369332"/>
          </a:xfrm>
          <a:prstGeom prst="rect">
            <a:avLst/>
          </a:prstGeom>
          <a:noFill/>
        </p:spPr>
        <p:txBody>
          <a:bodyPr wrap="square" rtlCol="0">
            <a:spAutoFit/>
          </a:bodyPr>
          <a:lstStyle/>
          <a:p>
            <a:r>
              <a:rPr lang="cs-CZ" dirty="0" smtClean="0"/>
              <a:t>z</a:t>
            </a:r>
            <a:endParaRPr lang="cs-CZ" dirty="0"/>
          </a:p>
        </p:txBody>
      </p:sp>
    </p:spTree>
    <p:extLst>
      <p:ext uri="{BB962C8B-B14F-4D97-AF65-F5344CB8AC3E}">
        <p14:creationId xmlns:p14="http://schemas.microsoft.com/office/powerpoint/2010/main" val="3274321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500"/>
                                        <p:tgtEl>
                                          <p:spTgt spid="3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7" grpId="0"/>
      <p:bldP spid="3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Zobrazte rovinu </a:t>
            </a:r>
            <a:r>
              <a:rPr lang="cs-CZ" sz="2400" i="1" dirty="0" smtClean="0">
                <a:sym typeface="Symbol"/>
              </a:rPr>
              <a:t></a:t>
            </a:r>
            <a:r>
              <a:rPr lang="cs-CZ" sz="2400" dirty="0" smtClean="0"/>
              <a:t> (-3; 5; -2).</a:t>
            </a:r>
            <a:endParaRPr lang="cs-CZ" sz="2400" dirty="0"/>
          </a:p>
        </p:txBody>
      </p:sp>
      <p:cxnSp>
        <p:nvCxnSpPr>
          <p:cNvPr id="7" name="Přímá spojnice se šipkou 6"/>
          <p:cNvCxnSpPr/>
          <p:nvPr/>
        </p:nvCxnSpPr>
        <p:spPr>
          <a:xfrm>
            <a:off x="1471261" y="4058527"/>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9" name="Přímá spojnice se šipkou 8"/>
          <p:cNvCxnSpPr/>
          <p:nvPr/>
        </p:nvCxnSpPr>
        <p:spPr>
          <a:xfrm>
            <a:off x="4139952" y="2060848"/>
            <a:ext cx="0" cy="4320480"/>
          </a:xfrm>
          <a:prstGeom prst="straightConnector1">
            <a:avLst/>
          </a:prstGeom>
          <a:ln>
            <a:prstDash val="solid"/>
            <a:headEnd type="arrow" w="med" len="med"/>
            <a:tailEnd type="arrow"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5" name="TextovéPole 4"/>
          <p:cNvSpPr txBox="1"/>
          <p:nvPr/>
        </p:nvSpPr>
        <p:spPr>
          <a:xfrm>
            <a:off x="3912765" y="6196662"/>
            <a:ext cx="216024" cy="369332"/>
          </a:xfrm>
          <a:prstGeom prst="rect">
            <a:avLst/>
          </a:prstGeom>
          <a:noFill/>
        </p:spPr>
        <p:txBody>
          <a:bodyPr wrap="square" rtlCol="0">
            <a:spAutoFit/>
          </a:bodyPr>
          <a:lstStyle/>
          <a:p>
            <a:r>
              <a:rPr lang="cs-CZ" dirty="0" smtClean="0"/>
              <a:t>y</a:t>
            </a:r>
            <a:endParaRPr lang="cs-CZ" dirty="0"/>
          </a:p>
        </p:txBody>
      </p:sp>
      <p:sp>
        <p:nvSpPr>
          <p:cNvPr id="27" name="TextovéPole 26"/>
          <p:cNvSpPr txBox="1"/>
          <p:nvPr/>
        </p:nvSpPr>
        <p:spPr>
          <a:xfrm>
            <a:off x="4110300" y="4030751"/>
            <a:ext cx="288032" cy="276999"/>
          </a:xfrm>
          <a:prstGeom prst="rect">
            <a:avLst/>
          </a:prstGeom>
          <a:noFill/>
        </p:spPr>
        <p:txBody>
          <a:bodyPr wrap="square" rtlCol="0">
            <a:spAutoFit/>
          </a:bodyPr>
          <a:lstStyle/>
          <a:p>
            <a:r>
              <a:rPr lang="cs-CZ" sz="1200" dirty="0" smtClean="0"/>
              <a:t>0</a:t>
            </a:r>
            <a:endParaRPr lang="cs-CZ" sz="1200" dirty="0"/>
          </a:p>
        </p:txBody>
      </p:sp>
      <p:sp>
        <p:nvSpPr>
          <p:cNvPr id="32" name="TextovéPole 31"/>
          <p:cNvSpPr txBox="1"/>
          <p:nvPr/>
        </p:nvSpPr>
        <p:spPr>
          <a:xfrm>
            <a:off x="4139952" y="1912817"/>
            <a:ext cx="247633" cy="369332"/>
          </a:xfrm>
          <a:prstGeom prst="rect">
            <a:avLst/>
          </a:prstGeom>
          <a:noFill/>
        </p:spPr>
        <p:txBody>
          <a:bodyPr wrap="square" rtlCol="0">
            <a:spAutoFit/>
          </a:bodyPr>
          <a:lstStyle/>
          <a:p>
            <a:r>
              <a:rPr lang="cs-CZ" dirty="0" smtClean="0"/>
              <a:t>z</a:t>
            </a:r>
            <a:endParaRPr lang="cs-CZ" dirty="0"/>
          </a:p>
        </p:txBody>
      </p:sp>
    </p:spTree>
    <p:extLst>
      <p:ext uri="{BB962C8B-B14F-4D97-AF65-F5344CB8AC3E}">
        <p14:creationId xmlns:p14="http://schemas.microsoft.com/office/powerpoint/2010/main" val="3274321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500"/>
                                        <p:tgtEl>
                                          <p:spTgt spid="3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7" grpId="0"/>
      <p:bldP spid="3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304966434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572</TotalTime>
  <Words>427</Words>
  <Application>Microsoft Office PowerPoint</Application>
  <PresentationFormat>Předvádění na obrazovce (4:3)</PresentationFormat>
  <Paragraphs>75</Paragraphs>
  <Slides>11</Slides>
  <Notes>3</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11</vt:i4>
      </vt:variant>
    </vt:vector>
  </HeadingPairs>
  <TitlesOfParts>
    <vt:vector size="15" baseType="lpstr">
      <vt:lpstr>Arial</vt:lpstr>
      <vt:lpstr>Calibri</vt:lpstr>
      <vt:lpstr>Symbol</vt:lpstr>
      <vt:lpstr>Motiv systému Office</vt:lpstr>
      <vt:lpstr>Prezentace aplikace PowerPoint</vt:lpstr>
      <vt:lpstr>ANOTACE</vt:lpstr>
      <vt:lpstr>Mongeovo promítání</vt:lpstr>
      <vt:lpstr>Princip průmětu roviny</vt:lpstr>
      <vt:lpstr>Rovina  může být zadána:</vt:lpstr>
      <vt:lpstr>Zadání roviny pomocí souřadnic</vt:lpstr>
      <vt:lpstr>Zobrazení roviny</vt:lpstr>
      <vt:lpstr>Příklad</vt:lpstr>
      <vt:lpstr>Příklad</vt:lpstr>
      <vt:lpstr>Příklad</vt:lpstr>
      <vt:lpstr>Prezentace aplikace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73</cp:revision>
  <dcterms:created xsi:type="dcterms:W3CDTF">2012-07-31T10:12:03Z</dcterms:created>
  <dcterms:modified xsi:type="dcterms:W3CDTF">2013-09-04T06:31:50Z</dcterms:modified>
</cp:coreProperties>
</file>