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82" r:id="rId2"/>
    <p:sldId id="283" r:id="rId3"/>
    <p:sldId id="256" r:id="rId4"/>
    <p:sldId id="265" r:id="rId5"/>
    <p:sldId id="275" r:id="rId6"/>
    <p:sldId id="276" r:id="rId7"/>
    <p:sldId id="277" r:id="rId8"/>
    <p:sldId id="278" r:id="rId9"/>
    <p:sldId id="279" r:id="rId10"/>
    <p:sldId id="280" r:id="rId11"/>
    <p:sldId id="284" r:id="rId12"/>
    <p:sldId id="285" r:id="rId13"/>
    <p:sldId id="286" r:id="rId14"/>
    <p:sldId id="287" r:id="rId15"/>
    <p:sldId id="281"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FB7974-06A7-4158-8908-0DB1DF939010}" type="datetimeFigureOut">
              <a:rPr lang="cs-CZ" smtClean="0"/>
              <a:t>4.9.2013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AA094A-6FC5-4154-9443-37B150872AE8}" type="slidenum">
              <a:rPr lang="cs-CZ" smtClean="0"/>
              <a:t>‹#›</a:t>
            </a:fld>
            <a:endParaRPr lang="cs-CZ"/>
          </a:p>
        </p:txBody>
      </p:sp>
    </p:spTree>
    <p:extLst>
      <p:ext uri="{BB962C8B-B14F-4D97-AF65-F5344CB8AC3E}">
        <p14:creationId xmlns:p14="http://schemas.microsoft.com/office/powerpoint/2010/main" val="1180170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a:t>
            </a:fld>
            <a:endParaRPr lang="cs-CZ"/>
          </a:p>
        </p:txBody>
      </p:sp>
    </p:spTree>
    <p:extLst>
      <p:ext uri="{BB962C8B-B14F-4D97-AF65-F5344CB8AC3E}">
        <p14:creationId xmlns:p14="http://schemas.microsoft.com/office/powerpoint/2010/main" val="3131906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2</a:t>
            </a:fld>
            <a:endParaRPr lang="cs-CZ"/>
          </a:p>
        </p:txBody>
      </p:sp>
    </p:spTree>
    <p:extLst>
      <p:ext uri="{BB962C8B-B14F-4D97-AF65-F5344CB8AC3E}">
        <p14:creationId xmlns:p14="http://schemas.microsoft.com/office/powerpoint/2010/main" val="3479421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15</a:t>
            </a:fld>
            <a:endParaRPr lang="cs-CZ"/>
          </a:p>
        </p:txBody>
      </p:sp>
    </p:spTree>
    <p:extLst>
      <p:ext uri="{BB962C8B-B14F-4D97-AF65-F5344CB8AC3E}">
        <p14:creationId xmlns:p14="http://schemas.microsoft.com/office/powerpoint/2010/main" val="3086941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2210722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699952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3247437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338832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1792732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1782363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1500863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2688194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23839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1246997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dirty="0"/>
          </a:p>
        </p:txBody>
      </p:sp>
    </p:spTree>
    <p:extLst>
      <p:ext uri="{BB962C8B-B14F-4D97-AF65-F5344CB8AC3E}">
        <p14:creationId xmlns:p14="http://schemas.microsoft.com/office/powerpoint/2010/main" val="2378428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73479-9596-4AC2-9E55-9DE0B3595760}" type="datetimeFigureOut">
              <a:rPr lang="cs-CZ" smtClean="0"/>
              <a:t>4.9.2013</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1E8C3A-EE6F-461E-8C55-27A27ED877F0}" type="slidenum">
              <a:rPr lang="cs-CZ" smtClean="0"/>
              <a:t>‹#›</a:t>
            </a:fld>
            <a:endParaRPr lang="cs-CZ" dirty="0"/>
          </a:p>
        </p:txBody>
      </p:sp>
    </p:spTree>
    <p:extLst>
      <p:ext uri="{BB962C8B-B14F-4D97-AF65-F5344CB8AC3E}">
        <p14:creationId xmlns:p14="http://schemas.microsoft.com/office/powerpoint/2010/main" val="3698490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88094231"/>
              </p:ext>
            </p:extLst>
          </p:nvPr>
        </p:nvGraphicFramePr>
        <p:xfrm>
          <a:off x="614836" y="2816085"/>
          <a:ext cx="8136904" cy="2967216"/>
        </p:xfrm>
        <a:graphic>
          <a:graphicData uri="http://schemas.openxmlformats.org/drawingml/2006/table">
            <a:tbl>
              <a:tblPr firstRow="1" bandRow="1">
                <a:tableStyleId>{5C22544A-7EE6-4342-B048-85BDC9FD1C3A}</a:tableStyleId>
              </a:tblPr>
              <a:tblGrid>
                <a:gridCol w="1940940"/>
                <a:gridCol w="6195964"/>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ŠKOLA:</a:t>
                      </a:r>
                      <a:endParaRPr lang="cs-CZ"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Gymnázium, Chomutov, Mostecká 3000, příspěvková organizace</a:t>
                      </a:r>
                      <a:endParaRPr lang="cs-CZ" sz="1800" dirty="0"/>
                    </a:p>
                  </a:txBody>
                  <a:tcPr anchor="ctr"/>
                </a:tc>
              </a:tr>
              <a:tr h="164456">
                <a:tc>
                  <a:txBody>
                    <a:bodyPr/>
                    <a:lstStyle/>
                    <a:p>
                      <a:r>
                        <a:rPr lang="cs-CZ" sz="1800" b="1" kern="1200" dirty="0" smtClean="0">
                          <a:solidFill>
                            <a:srgbClr val="2C3036"/>
                          </a:solidFill>
                          <a:latin typeface="Calibri" pitchFamily="34" charset="0"/>
                          <a:ea typeface="+mn-ea"/>
                          <a:cs typeface="+mn-cs"/>
                        </a:rPr>
                        <a:t>AUTOR:</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Mgr. Michaela Sedláčková</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NÁZEV:</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VY_32_INOVACE_08A_12_Mongeovo</a:t>
                      </a:r>
                      <a:r>
                        <a:rPr lang="cs-CZ" sz="1800" b="1" kern="1200" baseline="0" dirty="0" smtClean="0">
                          <a:solidFill>
                            <a:srgbClr val="2C3036"/>
                          </a:solidFill>
                          <a:latin typeface="Calibri" pitchFamily="34" charset="0"/>
                          <a:ea typeface="+mn-ea"/>
                          <a:cs typeface="+mn-cs"/>
                        </a:rPr>
                        <a:t> promítání – Speciální polohy roviny vzhledem k průmětnám a </a:t>
                      </a:r>
                      <a:r>
                        <a:rPr lang="cs-CZ" sz="1800" b="1" kern="1200" baseline="0" smtClean="0">
                          <a:solidFill>
                            <a:srgbClr val="2C3036"/>
                          </a:solidFill>
                          <a:latin typeface="Calibri" pitchFamily="34" charset="0"/>
                          <a:ea typeface="+mn-ea"/>
                          <a:cs typeface="+mn-cs"/>
                        </a:rPr>
                        <a:t>k základnici</a:t>
                      </a:r>
                      <a:endParaRPr lang="cs-CZ" sz="1800" b="1" kern="1200" dirty="0" smtClean="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TEMA:</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Deskriptivní geometrie</a:t>
                      </a:r>
                    </a:p>
                  </a:txBody>
                  <a:tcPr anchor="ctr"/>
                </a:tc>
              </a:tr>
              <a:tr h="287798">
                <a:tc>
                  <a:txBody>
                    <a:bodyPr/>
                    <a:lstStyle/>
                    <a:p>
                      <a:r>
                        <a:rPr lang="cs-CZ" sz="1800" b="1" kern="1200" dirty="0" smtClean="0">
                          <a:solidFill>
                            <a:srgbClr val="2C3036"/>
                          </a:solidFill>
                          <a:latin typeface="Calibri" pitchFamily="34" charset="0"/>
                          <a:ea typeface="+mn-ea"/>
                          <a:cs typeface="+mn-cs"/>
                        </a:rPr>
                        <a:t>ČÍSLO PROJEKTU:</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CZ.1.07/1.5.00/34.0816</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DATUM TVORBY:</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smtClean="0">
                          <a:solidFill>
                            <a:srgbClr val="2C3036"/>
                          </a:solidFill>
                          <a:latin typeface="Calibri" pitchFamily="34" charset="0"/>
                          <a:ea typeface="+mn-ea"/>
                          <a:cs typeface="+mn-cs"/>
                        </a:rPr>
                        <a:t>6.1.2013</a:t>
                      </a:r>
                      <a:endParaRPr lang="cs-CZ" sz="1800" b="1" kern="1200" dirty="0">
                        <a:solidFill>
                          <a:srgbClr val="2C3036"/>
                        </a:solidFill>
                        <a:latin typeface="Calibri" pitchFamily="34" charset="0"/>
                        <a:ea typeface="+mn-ea"/>
                        <a:cs typeface="+mn-cs"/>
                      </a:endParaRPr>
                    </a:p>
                  </a:txBody>
                  <a:tcPr anchor="ctr"/>
                </a:tc>
              </a:tr>
            </a:tbl>
          </a:graphicData>
        </a:graphic>
      </p:graphicFrame>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712" y="908720"/>
            <a:ext cx="5407152" cy="1045464"/>
          </a:xfrm>
          <a:prstGeom prst="rect">
            <a:avLst/>
          </a:prstGeom>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2926638"/>
            <a:ext cx="648072" cy="64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6099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052736"/>
          </a:xfrm>
        </p:spPr>
        <p:txBody>
          <a:bodyPr/>
          <a:lstStyle/>
          <a:p>
            <a:r>
              <a:rPr lang="cs-CZ" sz="3600" b="1" dirty="0" smtClean="0">
                <a:solidFill>
                  <a:schemeClr val="tx1"/>
                </a:solidFill>
                <a:latin typeface="Calibri" pitchFamily="34" charset="0"/>
              </a:rPr>
              <a:t>ANOTACE</a:t>
            </a:r>
            <a:endParaRPr lang="cs-CZ" sz="3600" b="1" dirty="0">
              <a:solidFill>
                <a:schemeClr val="tx1"/>
              </a:solidFill>
              <a:latin typeface="Calibri" pitchFamily="34" charset="0"/>
            </a:endParaRPr>
          </a:p>
        </p:txBody>
      </p:sp>
      <p:sp>
        <p:nvSpPr>
          <p:cNvPr id="3" name="Zástupný symbol pro obsah 2"/>
          <p:cNvSpPr>
            <a:spLocks noGrp="1"/>
          </p:cNvSpPr>
          <p:nvPr>
            <p:ph idx="1"/>
          </p:nvPr>
        </p:nvSpPr>
        <p:spPr>
          <a:xfrm>
            <a:off x="457200" y="1196752"/>
            <a:ext cx="8229600" cy="4929411"/>
          </a:xfrm>
        </p:spPr>
        <p:txBody>
          <a:bodyPr>
            <a:normAutofit/>
          </a:bodyPr>
          <a:lstStyle/>
          <a:p>
            <a:pPr marL="0" indent="0" algn="just">
              <a:buNone/>
            </a:pPr>
            <a:r>
              <a:rPr lang="cs-CZ" sz="2000" dirty="0" smtClean="0">
                <a:latin typeface="Calibri" pitchFamily="34" charset="0"/>
              </a:rPr>
              <a:t>Tento materiál slouží k </a:t>
            </a:r>
            <a:r>
              <a:rPr lang="cs-CZ" sz="2000" smtClean="0">
                <a:latin typeface="Calibri" pitchFamily="34" charset="0"/>
              </a:rPr>
              <a:t>vysvětlení </a:t>
            </a:r>
            <a:r>
              <a:rPr lang="cs-CZ" sz="2000">
                <a:latin typeface="Calibri" pitchFamily="34" charset="0"/>
              </a:rPr>
              <a:t>a procvičení zobrazení </a:t>
            </a:r>
            <a:r>
              <a:rPr lang="cs-CZ" sz="2000" dirty="0" smtClean="0">
                <a:latin typeface="Calibri" pitchFamily="34" charset="0"/>
              </a:rPr>
              <a:t>rovin ve speciálních polohách vzhledem k průmětnám nebo k základnici v Mongeově promítání a je připraven pro hodiny deskriptivní </a:t>
            </a:r>
            <a:r>
              <a:rPr lang="cs-CZ" sz="2000" dirty="0">
                <a:latin typeface="Calibri" pitchFamily="34" charset="0"/>
              </a:rPr>
              <a:t>geometrie v 5. ročníku šestiletého gymnázia a pro seminář deskriptivní geometrie ve 3. ročníku čtyřletého gymnázia.</a:t>
            </a:r>
            <a:endParaRPr lang="cs-CZ" sz="2000" dirty="0" smtClean="0">
              <a:latin typeface="Calibri" pitchFamily="34" charset="0"/>
            </a:endParaRPr>
          </a:p>
          <a:p>
            <a:pPr marL="0" indent="0" algn="just">
              <a:buNone/>
            </a:pPr>
            <a:r>
              <a:rPr lang="cs-CZ" sz="2000" dirty="0" smtClean="0">
                <a:latin typeface="Calibri" pitchFamily="34" charset="0"/>
              </a:rPr>
              <a:t>První část této prezentace se věnuje teorii tohoto problému a je doplňována výkladem učitele. Jsou zde také uvedeny konkrétní příklady. Je vhodné, aby učitel celou situaci také modeloval v promítacím koutě. Studenti sledují výklad učitele a mohou mu klást dotazy.</a:t>
            </a:r>
          </a:p>
          <a:p>
            <a:pPr marL="0" indent="0" algn="just">
              <a:buNone/>
            </a:pPr>
            <a:r>
              <a:rPr lang="cs-CZ" sz="2000" dirty="0" smtClean="0">
                <a:latin typeface="Calibri" pitchFamily="34" charset="0"/>
              </a:rPr>
              <a:t>V druhé části prezentace jsou uvedeny neřešené příklady. Studenti navrhují jejich řešení. Jeden ze studentů nebo učitel řešení rýsuje do promítaného zadání pomocí světelného pera na interaktivní tabuli, nástrojem „pero“ (nástroj programu PowerPoint) nebo fixem na tabuli.</a:t>
            </a:r>
            <a:endParaRPr lang="cs-CZ" sz="2000" dirty="0" smtClean="0">
              <a:solidFill>
                <a:schemeClr val="tx1"/>
              </a:solidFill>
              <a:latin typeface="Calibri" pitchFamily="34" charset="0"/>
            </a:endParaRPr>
          </a:p>
          <a:p>
            <a:pPr marL="0" indent="0">
              <a:buNone/>
            </a:pPr>
            <a:endParaRPr lang="cs-CZ" sz="1400" dirty="0" smtClean="0">
              <a:solidFill>
                <a:schemeClr val="tx1"/>
              </a:solidFill>
              <a:latin typeface="Calibri" pitchFamily="34" charset="0"/>
            </a:endParaRPr>
          </a:p>
        </p:txBody>
      </p:sp>
    </p:spTree>
    <p:extLst>
      <p:ext uri="{BB962C8B-B14F-4D97-AF65-F5344CB8AC3E}">
        <p14:creationId xmlns:p14="http://schemas.microsoft.com/office/powerpoint/2010/main" val="40503869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Mongeovo promítání</a:t>
            </a:r>
            <a:endParaRPr lang="cs-CZ" dirty="0"/>
          </a:p>
        </p:txBody>
      </p:sp>
      <p:sp>
        <p:nvSpPr>
          <p:cNvPr id="3" name="Podnadpis 2"/>
          <p:cNvSpPr>
            <a:spLocks noGrp="1"/>
          </p:cNvSpPr>
          <p:nvPr>
            <p:ph type="subTitle" idx="1"/>
          </p:nvPr>
        </p:nvSpPr>
        <p:spPr>
          <a:xfrm>
            <a:off x="1907704" y="3861048"/>
            <a:ext cx="5256584" cy="1752600"/>
          </a:xfrm>
        </p:spPr>
        <p:txBody>
          <a:bodyPr/>
          <a:lstStyle/>
          <a:p>
            <a:r>
              <a:rPr lang="cs-CZ" dirty="0" smtClean="0">
                <a:solidFill>
                  <a:schemeClr val="tx1"/>
                </a:solidFill>
              </a:rPr>
              <a:t>SPECIÁLNÍ POLOHY ROVINY VZHLEDEM K PRŮMĚTNÁM A K ZÁKLADNICI</a:t>
            </a:r>
            <a:endParaRPr lang="cs-CZ" dirty="0">
              <a:solidFill>
                <a:schemeClr val="tx1"/>
              </a:solidFill>
            </a:endParaRPr>
          </a:p>
        </p:txBody>
      </p:sp>
    </p:spTree>
    <p:extLst>
      <p:ext uri="{BB962C8B-B14F-4D97-AF65-F5344CB8AC3E}">
        <p14:creationId xmlns:p14="http://schemas.microsoft.com/office/powerpoint/2010/main" val="511152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Rovina kolmá k půdorysně</a:t>
            </a:r>
            <a:endParaRPr lang="cs-CZ" dirty="0"/>
          </a:p>
        </p:txBody>
      </p:sp>
      <p:sp>
        <p:nvSpPr>
          <p:cNvPr id="3" name="Zástupný symbol pro obsah 2"/>
          <p:cNvSpPr>
            <a:spLocks noGrp="1"/>
          </p:cNvSpPr>
          <p:nvPr>
            <p:ph sz="half" idx="1"/>
          </p:nvPr>
        </p:nvSpPr>
        <p:spPr/>
        <p:txBody>
          <a:bodyPr>
            <a:normAutofit/>
          </a:bodyPr>
          <a:lstStyle/>
          <a:p>
            <a:pPr marL="0" indent="0" algn="ctr">
              <a:buNone/>
            </a:pPr>
            <a:r>
              <a:rPr lang="cs-CZ" sz="2400" b="1" i="1" dirty="0" smtClean="0">
                <a:sym typeface="Symbol"/>
              </a:rPr>
              <a:t></a:t>
            </a:r>
            <a:r>
              <a:rPr lang="cs-CZ" sz="2400" i="1" dirty="0" smtClean="0">
                <a:sym typeface="Symbol"/>
              </a:rPr>
              <a:t> </a:t>
            </a:r>
            <a:r>
              <a:rPr lang="cs-CZ" sz="2400" dirty="0" smtClean="0">
                <a:sym typeface="Symbol"/>
              </a:rPr>
              <a:t>(</a:t>
            </a:r>
            <a:r>
              <a:rPr lang="cs-CZ" sz="2400" i="1" dirty="0" smtClean="0">
                <a:sym typeface="Symbol"/>
              </a:rPr>
              <a:t>x</a:t>
            </a:r>
            <a:r>
              <a:rPr lang="cs-CZ" sz="2400" i="1" baseline="-25000" dirty="0" smtClean="0">
                <a:sym typeface="Symbol"/>
              </a:rPr>
              <a:t></a:t>
            </a:r>
            <a:r>
              <a:rPr lang="cs-CZ" sz="2400" dirty="0" smtClean="0">
                <a:sym typeface="Symbol"/>
              </a:rPr>
              <a:t>; </a:t>
            </a:r>
            <a:r>
              <a:rPr lang="cs-CZ" sz="2400" i="1" dirty="0" smtClean="0">
                <a:sym typeface="Symbol"/>
              </a:rPr>
              <a:t>y</a:t>
            </a:r>
            <a:r>
              <a:rPr lang="cs-CZ" sz="2400" i="1" baseline="-25000" dirty="0" smtClean="0">
                <a:sym typeface="Symbol"/>
              </a:rPr>
              <a:t></a:t>
            </a:r>
            <a:r>
              <a:rPr lang="cs-CZ" sz="2400" dirty="0" smtClean="0">
                <a:sym typeface="Symbol"/>
              </a:rPr>
              <a:t>; )</a:t>
            </a:r>
            <a:endParaRPr lang="cs-CZ" sz="2400"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2" y="4211370"/>
            <a:ext cx="2898484"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Obdélník 6"/>
          <p:cNvSpPr/>
          <p:nvPr/>
        </p:nvSpPr>
        <p:spPr>
          <a:xfrm>
            <a:off x="1691680" y="2636912"/>
            <a:ext cx="210639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cxnSp>
        <p:nvCxnSpPr>
          <p:cNvPr id="9" name="Přímá spojnice 8"/>
          <p:cNvCxnSpPr/>
          <p:nvPr/>
        </p:nvCxnSpPr>
        <p:spPr>
          <a:xfrm>
            <a:off x="1115616" y="4211370"/>
            <a:ext cx="302433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cxnSp>
        <p:nvCxnSpPr>
          <p:cNvPr id="14" name="Přímá spojnice 13"/>
          <p:cNvCxnSpPr/>
          <p:nvPr/>
        </p:nvCxnSpPr>
        <p:spPr>
          <a:xfrm>
            <a:off x="5148064" y="3933056"/>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8174274" y="3842038"/>
            <a:ext cx="502181"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cxnSp>
        <p:nvCxnSpPr>
          <p:cNvPr id="47" name="Přímá spojnice 46"/>
          <p:cNvCxnSpPr/>
          <p:nvPr/>
        </p:nvCxnSpPr>
        <p:spPr>
          <a:xfrm>
            <a:off x="5724128" y="3933056"/>
            <a:ext cx="2160240" cy="97675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Oblouk 49"/>
          <p:cNvSpPr/>
          <p:nvPr/>
        </p:nvSpPr>
        <p:spPr>
          <a:xfrm rot="4085267">
            <a:off x="6068203" y="3724842"/>
            <a:ext cx="559803" cy="568342"/>
          </a:xfrm>
          <a:prstGeom prst="arc">
            <a:avLst>
              <a:gd name="adj1" fmla="val 16543257"/>
              <a:gd name="adj2" fmla="val 21338920"/>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dirty="0"/>
          </a:p>
        </p:txBody>
      </p:sp>
      <p:sp>
        <p:nvSpPr>
          <p:cNvPr id="60" name="TextovéPole 59"/>
          <p:cNvSpPr txBox="1"/>
          <p:nvPr/>
        </p:nvSpPr>
        <p:spPr>
          <a:xfrm>
            <a:off x="7092280" y="4732529"/>
            <a:ext cx="1008112" cy="369332"/>
          </a:xfrm>
          <a:prstGeom prst="rect">
            <a:avLst/>
          </a:prstGeom>
          <a:noFill/>
        </p:spPr>
        <p:txBody>
          <a:bodyPr wrap="square" rtlCol="0">
            <a:spAutoFit/>
          </a:bodyPr>
          <a:lstStyle/>
          <a:p>
            <a:r>
              <a:rPr lang="cs-CZ" dirty="0">
                <a:sym typeface="Symbol"/>
              </a:rPr>
              <a:t>p</a:t>
            </a:r>
            <a:r>
              <a:rPr lang="cs-CZ" spc="-300" baseline="30000" dirty="0">
                <a:sym typeface="Symbol"/>
              </a:rPr>
              <a:t></a:t>
            </a:r>
            <a:r>
              <a:rPr lang="cs-CZ" spc="-300" baseline="-25000" dirty="0" smtClean="0">
                <a:sym typeface="Symbol"/>
              </a:rPr>
              <a:t>1</a:t>
            </a:r>
            <a:r>
              <a:rPr lang="cs-CZ" dirty="0">
                <a:sym typeface="Symbol"/>
              </a:rPr>
              <a:t> =</a:t>
            </a:r>
            <a:r>
              <a:rPr lang="cs-CZ" baseline="-25000" dirty="0">
                <a:sym typeface="Symbol"/>
              </a:rPr>
              <a:t>1</a:t>
            </a:r>
            <a:endParaRPr lang="cs-CZ" baseline="-25000" dirty="0"/>
          </a:p>
        </p:txBody>
      </p:sp>
      <p:sp>
        <p:nvSpPr>
          <p:cNvPr id="61" name="TextovéPole 60"/>
          <p:cNvSpPr txBox="1"/>
          <p:nvPr/>
        </p:nvSpPr>
        <p:spPr>
          <a:xfrm>
            <a:off x="6264289" y="3869745"/>
            <a:ext cx="432048" cy="369332"/>
          </a:xfrm>
          <a:prstGeom prst="rect">
            <a:avLst/>
          </a:prstGeom>
          <a:noFill/>
        </p:spPr>
        <p:txBody>
          <a:bodyPr wrap="square" rtlCol="0">
            <a:spAutoFit/>
          </a:bodyPr>
          <a:lstStyle/>
          <a:p>
            <a:r>
              <a:rPr lang="cs-CZ" dirty="0" smtClean="0">
                <a:sym typeface="Symbol"/>
              </a:rPr>
              <a:t></a:t>
            </a:r>
            <a:endParaRPr lang="cs-CZ" dirty="0"/>
          </a:p>
        </p:txBody>
      </p:sp>
      <p:sp>
        <p:nvSpPr>
          <p:cNvPr id="62" name="TextovéPole 61"/>
          <p:cNvSpPr txBox="1"/>
          <p:nvPr/>
        </p:nvSpPr>
        <p:spPr>
          <a:xfrm>
            <a:off x="5652221" y="5260231"/>
            <a:ext cx="2088232" cy="369332"/>
          </a:xfrm>
          <a:prstGeom prst="rect">
            <a:avLst/>
          </a:prstGeom>
          <a:noFill/>
        </p:spPr>
        <p:txBody>
          <a:bodyPr wrap="square" rtlCol="0">
            <a:spAutoFit/>
          </a:bodyPr>
          <a:lstStyle/>
          <a:p>
            <a:r>
              <a:rPr lang="cs-CZ" dirty="0" smtClean="0">
                <a:sym typeface="Symbol"/>
              </a:rPr>
              <a:t> = 90°</a:t>
            </a:r>
            <a:endParaRPr lang="cs-CZ" dirty="0"/>
          </a:p>
        </p:txBody>
      </p:sp>
      <p:cxnSp>
        <p:nvCxnSpPr>
          <p:cNvPr id="13" name="Přímá spojnice 12"/>
          <p:cNvCxnSpPr>
            <a:stCxn id="21" idx="0"/>
          </p:cNvCxnSpPr>
          <p:nvPr/>
        </p:nvCxnSpPr>
        <p:spPr>
          <a:xfrm>
            <a:off x="2020270" y="2846905"/>
            <a:ext cx="22232" cy="136951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Přímá spojnice 18"/>
          <p:cNvCxnSpPr>
            <a:endCxn id="21" idx="4"/>
          </p:cNvCxnSpPr>
          <p:nvPr/>
        </p:nvCxnSpPr>
        <p:spPr>
          <a:xfrm>
            <a:off x="2042502" y="4211370"/>
            <a:ext cx="1032840" cy="49971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Volný tvar 20"/>
          <p:cNvSpPr/>
          <p:nvPr/>
        </p:nvSpPr>
        <p:spPr>
          <a:xfrm rot="20770562">
            <a:off x="2255335" y="2723696"/>
            <a:ext cx="781295" cy="2062278"/>
          </a:xfrm>
          <a:custGeom>
            <a:avLst/>
            <a:gdLst>
              <a:gd name="connsiteX0" fmla="*/ 0 w 965502"/>
              <a:gd name="connsiteY0" fmla="*/ 0 h 1848678"/>
              <a:gd name="connsiteX1" fmla="*/ 566530 w 965502"/>
              <a:gd name="connsiteY1" fmla="*/ 268356 h 1848678"/>
              <a:gd name="connsiteX2" fmla="*/ 616226 w 965502"/>
              <a:gd name="connsiteY2" fmla="*/ 805069 h 1848678"/>
              <a:gd name="connsiteX3" fmla="*/ 964095 w 965502"/>
              <a:gd name="connsiteY3" fmla="*/ 1192695 h 1848678"/>
              <a:gd name="connsiteX4" fmla="*/ 715617 w 965502"/>
              <a:gd name="connsiteY4" fmla="*/ 1848678 h 1848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502" h="1848678">
                <a:moveTo>
                  <a:pt x="0" y="0"/>
                </a:moveTo>
                <a:cubicBezTo>
                  <a:pt x="231913" y="67089"/>
                  <a:pt x="463826" y="134178"/>
                  <a:pt x="566530" y="268356"/>
                </a:cubicBezTo>
                <a:cubicBezTo>
                  <a:pt x="669234" y="402534"/>
                  <a:pt x="549965" y="651013"/>
                  <a:pt x="616226" y="805069"/>
                </a:cubicBezTo>
                <a:cubicBezTo>
                  <a:pt x="682487" y="959126"/>
                  <a:pt x="947530" y="1018760"/>
                  <a:pt x="964095" y="1192695"/>
                </a:cubicBezTo>
                <a:cubicBezTo>
                  <a:pt x="980660" y="1366630"/>
                  <a:pt x="848138" y="1607654"/>
                  <a:pt x="715617" y="1848678"/>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29" name="TextovéPole 28"/>
          <p:cNvSpPr txBox="1"/>
          <p:nvPr/>
        </p:nvSpPr>
        <p:spPr>
          <a:xfrm>
            <a:off x="1998723" y="2819590"/>
            <a:ext cx="225242" cy="369332"/>
          </a:xfrm>
          <a:prstGeom prst="rect">
            <a:avLst/>
          </a:prstGeom>
          <a:noFill/>
        </p:spPr>
        <p:txBody>
          <a:bodyPr wrap="square" rtlCol="0">
            <a:spAutoFit/>
          </a:bodyPr>
          <a:lstStyle/>
          <a:p>
            <a:r>
              <a:rPr lang="cs-CZ" dirty="0" smtClean="0">
                <a:sym typeface="Symbol"/>
              </a:rPr>
              <a:t></a:t>
            </a:r>
            <a:endParaRPr lang="cs-CZ" dirty="0"/>
          </a:p>
        </p:txBody>
      </p:sp>
      <p:sp>
        <p:nvSpPr>
          <p:cNvPr id="30" name="Oblouk 29"/>
          <p:cNvSpPr/>
          <p:nvPr/>
        </p:nvSpPr>
        <p:spPr>
          <a:xfrm rot="2931055">
            <a:off x="2314209" y="4134222"/>
            <a:ext cx="439353" cy="439230"/>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2" name="TextovéPole 31"/>
          <p:cNvSpPr txBox="1"/>
          <p:nvPr/>
        </p:nvSpPr>
        <p:spPr>
          <a:xfrm>
            <a:off x="2492986" y="4146332"/>
            <a:ext cx="350822" cy="369332"/>
          </a:xfrm>
          <a:prstGeom prst="rect">
            <a:avLst/>
          </a:prstGeom>
          <a:noFill/>
        </p:spPr>
        <p:txBody>
          <a:bodyPr wrap="square" rtlCol="0">
            <a:spAutoFit/>
          </a:bodyPr>
          <a:lstStyle/>
          <a:p>
            <a:r>
              <a:rPr lang="cs-CZ" dirty="0" smtClean="0">
                <a:sym typeface="Symbol"/>
              </a:rPr>
              <a:t></a:t>
            </a:r>
            <a:endParaRPr lang="cs-CZ" dirty="0"/>
          </a:p>
        </p:txBody>
      </p:sp>
      <p:sp>
        <p:nvSpPr>
          <p:cNvPr id="33" name="TextovéPole 32"/>
          <p:cNvSpPr txBox="1"/>
          <p:nvPr/>
        </p:nvSpPr>
        <p:spPr>
          <a:xfrm>
            <a:off x="2099233" y="4526415"/>
            <a:ext cx="1172462" cy="369332"/>
          </a:xfrm>
          <a:prstGeom prst="rect">
            <a:avLst/>
          </a:prstGeom>
          <a:noFill/>
        </p:spPr>
        <p:txBody>
          <a:bodyPr wrap="square" rtlCol="0">
            <a:spAutoFit/>
          </a:bodyPr>
          <a:lstStyle/>
          <a:p>
            <a:r>
              <a:rPr lang="cs-CZ" dirty="0" smtClean="0"/>
              <a:t>p</a:t>
            </a:r>
            <a:r>
              <a:rPr lang="cs-CZ" baseline="30000" dirty="0" smtClean="0">
                <a:sym typeface="Symbol"/>
              </a:rPr>
              <a:t></a:t>
            </a:r>
            <a:r>
              <a:rPr lang="cs-CZ" dirty="0" smtClean="0">
                <a:sym typeface="Symbol"/>
              </a:rPr>
              <a:t>=p</a:t>
            </a:r>
            <a:r>
              <a:rPr lang="cs-CZ" spc="-300" baseline="30000" dirty="0" smtClean="0">
                <a:sym typeface="Symbol"/>
              </a:rPr>
              <a:t></a:t>
            </a:r>
            <a:r>
              <a:rPr lang="cs-CZ" spc="-300" baseline="-25000" dirty="0" smtClean="0">
                <a:sym typeface="Symbol"/>
              </a:rPr>
              <a:t>1</a:t>
            </a:r>
            <a:r>
              <a:rPr lang="cs-CZ" dirty="0" smtClean="0">
                <a:sym typeface="Symbol"/>
              </a:rPr>
              <a:t>=</a:t>
            </a:r>
            <a:r>
              <a:rPr lang="cs-CZ" baseline="-25000" dirty="0" smtClean="0">
                <a:sym typeface="Symbol"/>
              </a:rPr>
              <a:t>1</a:t>
            </a:r>
            <a:endParaRPr lang="cs-CZ" baseline="-25000" dirty="0"/>
          </a:p>
        </p:txBody>
      </p:sp>
      <p:sp>
        <p:nvSpPr>
          <p:cNvPr id="44" name="TextovéPole 43"/>
          <p:cNvSpPr txBox="1"/>
          <p:nvPr/>
        </p:nvSpPr>
        <p:spPr>
          <a:xfrm>
            <a:off x="1955564" y="3391702"/>
            <a:ext cx="1074844" cy="369332"/>
          </a:xfrm>
          <a:prstGeom prst="rect">
            <a:avLst/>
          </a:prstGeom>
          <a:noFill/>
        </p:spPr>
        <p:txBody>
          <a:bodyPr wrap="square" rtlCol="0">
            <a:spAutoFit/>
          </a:bodyPr>
          <a:lstStyle/>
          <a:p>
            <a:r>
              <a:rPr lang="cs-CZ" dirty="0" smtClean="0"/>
              <a:t>n</a:t>
            </a:r>
            <a:r>
              <a:rPr lang="cs-CZ" baseline="30000" dirty="0" smtClean="0">
                <a:sym typeface="Symbol"/>
              </a:rPr>
              <a:t></a:t>
            </a:r>
            <a:r>
              <a:rPr lang="cs-CZ" dirty="0" smtClean="0">
                <a:sym typeface="Symbol"/>
              </a:rPr>
              <a:t>=</a:t>
            </a:r>
            <a:r>
              <a:rPr lang="cs-CZ" dirty="0" smtClean="0"/>
              <a:t>n</a:t>
            </a:r>
            <a:r>
              <a:rPr lang="cs-CZ" spc="-300" baseline="30000" dirty="0" smtClean="0">
                <a:sym typeface="Symbol"/>
              </a:rPr>
              <a:t></a:t>
            </a:r>
            <a:r>
              <a:rPr lang="cs-CZ" spc="-300" baseline="-25000" dirty="0" smtClean="0">
                <a:sym typeface="Symbol"/>
              </a:rPr>
              <a:t>2</a:t>
            </a:r>
            <a:endParaRPr lang="cs-CZ" spc="-300" baseline="-25000" dirty="0"/>
          </a:p>
        </p:txBody>
      </p:sp>
      <p:sp>
        <p:nvSpPr>
          <p:cNvPr id="46" name="TextovéPole 45"/>
          <p:cNvSpPr txBox="1"/>
          <p:nvPr/>
        </p:nvSpPr>
        <p:spPr>
          <a:xfrm>
            <a:off x="3831612" y="4146332"/>
            <a:ext cx="748309" cy="369332"/>
          </a:xfrm>
          <a:prstGeom prst="rect">
            <a:avLst/>
          </a:prstGeom>
          <a:noFill/>
        </p:spPr>
        <p:txBody>
          <a:bodyPr wrap="square" rtlCol="0">
            <a:spAutoFit/>
          </a:bodyPr>
          <a:lstStyle/>
          <a:p>
            <a:r>
              <a:rPr lang="cs-CZ" dirty="0" smtClean="0">
                <a:sym typeface="Symbol"/>
              </a:rPr>
              <a:t>x=p</a:t>
            </a:r>
            <a:r>
              <a:rPr lang="cs-CZ" spc="-300" baseline="30000" dirty="0" smtClean="0">
                <a:sym typeface="Symbol"/>
              </a:rPr>
              <a:t></a:t>
            </a:r>
            <a:r>
              <a:rPr lang="cs-CZ" spc="-300" baseline="-25000" dirty="0" smtClean="0">
                <a:sym typeface="Symbol"/>
              </a:rPr>
              <a:t>2</a:t>
            </a:r>
            <a:endParaRPr lang="cs-CZ" dirty="0"/>
          </a:p>
        </p:txBody>
      </p:sp>
      <p:sp>
        <p:nvSpPr>
          <p:cNvPr id="48" name="TextovéPole 47"/>
          <p:cNvSpPr txBox="1"/>
          <p:nvPr/>
        </p:nvSpPr>
        <p:spPr>
          <a:xfrm>
            <a:off x="1743789" y="4143656"/>
            <a:ext cx="643143" cy="369332"/>
          </a:xfrm>
          <a:prstGeom prst="rect">
            <a:avLst/>
          </a:prstGeom>
          <a:noFill/>
        </p:spPr>
        <p:txBody>
          <a:bodyPr wrap="square" rtlCol="0">
            <a:spAutoFit/>
          </a:bodyPr>
          <a:lstStyle/>
          <a:p>
            <a:r>
              <a:rPr lang="cs-CZ" dirty="0" smtClean="0"/>
              <a:t>n</a:t>
            </a:r>
            <a:r>
              <a:rPr lang="cs-CZ" spc="-300" baseline="30000" dirty="0" smtClean="0">
                <a:sym typeface="Symbol"/>
              </a:rPr>
              <a:t></a:t>
            </a:r>
            <a:r>
              <a:rPr lang="cs-CZ" spc="-300" baseline="-25000" dirty="0" smtClean="0">
                <a:sym typeface="Symbol"/>
              </a:rPr>
              <a:t>1</a:t>
            </a:r>
            <a:endParaRPr lang="cs-CZ" dirty="0"/>
          </a:p>
        </p:txBody>
      </p:sp>
      <p:cxnSp>
        <p:nvCxnSpPr>
          <p:cNvPr id="56" name="Přímá spojnice 55"/>
          <p:cNvCxnSpPr/>
          <p:nvPr/>
        </p:nvCxnSpPr>
        <p:spPr>
          <a:xfrm flipV="1">
            <a:off x="5724128" y="2348880"/>
            <a:ext cx="0" cy="158417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3" name="TextovéPole 62"/>
          <p:cNvSpPr txBox="1"/>
          <p:nvPr/>
        </p:nvSpPr>
        <p:spPr>
          <a:xfrm>
            <a:off x="5724128" y="2348880"/>
            <a:ext cx="479960" cy="369332"/>
          </a:xfrm>
          <a:prstGeom prst="rect">
            <a:avLst/>
          </a:prstGeom>
          <a:noFill/>
        </p:spPr>
        <p:txBody>
          <a:bodyPr wrap="square" rtlCol="0">
            <a:spAutoFit/>
          </a:bodyPr>
          <a:lstStyle/>
          <a:p>
            <a:r>
              <a:rPr lang="cs-CZ" dirty="0"/>
              <a:t>n</a:t>
            </a:r>
            <a:r>
              <a:rPr lang="cs-CZ" spc="-300" baseline="30000" dirty="0">
                <a:sym typeface="Symbol"/>
              </a:rPr>
              <a:t></a:t>
            </a:r>
            <a:r>
              <a:rPr lang="cs-CZ" spc="-300" baseline="-25000" dirty="0">
                <a:sym typeface="Symbol"/>
              </a:rPr>
              <a:t>2</a:t>
            </a:r>
            <a:endParaRPr lang="cs-CZ" dirty="0"/>
          </a:p>
        </p:txBody>
      </p:sp>
      <p:sp>
        <p:nvSpPr>
          <p:cNvPr id="64" name="Ovál 63"/>
          <p:cNvSpPr/>
          <p:nvPr/>
        </p:nvSpPr>
        <p:spPr>
          <a:xfrm>
            <a:off x="2019642" y="4181702"/>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65" name="Oblouk 64"/>
          <p:cNvSpPr/>
          <p:nvPr/>
        </p:nvSpPr>
        <p:spPr>
          <a:xfrm flipH="1">
            <a:off x="5508104" y="3718711"/>
            <a:ext cx="432048" cy="426867"/>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66" name="Ovál 65"/>
          <p:cNvSpPr/>
          <p:nvPr/>
        </p:nvSpPr>
        <p:spPr>
          <a:xfrm>
            <a:off x="5634221" y="3842038"/>
            <a:ext cx="18000" cy="18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527965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3"/>
                                        </p:tgtEl>
                                        <p:attrNameLst>
                                          <p:attrName>style.visibility</p:attrName>
                                        </p:attrNameLst>
                                      </p:cBhvr>
                                      <p:to>
                                        <p:strVal val="visible"/>
                                      </p:to>
                                    </p:set>
                                    <p:animEffect transition="in" filter="fade">
                                      <p:cBhvr>
                                        <p:cTn id="18" dur="500"/>
                                        <p:tgtEl>
                                          <p:spTgt spid="63"/>
                                        </p:tgtEl>
                                      </p:cBhvr>
                                    </p:animEffec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Effect transition="in" filter="fade">
                                      <p:cBhvr>
                                        <p:cTn id="25" dur="500"/>
                                        <p:tgtEl>
                                          <p:spTgt spid="6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fade">
                                      <p:cBhvr>
                                        <p:cTn id="33" dur="500"/>
                                        <p:tgtEl>
                                          <p:spTgt spid="60"/>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wipe(up)">
                                      <p:cBhvr>
                                        <p:cTn id="38" dur="500"/>
                                        <p:tgtEl>
                                          <p:spTgt spid="50"/>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500"/>
                                        <p:tgtEl>
                                          <p:spTgt spid="6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50" grpId="0" animBg="1"/>
      <p:bldP spid="60" grpId="0"/>
      <p:bldP spid="61" grpId="0"/>
      <p:bldP spid="62" grpId="0"/>
      <p:bldP spid="63" grpId="0"/>
      <p:bldP spid="65" grpId="0" animBg="1"/>
      <p:bldP spid="6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Rovina kolmá k nárysně</a:t>
            </a:r>
            <a:endParaRPr lang="cs-CZ" dirty="0"/>
          </a:p>
        </p:txBody>
      </p:sp>
      <p:sp>
        <p:nvSpPr>
          <p:cNvPr id="3" name="Zástupný symbol pro obsah 2"/>
          <p:cNvSpPr>
            <a:spLocks noGrp="1"/>
          </p:cNvSpPr>
          <p:nvPr>
            <p:ph sz="half" idx="1"/>
          </p:nvPr>
        </p:nvSpPr>
        <p:spPr/>
        <p:txBody>
          <a:bodyPr>
            <a:normAutofit/>
          </a:bodyPr>
          <a:lstStyle/>
          <a:p>
            <a:pPr marL="0" indent="0" algn="ctr">
              <a:buNone/>
            </a:pPr>
            <a:r>
              <a:rPr lang="cs-CZ" sz="2400" b="1" i="1" dirty="0" smtClean="0">
                <a:sym typeface="Symbol"/>
              </a:rPr>
              <a:t></a:t>
            </a:r>
            <a:r>
              <a:rPr lang="cs-CZ" sz="2400" i="1" dirty="0" smtClean="0">
                <a:sym typeface="Symbol"/>
              </a:rPr>
              <a:t> </a:t>
            </a:r>
            <a:r>
              <a:rPr lang="cs-CZ" sz="2400" dirty="0" smtClean="0">
                <a:sym typeface="Symbol"/>
              </a:rPr>
              <a:t>(</a:t>
            </a:r>
            <a:r>
              <a:rPr lang="cs-CZ" sz="2400" i="1" dirty="0" smtClean="0">
                <a:sym typeface="Symbol"/>
              </a:rPr>
              <a:t>x</a:t>
            </a:r>
            <a:r>
              <a:rPr lang="cs-CZ" sz="2400" i="1" baseline="-25000" dirty="0" smtClean="0">
                <a:sym typeface="Symbol"/>
              </a:rPr>
              <a:t></a:t>
            </a:r>
            <a:r>
              <a:rPr lang="cs-CZ" sz="2400" dirty="0" smtClean="0">
                <a:sym typeface="Symbol"/>
              </a:rPr>
              <a:t>; ; </a:t>
            </a:r>
            <a:r>
              <a:rPr lang="cs-CZ" sz="2400" i="1" dirty="0" smtClean="0">
                <a:sym typeface="Symbol"/>
              </a:rPr>
              <a:t>z</a:t>
            </a:r>
            <a:r>
              <a:rPr lang="cs-CZ" sz="2400" i="1" baseline="-25000" dirty="0" smtClean="0">
                <a:sym typeface="Symbol"/>
              </a:rPr>
              <a:t></a:t>
            </a:r>
            <a:r>
              <a:rPr lang="cs-CZ" sz="2400" dirty="0" smtClean="0">
                <a:sym typeface="Symbol"/>
              </a:rPr>
              <a:t>)</a:t>
            </a:r>
            <a:endParaRPr lang="cs-CZ" sz="2400"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1" y="4211370"/>
            <a:ext cx="2898485"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Obdélník 6"/>
          <p:cNvSpPr/>
          <p:nvPr/>
        </p:nvSpPr>
        <p:spPr>
          <a:xfrm>
            <a:off x="1691680" y="2636912"/>
            <a:ext cx="210639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cxnSp>
        <p:nvCxnSpPr>
          <p:cNvPr id="9" name="Přímá spojnice 8"/>
          <p:cNvCxnSpPr/>
          <p:nvPr/>
        </p:nvCxnSpPr>
        <p:spPr>
          <a:xfrm>
            <a:off x="1115616" y="4211370"/>
            <a:ext cx="302433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cxnSp>
        <p:nvCxnSpPr>
          <p:cNvPr id="14" name="Přímá spojnice 13"/>
          <p:cNvCxnSpPr/>
          <p:nvPr/>
        </p:nvCxnSpPr>
        <p:spPr>
          <a:xfrm>
            <a:off x="5148064" y="3933056"/>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8174274" y="3842038"/>
            <a:ext cx="502181"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cxnSp>
        <p:nvCxnSpPr>
          <p:cNvPr id="47" name="Přímá spojnice 46"/>
          <p:cNvCxnSpPr/>
          <p:nvPr/>
        </p:nvCxnSpPr>
        <p:spPr>
          <a:xfrm>
            <a:off x="5652221" y="2533546"/>
            <a:ext cx="1944115" cy="139951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Oblouk 49"/>
          <p:cNvSpPr/>
          <p:nvPr/>
        </p:nvSpPr>
        <p:spPr>
          <a:xfrm rot="19933057" flipH="1">
            <a:off x="6972633" y="3519001"/>
            <a:ext cx="680949" cy="541151"/>
          </a:xfrm>
          <a:prstGeom prst="arc">
            <a:avLst>
              <a:gd name="adj1" fmla="val 17300036"/>
              <a:gd name="adj2" fmla="val 21338920"/>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dirty="0"/>
          </a:p>
        </p:txBody>
      </p:sp>
      <p:sp>
        <p:nvSpPr>
          <p:cNvPr id="60" name="TextovéPole 59"/>
          <p:cNvSpPr txBox="1"/>
          <p:nvPr/>
        </p:nvSpPr>
        <p:spPr>
          <a:xfrm>
            <a:off x="7568476" y="4837802"/>
            <a:ext cx="504056" cy="369332"/>
          </a:xfrm>
          <a:prstGeom prst="rect">
            <a:avLst/>
          </a:prstGeom>
          <a:noFill/>
        </p:spPr>
        <p:txBody>
          <a:bodyPr wrap="square" rtlCol="0">
            <a:spAutoFit/>
          </a:bodyPr>
          <a:lstStyle/>
          <a:p>
            <a:r>
              <a:rPr lang="cs-CZ" dirty="0">
                <a:sym typeface="Symbol"/>
              </a:rPr>
              <a:t>p</a:t>
            </a:r>
            <a:r>
              <a:rPr lang="cs-CZ" spc="-300" baseline="30000" dirty="0">
                <a:sym typeface="Symbol"/>
              </a:rPr>
              <a:t></a:t>
            </a:r>
            <a:r>
              <a:rPr lang="cs-CZ" spc="-300" baseline="-25000" dirty="0" smtClean="0">
                <a:sym typeface="Symbol"/>
              </a:rPr>
              <a:t>1</a:t>
            </a:r>
            <a:endParaRPr lang="cs-CZ" baseline="-25000" dirty="0"/>
          </a:p>
        </p:txBody>
      </p:sp>
      <p:sp>
        <p:nvSpPr>
          <p:cNvPr id="61" name="TextovéPole 60"/>
          <p:cNvSpPr txBox="1"/>
          <p:nvPr/>
        </p:nvSpPr>
        <p:spPr>
          <a:xfrm>
            <a:off x="6998890" y="3565733"/>
            <a:ext cx="432048" cy="369332"/>
          </a:xfrm>
          <a:prstGeom prst="rect">
            <a:avLst/>
          </a:prstGeom>
          <a:noFill/>
        </p:spPr>
        <p:txBody>
          <a:bodyPr wrap="square" rtlCol="0">
            <a:spAutoFit/>
          </a:bodyPr>
          <a:lstStyle/>
          <a:p>
            <a:r>
              <a:rPr lang="cs-CZ" dirty="0" smtClean="0">
                <a:sym typeface="Symbol"/>
              </a:rPr>
              <a:t></a:t>
            </a:r>
            <a:endParaRPr lang="cs-CZ" dirty="0"/>
          </a:p>
        </p:txBody>
      </p:sp>
      <p:sp>
        <p:nvSpPr>
          <p:cNvPr id="62" name="TextovéPole 61"/>
          <p:cNvSpPr txBox="1"/>
          <p:nvPr/>
        </p:nvSpPr>
        <p:spPr>
          <a:xfrm>
            <a:off x="5652221" y="5260231"/>
            <a:ext cx="2088232" cy="369332"/>
          </a:xfrm>
          <a:prstGeom prst="rect">
            <a:avLst/>
          </a:prstGeom>
          <a:noFill/>
        </p:spPr>
        <p:txBody>
          <a:bodyPr wrap="square" rtlCol="0">
            <a:spAutoFit/>
          </a:bodyPr>
          <a:lstStyle/>
          <a:p>
            <a:r>
              <a:rPr lang="cs-CZ" dirty="0" smtClean="0">
                <a:sym typeface="Symbol"/>
              </a:rPr>
              <a:t> = 90°</a:t>
            </a:r>
            <a:endParaRPr lang="cs-CZ" dirty="0"/>
          </a:p>
        </p:txBody>
      </p:sp>
      <p:sp>
        <p:nvSpPr>
          <p:cNvPr id="29" name="TextovéPole 28"/>
          <p:cNvSpPr txBox="1"/>
          <p:nvPr/>
        </p:nvSpPr>
        <p:spPr>
          <a:xfrm>
            <a:off x="2066603" y="2771636"/>
            <a:ext cx="225242" cy="369332"/>
          </a:xfrm>
          <a:prstGeom prst="rect">
            <a:avLst/>
          </a:prstGeom>
          <a:noFill/>
        </p:spPr>
        <p:txBody>
          <a:bodyPr wrap="square" rtlCol="0">
            <a:spAutoFit/>
          </a:bodyPr>
          <a:lstStyle/>
          <a:p>
            <a:r>
              <a:rPr lang="cs-CZ" dirty="0" smtClean="0">
                <a:sym typeface="Symbol"/>
              </a:rPr>
              <a:t></a:t>
            </a:r>
            <a:endParaRPr lang="cs-CZ" dirty="0"/>
          </a:p>
        </p:txBody>
      </p:sp>
      <p:sp>
        <p:nvSpPr>
          <p:cNvPr id="30" name="Oblouk 29"/>
          <p:cNvSpPr/>
          <p:nvPr/>
        </p:nvSpPr>
        <p:spPr>
          <a:xfrm rot="20215831" flipH="1">
            <a:off x="2648801" y="3864583"/>
            <a:ext cx="476931" cy="461085"/>
          </a:xfrm>
          <a:prstGeom prst="arc">
            <a:avLst>
              <a:gd name="adj1" fmla="val 15620612"/>
              <a:gd name="adj2" fmla="val 375512"/>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2" name="TextovéPole 31"/>
          <p:cNvSpPr txBox="1"/>
          <p:nvPr/>
        </p:nvSpPr>
        <p:spPr>
          <a:xfrm>
            <a:off x="2627784" y="3878610"/>
            <a:ext cx="350822" cy="369332"/>
          </a:xfrm>
          <a:prstGeom prst="rect">
            <a:avLst/>
          </a:prstGeom>
          <a:noFill/>
        </p:spPr>
        <p:txBody>
          <a:bodyPr wrap="square" rtlCol="0">
            <a:spAutoFit/>
          </a:bodyPr>
          <a:lstStyle/>
          <a:p>
            <a:r>
              <a:rPr lang="cs-CZ" dirty="0" smtClean="0">
                <a:sym typeface="Symbol"/>
              </a:rPr>
              <a:t></a:t>
            </a:r>
            <a:endParaRPr lang="cs-CZ" dirty="0"/>
          </a:p>
        </p:txBody>
      </p:sp>
      <p:sp>
        <p:nvSpPr>
          <p:cNvPr id="33" name="TextovéPole 32"/>
          <p:cNvSpPr txBox="1"/>
          <p:nvPr/>
        </p:nvSpPr>
        <p:spPr>
          <a:xfrm>
            <a:off x="2452423" y="4547863"/>
            <a:ext cx="744575" cy="369332"/>
          </a:xfrm>
          <a:prstGeom prst="rect">
            <a:avLst/>
          </a:prstGeom>
          <a:noFill/>
        </p:spPr>
        <p:txBody>
          <a:bodyPr wrap="square" rtlCol="0">
            <a:spAutoFit/>
          </a:bodyPr>
          <a:lstStyle/>
          <a:p>
            <a:r>
              <a:rPr lang="cs-CZ" dirty="0" smtClean="0"/>
              <a:t>p</a:t>
            </a:r>
            <a:r>
              <a:rPr lang="cs-CZ" baseline="30000" dirty="0" smtClean="0">
                <a:sym typeface="Symbol"/>
              </a:rPr>
              <a:t></a:t>
            </a:r>
            <a:r>
              <a:rPr lang="cs-CZ" dirty="0" smtClean="0">
                <a:sym typeface="Symbol"/>
              </a:rPr>
              <a:t>=p</a:t>
            </a:r>
            <a:r>
              <a:rPr lang="cs-CZ" spc="-300" baseline="30000" dirty="0" smtClean="0">
                <a:sym typeface="Symbol"/>
              </a:rPr>
              <a:t></a:t>
            </a:r>
            <a:r>
              <a:rPr lang="cs-CZ" spc="-300" baseline="-25000" dirty="0" smtClean="0">
                <a:sym typeface="Symbol"/>
              </a:rPr>
              <a:t>1</a:t>
            </a:r>
            <a:endParaRPr lang="cs-CZ" baseline="-25000" dirty="0"/>
          </a:p>
        </p:txBody>
      </p:sp>
      <p:sp>
        <p:nvSpPr>
          <p:cNvPr id="44" name="TextovéPole 43"/>
          <p:cNvSpPr txBox="1"/>
          <p:nvPr/>
        </p:nvSpPr>
        <p:spPr>
          <a:xfrm>
            <a:off x="2415100" y="2853342"/>
            <a:ext cx="1254264" cy="369332"/>
          </a:xfrm>
          <a:prstGeom prst="rect">
            <a:avLst/>
          </a:prstGeom>
          <a:noFill/>
        </p:spPr>
        <p:txBody>
          <a:bodyPr wrap="square" rtlCol="0">
            <a:spAutoFit/>
          </a:bodyPr>
          <a:lstStyle/>
          <a:p>
            <a:r>
              <a:rPr lang="cs-CZ" dirty="0" smtClean="0"/>
              <a:t>n</a:t>
            </a:r>
            <a:r>
              <a:rPr lang="cs-CZ" baseline="30000" dirty="0" smtClean="0">
                <a:sym typeface="Symbol"/>
              </a:rPr>
              <a:t></a:t>
            </a:r>
            <a:r>
              <a:rPr lang="cs-CZ" dirty="0" smtClean="0">
                <a:sym typeface="Symbol"/>
              </a:rPr>
              <a:t>=</a:t>
            </a:r>
            <a:r>
              <a:rPr lang="cs-CZ" dirty="0" smtClean="0"/>
              <a:t>n</a:t>
            </a:r>
            <a:r>
              <a:rPr lang="cs-CZ" spc="-300" baseline="30000" dirty="0" smtClean="0">
                <a:sym typeface="Symbol"/>
              </a:rPr>
              <a:t></a:t>
            </a:r>
            <a:r>
              <a:rPr lang="cs-CZ" baseline="-25000" dirty="0" smtClean="0">
                <a:sym typeface="Symbol"/>
              </a:rPr>
              <a:t>2</a:t>
            </a:r>
            <a:r>
              <a:rPr lang="cs-CZ" dirty="0" smtClean="0">
                <a:sym typeface="Symbol"/>
              </a:rPr>
              <a:t>=</a:t>
            </a:r>
            <a:r>
              <a:rPr lang="cs-CZ" baseline="-25000" dirty="0" smtClean="0">
                <a:sym typeface="Symbol"/>
              </a:rPr>
              <a:t>2</a:t>
            </a:r>
            <a:endParaRPr lang="cs-CZ" spc="-300" baseline="-25000" dirty="0"/>
          </a:p>
        </p:txBody>
      </p:sp>
      <p:sp>
        <p:nvSpPr>
          <p:cNvPr id="46" name="TextovéPole 45"/>
          <p:cNvSpPr txBox="1"/>
          <p:nvPr/>
        </p:nvSpPr>
        <p:spPr>
          <a:xfrm>
            <a:off x="2957318" y="3868409"/>
            <a:ext cx="748309" cy="369332"/>
          </a:xfrm>
          <a:prstGeom prst="rect">
            <a:avLst/>
          </a:prstGeom>
          <a:noFill/>
        </p:spPr>
        <p:txBody>
          <a:bodyPr wrap="square" rtlCol="0">
            <a:spAutoFit/>
          </a:bodyPr>
          <a:lstStyle/>
          <a:p>
            <a:r>
              <a:rPr lang="cs-CZ" dirty="0" smtClean="0">
                <a:sym typeface="Symbol"/>
              </a:rPr>
              <a:t>p</a:t>
            </a:r>
            <a:r>
              <a:rPr lang="cs-CZ" spc="-300" baseline="30000" dirty="0" smtClean="0">
                <a:sym typeface="Symbol"/>
              </a:rPr>
              <a:t></a:t>
            </a:r>
            <a:r>
              <a:rPr lang="cs-CZ" spc="-300" baseline="-25000" dirty="0" smtClean="0">
                <a:sym typeface="Symbol"/>
              </a:rPr>
              <a:t>2</a:t>
            </a:r>
            <a:endParaRPr lang="cs-CZ" dirty="0"/>
          </a:p>
        </p:txBody>
      </p:sp>
      <p:sp>
        <p:nvSpPr>
          <p:cNvPr id="48" name="TextovéPole 47"/>
          <p:cNvSpPr txBox="1"/>
          <p:nvPr/>
        </p:nvSpPr>
        <p:spPr>
          <a:xfrm>
            <a:off x="3835148" y="4142837"/>
            <a:ext cx="643143" cy="369332"/>
          </a:xfrm>
          <a:prstGeom prst="rect">
            <a:avLst/>
          </a:prstGeom>
          <a:noFill/>
        </p:spPr>
        <p:txBody>
          <a:bodyPr wrap="square" rtlCol="0">
            <a:spAutoFit/>
          </a:bodyPr>
          <a:lstStyle/>
          <a:p>
            <a:r>
              <a:rPr lang="cs-CZ" dirty="0" smtClean="0"/>
              <a:t>x=n</a:t>
            </a:r>
            <a:r>
              <a:rPr lang="cs-CZ" spc="-300" baseline="30000" dirty="0" smtClean="0">
                <a:sym typeface="Symbol"/>
              </a:rPr>
              <a:t></a:t>
            </a:r>
            <a:r>
              <a:rPr lang="cs-CZ" spc="-300" baseline="-25000" dirty="0" smtClean="0">
                <a:sym typeface="Symbol"/>
              </a:rPr>
              <a:t>1</a:t>
            </a:r>
            <a:endParaRPr lang="cs-CZ" dirty="0"/>
          </a:p>
        </p:txBody>
      </p:sp>
      <p:cxnSp>
        <p:nvCxnSpPr>
          <p:cNvPr id="56" name="Přímá spojnice 55"/>
          <p:cNvCxnSpPr/>
          <p:nvPr/>
        </p:nvCxnSpPr>
        <p:spPr>
          <a:xfrm flipV="1">
            <a:off x="7596336" y="3933058"/>
            <a:ext cx="0" cy="132717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3" name="TextovéPole 62"/>
          <p:cNvSpPr txBox="1"/>
          <p:nvPr/>
        </p:nvSpPr>
        <p:spPr>
          <a:xfrm>
            <a:off x="5724127" y="2348880"/>
            <a:ext cx="900151" cy="369332"/>
          </a:xfrm>
          <a:prstGeom prst="rect">
            <a:avLst/>
          </a:prstGeom>
          <a:noFill/>
        </p:spPr>
        <p:txBody>
          <a:bodyPr wrap="square" rtlCol="0">
            <a:spAutoFit/>
          </a:bodyPr>
          <a:lstStyle/>
          <a:p>
            <a:r>
              <a:rPr lang="cs-CZ" dirty="0"/>
              <a:t>n</a:t>
            </a:r>
            <a:r>
              <a:rPr lang="cs-CZ" spc="-300" baseline="30000" dirty="0">
                <a:sym typeface="Symbol"/>
              </a:rPr>
              <a:t></a:t>
            </a:r>
            <a:r>
              <a:rPr lang="cs-CZ" spc="-300" baseline="-25000" dirty="0" smtClean="0">
                <a:sym typeface="Symbol"/>
              </a:rPr>
              <a:t>2</a:t>
            </a:r>
            <a:r>
              <a:rPr lang="cs-CZ" dirty="0">
                <a:sym typeface="Symbol"/>
              </a:rPr>
              <a:t> </a:t>
            </a:r>
            <a:r>
              <a:rPr lang="cs-CZ" dirty="0" smtClean="0">
                <a:sym typeface="Symbol"/>
              </a:rPr>
              <a:t>=</a:t>
            </a:r>
            <a:r>
              <a:rPr lang="cs-CZ" baseline="-25000" dirty="0" smtClean="0">
                <a:sym typeface="Symbol"/>
              </a:rPr>
              <a:t>2</a:t>
            </a:r>
            <a:endParaRPr lang="cs-CZ" dirty="0"/>
          </a:p>
        </p:txBody>
      </p:sp>
      <p:cxnSp>
        <p:nvCxnSpPr>
          <p:cNvPr id="8" name="Přímá spojnice 7"/>
          <p:cNvCxnSpPr>
            <a:endCxn id="18" idx="4"/>
          </p:cNvCxnSpPr>
          <p:nvPr/>
        </p:nvCxnSpPr>
        <p:spPr>
          <a:xfrm flipH="1">
            <a:off x="2298053" y="4210763"/>
            <a:ext cx="697480" cy="71827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nice 16"/>
          <p:cNvCxnSpPr>
            <a:endCxn id="18" idx="0"/>
          </p:cNvCxnSpPr>
          <p:nvPr/>
        </p:nvCxnSpPr>
        <p:spPr>
          <a:xfrm flipH="1" flipV="1">
            <a:off x="2298053" y="2755040"/>
            <a:ext cx="697480" cy="145572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Volný tvar 17"/>
          <p:cNvSpPr/>
          <p:nvPr/>
        </p:nvSpPr>
        <p:spPr>
          <a:xfrm>
            <a:off x="1835152" y="2755040"/>
            <a:ext cx="462901" cy="2173995"/>
          </a:xfrm>
          <a:custGeom>
            <a:avLst/>
            <a:gdLst>
              <a:gd name="connsiteX0" fmla="*/ 379159 w 379159"/>
              <a:gd name="connsiteY0" fmla="*/ 0 h 2166730"/>
              <a:gd name="connsiteX1" fmla="*/ 21350 w 379159"/>
              <a:gd name="connsiteY1" fmla="*/ 496957 h 2166730"/>
              <a:gd name="connsiteX2" fmla="*/ 240011 w 379159"/>
              <a:gd name="connsiteY2" fmla="*/ 1043609 h 2166730"/>
              <a:gd name="connsiteX3" fmla="*/ 1472 w 379159"/>
              <a:gd name="connsiteY3" fmla="*/ 1421296 h 2166730"/>
              <a:gd name="connsiteX4" fmla="*/ 379159 w 379159"/>
              <a:gd name="connsiteY4" fmla="*/ 2166730 h 2166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9159" h="2166730">
                <a:moveTo>
                  <a:pt x="379159" y="0"/>
                </a:moveTo>
                <a:cubicBezTo>
                  <a:pt x="211850" y="161511"/>
                  <a:pt x="44541" y="323022"/>
                  <a:pt x="21350" y="496957"/>
                </a:cubicBezTo>
                <a:cubicBezTo>
                  <a:pt x="-1841" y="670892"/>
                  <a:pt x="243324" y="889553"/>
                  <a:pt x="240011" y="1043609"/>
                </a:cubicBezTo>
                <a:cubicBezTo>
                  <a:pt x="236698" y="1197665"/>
                  <a:pt x="-21719" y="1234109"/>
                  <a:pt x="1472" y="1421296"/>
                </a:cubicBezTo>
                <a:cubicBezTo>
                  <a:pt x="24663" y="1608483"/>
                  <a:pt x="201911" y="1887606"/>
                  <a:pt x="379159" y="2166730"/>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26" name="Ovál 25"/>
          <p:cNvSpPr/>
          <p:nvPr/>
        </p:nvSpPr>
        <p:spPr>
          <a:xfrm>
            <a:off x="2972673" y="418790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5" name="Oblouk 44"/>
          <p:cNvSpPr/>
          <p:nvPr/>
        </p:nvSpPr>
        <p:spPr>
          <a:xfrm flipV="1">
            <a:off x="7380312" y="3718710"/>
            <a:ext cx="432048" cy="426867"/>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49" name="Ovál 48"/>
          <p:cNvSpPr/>
          <p:nvPr/>
        </p:nvSpPr>
        <p:spPr>
          <a:xfrm>
            <a:off x="7668344" y="4008704"/>
            <a:ext cx="18000" cy="18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831697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fade">
                                      <p:cBhvr>
                                        <p:cTn id="25" dur="500"/>
                                        <p:tgtEl>
                                          <p:spTgt spid="4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3"/>
                                        </p:tgtEl>
                                        <p:attrNameLst>
                                          <p:attrName>style.visibility</p:attrName>
                                        </p:attrNameLst>
                                      </p:cBhvr>
                                      <p:to>
                                        <p:strVal val="visible"/>
                                      </p:to>
                                    </p:set>
                                    <p:animEffect transition="in" filter="fade">
                                      <p:cBhvr>
                                        <p:cTn id="33" dur="500"/>
                                        <p:tgtEl>
                                          <p:spTgt spid="63"/>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wipe(up)">
                                      <p:cBhvr>
                                        <p:cTn id="38" dur="500"/>
                                        <p:tgtEl>
                                          <p:spTgt spid="50"/>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500"/>
                                        <p:tgtEl>
                                          <p:spTgt spid="6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50" grpId="0" animBg="1"/>
      <p:bldP spid="60" grpId="0"/>
      <p:bldP spid="61" grpId="0"/>
      <p:bldP spid="62" grpId="0"/>
      <p:bldP spid="63" grpId="0"/>
      <p:bldP spid="45" grpId="0" animBg="1"/>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Rovina kolmá k základnici</a:t>
            </a:r>
            <a:endParaRPr lang="cs-CZ" dirty="0"/>
          </a:p>
        </p:txBody>
      </p:sp>
      <p:sp>
        <p:nvSpPr>
          <p:cNvPr id="3" name="Zástupný symbol pro obsah 2"/>
          <p:cNvSpPr>
            <a:spLocks noGrp="1"/>
          </p:cNvSpPr>
          <p:nvPr>
            <p:ph sz="half" idx="1"/>
          </p:nvPr>
        </p:nvSpPr>
        <p:spPr/>
        <p:txBody>
          <a:bodyPr>
            <a:normAutofit/>
          </a:bodyPr>
          <a:lstStyle/>
          <a:p>
            <a:pPr marL="0" indent="0" algn="ctr">
              <a:buNone/>
            </a:pPr>
            <a:r>
              <a:rPr lang="cs-CZ" sz="2400" b="1" i="1" dirty="0" smtClean="0">
                <a:sym typeface="Symbol"/>
              </a:rPr>
              <a:t></a:t>
            </a:r>
            <a:r>
              <a:rPr lang="cs-CZ" sz="2400" i="1" dirty="0" smtClean="0">
                <a:sym typeface="Symbol"/>
              </a:rPr>
              <a:t> </a:t>
            </a:r>
            <a:r>
              <a:rPr lang="cs-CZ" sz="2400" dirty="0" smtClean="0">
                <a:sym typeface="Symbol"/>
              </a:rPr>
              <a:t>(</a:t>
            </a:r>
            <a:r>
              <a:rPr lang="cs-CZ" sz="2400" i="1" dirty="0" smtClean="0">
                <a:sym typeface="Symbol"/>
              </a:rPr>
              <a:t>x</a:t>
            </a:r>
            <a:r>
              <a:rPr lang="cs-CZ" sz="2400" i="1" baseline="-25000" dirty="0" smtClean="0">
                <a:sym typeface="Symbol"/>
              </a:rPr>
              <a:t></a:t>
            </a:r>
            <a:r>
              <a:rPr lang="cs-CZ" sz="2400" dirty="0" smtClean="0">
                <a:sym typeface="Symbol"/>
              </a:rPr>
              <a:t>; </a:t>
            </a:r>
            <a:r>
              <a:rPr lang="cs-CZ" sz="2400" dirty="0">
                <a:sym typeface="Symbol"/>
              </a:rPr>
              <a:t>; )</a:t>
            </a:r>
            <a:endParaRPr lang="cs-CZ" sz="2400"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1" y="4200600"/>
            <a:ext cx="2898485"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Obdélník 6"/>
          <p:cNvSpPr/>
          <p:nvPr/>
        </p:nvSpPr>
        <p:spPr>
          <a:xfrm>
            <a:off x="1691680" y="2636912"/>
            <a:ext cx="210639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cxnSp>
        <p:nvCxnSpPr>
          <p:cNvPr id="9" name="Přímá spojnice 8"/>
          <p:cNvCxnSpPr/>
          <p:nvPr/>
        </p:nvCxnSpPr>
        <p:spPr>
          <a:xfrm>
            <a:off x="1115616" y="4211370"/>
            <a:ext cx="302433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sp>
        <p:nvSpPr>
          <p:cNvPr id="12" name="TextovéPole 11"/>
          <p:cNvSpPr txBox="1"/>
          <p:nvPr/>
        </p:nvSpPr>
        <p:spPr>
          <a:xfrm>
            <a:off x="3864331" y="4119037"/>
            <a:ext cx="288032" cy="369332"/>
          </a:xfrm>
          <a:prstGeom prst="rect">
            <a:avLst/>
          </a:prstGeom>
          <a:noFill/>
        </p:spPr>
        <p:txBody>
          <a:bodyPr wrap="square" rtlCol="0">
            <a:spAutoFit/>
          </a:bodyPr>
          <a:lstStyle/>
          <a:p>
            <a:r>
              <a:rPr lang="cs-CZ" dirty="0" smtClean="0"/>
              <a:t>x</a:t>
            </a:r>
            <a:endParaRPr lang="cs-CZ" dirty="0"/>
          </a:p>
        </p:txBody>
      </p:sp>
      <p:cxnSp>
        <p:nvCxnSpPr>
          <p:cNvPr id="14" name="Přímá spojnice 13"/>
          <p:cNvCxnSpPr/>
          <p:nvPr/>
        </p:nvCxnSpPr>
        <p:spPr>
          <a:xfrm>
            <a:off x="5148064" y="3933056"/>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8174274" y="3842038"/>
            <a:ext cx="502181"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0" name="TextovéPole 59"/>
          <p:cNvSpPr txBox="1"/>
          <p:nvPr/>
        </p:nvSpPr>
        <p:spPr>
          <a:xfrm>
            <a:off x="6757712" y="2561416"/>
            <a:ext cx="1484308" cy="553998"/>
          </a:xfrm>
          <a:prstGeom prst="rect">
            <a:avLst/>
          </a:prstGeom>
          <a:noFill/>
        </p:spPr>
        <p:txBody>
          <a:bodyPr wrap="square" rtlCol="0">
            <a:spAutoFit/>
          </a:bodyPr>
          <a:lstStyle/>
          <a:p>
            <a:r>
              <a:rPr lang="cs-CZ" dirty="0">
                <a:sym typeface="Symbol"/>
              </a:rPr>
              <a:t>p</a:t>
            </a:r>
            <a:r>
              <a:rPr lang="cs-CZ" spc="-300" baseline="30000" dirty="0">
                <a:sym typeface="Symbol"/>
              </a:rPr>
              <a:t></a:t>
            </a:r>
            <a:r>
              <a:rPr lang="cs-CZ" spc="-300" baseline="-25000" dirty="0" smtClean="0">
                <a:sym typeface="Symbol"/>
              </a:rPr>
              <a:t>1</a:t>
            </a:r>
            <a:r>
              <a:rPr lang="cs-CZ" dirty="0" smtClean="0">
                <a:sym typeface="Symbol"/>
              </a:rPr>
              <a:t>=</a:t>
            </a:r>
            <a:r>
              <a:rPr lang="cs-CZ" dirty="0" smtClean="0"/>
              <a:t>n</a:t>
            </a:r>
            <a:r>
              <a:rPr lang="cs-CZ" spc="-300" baseline="30000" dirty="0">
                <a:sym typeface="Symbol"/>
              </a:rPr>
              <a:t></a:t>
            </a:r>
            <a:r>
              <a:rPr lang="cs-CZ" baseline="-25000" dirty="0" smtClean="0">
                <a:sym typeface="Symbol"/>
              </a:rPr>
              <a:t>2</a:t>
            </a:r>
            <a:r>
              <a:rPr lang="cs-CZ" dirty="0" smtClean="0">
                <a:sym typeface="Symbol"/>
              </a:rPr>
              <a:t>=</a:t>
            </a:r>
            <a:r>
              <a:rPr lang="cs-CZ" baseline="-25000" dirty="0" smtClean="0">
                <a:sym typeface="Symbol"/>
              </a:rPr>
              <a:t>1</a:t>
            </a:r>
            <a:r>
              <a:rPr lang="cs-CZ" dirty="0" smtClean="0">
                <a:sym typeface="Symbol"/>
              </a:rPr>
              <a:t>=</a:t>
            </a:r>
            <a:r>
              <a:rPr lang="cs-CZ" baseline="-25000" dirty="0" smtClean="0">
                <a:sym typeface="Symbol"/>
              </a:rPr>
              <a:t>2</a:t>
            </a:r>
            <a:endParaRPr lang="cs-CZ" baseline="-25000" dirty="0"/>
          </a:p>
          <a:p>
            <a:endParaRPr lang="cs-CZ" baseline="-25000" dirty="0"/>
          </a:p>
        </p:txBody>
      </p:sp>
      <p:sp>
        <p:nvSpPr>
          <p:cNvPr id="62" name="TextovéPole 61"/>
          <p:cNvSpPr txBox="1"/>
          <p:nvPr/>
        </p:nvSpPr>
        <p:spPr>
          <a:xfrm>
            <a:off x="5544108" y="5373216"/>
            <a:ext cx="2088232" cy="369332"/>
          </a:xfrm>
          <a:prstGeom prst="rect">
            <a:avLst/>
          </a:prstGeom>
          <a:noFill/>
        </p:spPr>
        <p:txBody>
          <a:bodyPr wrap="square" rtlCol="0">
            <a:spAutoFit/>
          </a:bodyPr>
          <a:lstStyle/>
          <a:p>
            <a:r>
              <a:rPr lang="cs-CZ" dirty="0" smtClean="0">
                <a:sym typeface="Symbol"/>
              </a:rPr>
              <a:t>= = 90°</a:t>
            </a:r>
            <a:endParaRPr lang="cs-CZ" dirty="0"/>
          </a:p>
        </p:txBody>
      </p:sp>
      <p:sp>
        <p:nvSpPr>
          <p:cNvPr id="29" name="TextovéPole 28"/>
          <p:cNvSpPr txBox="1"/>
          <p:nvPr/>
        </p:nvSpPr>
        <p:spPr>
          <a:xfrm>
            <a:off x="2348833" y="2969107"/>
            <a:ext cx="225242" cy="369332"/>
          </a:xfrm>
          <a:prstGeom prst="rect">
            <a:avLst/>
          </a:prstGeom>
          <a:noFill/>
        </p:spPr>
        <p:txBody>
          <a:bodyPr wrap="square" rtlCol="0">
            <a:spAutoFit/>
          </a:bodyPr>
          <a:lstStyle/>
          <a:p>
            <a:r>
              <a:rPr lang="cs-CZ" dirty="0" smtClean="0">
                <a:sym typeface="Symbol"/>
              </a:rPr>
              <a:t></a:t>
            </a:r>
            <a:endParaRPr lang="cs-CZ" dirty="0"/>
          </a:p>
        </p:txBody>
      </p:sp>
      <p:sp>
        <p:nvSpPr>
          <p:cNvPr id="33" name="TextovéPole 32"/>
          <p:cNvSpPr txBox="1"/>
          <p:nvPr/>
        </p:nvSpPr>
        <p:spPr>
          <a:xfrm>
            <a:off x="2115446" y="4590026"/>
            <a:ext cx="1177787" cy="369332"/>
          </a:xfrm>
          <a:prstGeom prst="rect">
            <a:avLst/>
          </a:prstGeom>
          <a:noFill/>
        </p:spPr>
        <p:txBody>
          <a:bodyPr wrap="square" rtlCol="0">
            <a:spAutoFit/>
          </a:bodyPr>
          <a:lstStyle/>
          <a:p>
            <a:r>
              <a:rPr lang="cs-CZ" dirty="0" smtClean="0"/>
              <a:t>p</a:t>
            </a:r>
            <a:r>
              <a:rPr lang="cs-CZ" baseline="30000" dirty="0" smtClean="0">
                <a:sym typeface="Symbol"/>
              </a:rPr>
              <a:t></a:t>
            </a:r>
            <a:r>
              <a:rPr lang="cs-CZ" dirty="0" smtClean="0">
                <a:sym typeface="Symbol"/>
              </a:rPr>
              <a:t>=p</a:t>
            </a:r>
            <a:r>
              <a:rPr lang="cs-CZ" spc="-300" baseline="30000" dirty="0" smtClean="0">
                <a:sym typeface="Symbol"/>
              </a:rPr>
              <a:t></a:t>
            </a:r>
            <a:r>
              <a:rPr lang="cs-CZ" baseline="-25000" dirty="0" smtClean="0">
                <a:sym typeface="Symbol"/>
              </a:rPr>
              <a:t>1</a:t>
            </a:r>
            <a:r>
              <a:rPr lang="cs-CZ" dirty="0" smtClean="0">
                <a:sym typeface="Symbol"/>
              </a:rPr>
              <a:t>=</a:t>
            </a:r>
            <a:r>
              <a:rPr lang="cs-CZ" baseline="-25000" dirty="0" smtClean="0">
                <a:sym typeface="Symbol"/>
              </a:rPr>
              <a:t>1</a:t>
            </a:r>
            <a:endParaRPr lang="cs-CZ" baseline="-25000" dirty="0"/>
          </a:p>
        </p:txBody>
      </p:sp>
      <p:sp>
        <p:nvSpPr>
          <p:cNvPr id="44" name="TextovéPole 43"/>
          <p:cNvSpPr txBox="1"/>
          <p:nvPr/>
        </p:nvSpPr>
        <p:spPr>
          <a:xfrm>
            <a:off x="2704340" y="2861842"/>
            <a:ext cx="1254264" cy="369332"/>
          </a:xfrm>
          <a:prstGeom prst="rect">
            <a:avLst/>
          </a:prstGeom>
          <a:noFill/>
        </p:spPr>
        <p:txBody>
          <a:bodyPr wrap="square" rtlCol="0">
            <a:spAutoFit/>
          </a:bodyPr>
          <a:lstStyle/>
          <a:p>
            <a:r>
              <a:rPr lang="cs-CZ" dirty="0" smtClean="0"/>
              <a:t>n</a:t>
            </a:r>
            <a:r>
              <a:rPr lang="cs-CZ" baseline="30000" dirty="0" smtClean="0">
                <a:sym typeface="Symbol"/>
              </a:rPr>
              <a:t></a:t>
            </a:r>
            <a:r>
              <a:rPr lang="cs-CZ" dirty="0" smtClean="0">
                <a:sym typeface="Symbol"/>
              </a:rPr>
              <a:t>=</a:t>
            </a:r>
            <a:r>
              <a:rPr lang="cs-CZ" dirty="0" smtClean="0"/>
              <a:t>n</a:t>
            </a:r>
            <a:r>
              <a:rPr lang="cs-CZ" spc="-300" baseline="30000" dirty="0" smtClean="0">
                <a:sym typeface="Symbol"/>
              </a:rPr>
              <a:t></a:t>
            </a:r>
            <a:r>
              <a:rPr lang="cs-CZ" baseline="-25000" dirty="0" smtClean="0">
                <a:sym typeface="Symbol"/>
              </a:rPr>
              <a:t>2</a:t>
            </a:r>
            <a:r>
              <a:rPr lang="cs-CZ" dirty="0" smtClean="0">
                <a:sym typeface="Symbol"/>
              </a:rPr>
              <a:t>=</a:t>
            </a:r>
            <a:r>
              <a:rPr lang="cs-CZ" baseline="-25000" dirty="0" smtClean="0">
                <a:sym typeface="Symbol"/>
              </a:rPr>
              <a:t>2</a:t>
            </a:r>
            <a:endParaRPr lang="cs-CZ" spc="-300" baseline="-25000" dirty="0"/>
          </a:p>
        </p:txBody>
      </p:sp>
      <p:sp>
        <p:nvSpPr>
          <p:cNvPr id="46" name="TextovéPole 45"/>
          <p:cNvSpPr txBox="1"/>
          <p:nvPr/>
        </p:nvSpPr>
        <p:spPr>
          <a:xfrm>
            <a:off x="2733436" y="3842038"/>
            <a:ext cx="822594" cy="646331"/>
          </a:xfrm>
          <a:prstGeom prst="rect">
            <a:avLst/>
          </a:prstGeom>
          <a:noFill/>
        </p:spPr>
        <p:txBody>
          <a:bodyPr wrap="square" rtlCol="0">
            <a:spAutoFit/>
          </a:bodyPr>
          <a:lstStyle/>
          <a:p>
            <a:r>
              <a:rPr lang="cs-CZ" dirty="0" smtClean="0">
                <a:sym typeface="Symbol"/>
              </a:rPr>
              <a:t>p</a:t>
            </a:r>
            <a:r>
              <a:rPr lang="cs-CZ" spc="-300" baseline="30000" dirty="0" smtClean="0">
                <a:sym typeface="Symbol"/>
              </a:rPr>
              <a:t></a:t>
            </a:r>
            <a:r>
              <a:rPr lang="cs-CZ" baseline="-25000" dirty="0" smtClean="0">
                <a:sym typeface="Symbol"/>
              </a:rPr>
              <a:t>2</a:t>
            </a:r>
            <a:r>
              <a:rPr lang="cs-CZ" dirty="0"/>
              <a:t>=n</a:t>
            </a:r>
            <a:r>
              <a:rPr lang="cs-CZ" spc="-300" baseline="30000" dirty="0">
                <a:sym typeface="Symbol"/>
              </a:rPr>
              <a:t></a:t>
            </a:r>
            <a:r>
              <a:rPr lang="cs-CZ" spc="-300" baseline="-25000" dirty="0">
                <a:sym typeface="Symbol"/>
              </a:rPr>
              <a:t>1</a:t>
            </a:r>
            <a:endParaRPr lang="cs-CZ" dirty="0"/>
          </a:p>
          <a:p>
            <a:endParaRPr lang="cs-CZ" dirty="0"/>
          </a:p>
        </p:txBody>
      </p:sp>
      <p:cxnSp>
        <p:nvCxnSpPr>
          <p:cNvPr id="56" name="Přímá spojnice 55"/>
          <p:cNvCxnSpPr/>
          <p:nvPr/>
        </p:nvCxnSpPr>
        <p:spPr>
          <a:xfrm flipV="1">
            <a:off x="6796216" y="2636912"/>
            <a:ext cx="0" cy="2616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flipH="1">
            <a:off x="2089121" y="4203289"/>
            <a:ext cx="671111" cy="66587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flipV="1">
            <a:off x="2748803" y="2857208"/>
            <a:ext cx="22859" cy="135742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Ovál 25"/>
          <p:cNvSpPr/>
          <p:nvPr/>
        </p:nvSpPr>
        <p:spPr>
          <a:xfrm>
            <a:off x="2722018" y="417774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5" name="Oblouk 44"/>
          <p:cNvSpPr/>
          <p:nvPr/>
        </p:nvSpPr>
        <p:spPr>
          <a:xfrm flipV="1">
            <a:off x="6588224" y="3719622"/>
            <a:ext cx="432048" cy="426867"/>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49" name="Ovál 48"/>
          <p:cNvSpPr/>
          <p:nvPr/>
        </p:nvSpPr>
        <p:spPr>
          <a:xfrm>
            <a:off x="6876256" y="4015314"/>
            <a:ext cx="18000" cy="18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2" name="Volný tvar 21"/>
          <p:cNvSpPr/>
          <p:nvPr/>
        </p:nvSpPr>
        <p:spPr>
          <a:xfrm rot="170405">
            <a:off x="2123694" y="2851678"/>
            <a:ext cx="586126" cy="2049373"/>
          </a:xfrm>
          <a:custGeom>
            <a:avLst/>
            <a:gdLst>
              <a:gd name="connsiteX0" fmla="*/ 932262 w 932262"/>
              <a:gd name="connsiteY0" fmla="*/ 0 h 2102339"/>
              <a:gd name="connsiteX1" fmla="*/ 439892 w 932262"/>
              <a:gd name="connsiteY1" fmla="*/ 254000 h 2102339"/>
              <a:gd name="connsiteX2" fmla="*/ 350015 w 932262"/>
              <a:gd name="connsiteY2" fmla="*/ 855785 h 2102339"/>
              <a:gd name="connsiteX3" fmla="*/ 29585 w 932262"/>
              <a:gd name="connsiteY3" fmla="*/ 1258277 h 2102339"/>
              <a:gd name="connsiteX4" fmla="*/ 33492 w 932262"/>
              <a:gd name="connsiteY4" fmla="*/ 2102339 h 21023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2262" h="2102339">
                <a:moveTo>
                  <a:pt x="932262" y="0"/>
                </a:moveTo>
                <a:cubicBezTo>
                  <a:pt x="734597" y="55684"/>
                  <a:pt x="536933" y="111369"/>
                  <a:pt x="439892" y="254000"/>
                </a:cubicBezTo>
                <a:cubicBezTo>
                  <a:pt x="342851" y="396631"/>
                  <a:pt x="418399" y="688406"/>
                  <a:pt x="350015" y="855785"/>
                </a:cubicBezTo>
                <a:cubicBezTo>
                  <a:pt x="281631" y="1023164"/>
                  <a:pt x="82339" y="1050518"/>
                  <a:pt x="29585" y="1258277"/>
                </a:cubicBezTo>
                <a:cubicBezTo>
                  <a:pt x="-23169" y="1466036"/>
                  <a:pt x="5161" y="1784187"/>
                  <a:pt x="33492" y="2102339"/>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Tree>
    <p:extLst>
      <p:ext uri="{BB962C8B-B14F-4D97-AF65-F5344CB8AC3E}">
        <p14:creationId xmlns:p14="http://schemas.microsoft.com/office/powerpoint/2010/main" val="35097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fade">
                                      <p:cBhvr>
                                        <p:cTn id="25" dur="500"/>
                                        <p:tgtEl>
                                          <p:spTgt spid="4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fade">
                                      <p:cBhvr>
                                        <p:cTn id="3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0" grpId="0"/>
      <p:bldP spid="62" grpId="0"/>
      <p:bldP spid="45" grpId="0" animBg="1"/>
      <p:bldP spid="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Rovina rovnoběžná s půdorysnou</a:t>
            </a:r>
            <a:endParaRPr lang="cs-CZ" dirty="0"/>
          </a:p>
        </p:txBody>
      </p:sp>
      <p:sp>
        <p:nvSpPr>
          <p:cNvPr id="3" name="Zástupný symbol pro obsah 2"/>
          <p:cNvSpPr>
            <a:spLocks noGrp="1"/>
          </p:cNvSpPr>
          <p:nvPr>
            <p:ph sz="half" idx="1"/>
          </p:nvPr>
        </p:nvSpPr>
        <p:spPr/>
        <p:txBody>
          <a:bodyPr>
            <a:normAutofit/>
          </a:bodyPr>
          <a:lstStyle/>
          <a:p>
            <a:pPr marL="0" indent="0" algn="ctr">
              <a:buNone/>
            </a:pPr>
            <a:r>
              <a:rPr lang="cs-CZ" sz="2400" b="1" i="1" dirty="0" smtClean="0">
                <a:sym typeface="Symbol"/>
              </a:rPr>
              <a:t></a:t>
            </a:r>
            <a:r>
              <a:rPr lang="cs-CZ" sz="2400" i="1" dirty="0" smtClean="0">
                <a:sym typeface="Symbol"/>
              </a:rPr>
              <a:t> </a:t>
            </a:r>
            <a:r>
              <a:rPr lang="cs-CZ" sz="2400" dirty="0" smtClean="0">
                <a:sym typeface="Symbol"/>
              </a:rPr>
              <a:t>(</a:t>
            </a:r>
            <a:r>
              <a:rPr lang="cs-CZ" sz="2400" dirty="0">
                <a:sym typeface="Symbol"/>
              </a:rPr>
              <a:t>; </a:t>
            </a:r>
            <a:r>
              <a:rPr lang="cs-CZ" sz="2400" dirty="0" smtClean="0">
                <a:sym typeface="Symbol"/>
              </a:rPr>
              <a:t>; </a:t>
            </a:r>
            <a:r>
              <a:rPr lang="cs-CZ" sz="2400" i="1" dirty="0" smtClean="0">
                <a:sym typeface="Symbol"/>
              </a:rPr>
              <a:t>z</a:t>
            </a:r>
            <a:r>
              <a:rPr lang="cs-CZ" sz="2400" i="1" baseline="-25000" dirty="0" smtClean="0">
                <a:sym typeface="Symbol"/>
              </a:rPr>
              <a:t></a:t>
            </a:r>
            <a:r>
              <a:rPr lang="cs-CZ" sz="2400" dirty="0" smtClean="0">
                <a:sym typeface="Symbol"/>
              </a:rPr>
              <a:t>)</a:t>
            </a:r>
            <a:endParaRPr lang="cs-CZ" sz="2400"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1" y="4200600"/>
            <a:ext cx="2898485"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Obdélník 6"/>
          <p:cNvSpPr/>
          <p:nvPr/>
        </p:nvSpPr>
        <p:spPr>
          <a:xfrm>
            <a:off x="1691680" y="2636912"/>
            <a:ext cx="210639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cxnSp>
        <p:nvCxnSpPr>
          <p:cNvPr id="9" name="Přímá spojnice 8"/>
          <p:cNvCxnSpPr/>
          <p:nvPr/>
        </p:nvCxnSpPr>
        <p:spPr>
          <a:xfrm>
            <a:off x="1115616" y="4211370"/>
            <a:ext cx="302433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cxnSp>
        <p:nvCxnSpPr>
          <p:cNvPr id="14" name="Přímá spojnice 13"/>
          <p:cNvCxnSpPr/>
          <p:nvPr/>
        </p:nvCxnSpPr>
        <p:spPr>
          <a:xfrm>
            <a:off x="5148064" y="3933056"/>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8174274" y="3842038"/>
            <a:ext cx="502181"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0" name="TextovéPole 59"/>
          <p:cNvSpPr txBox="1"/>
          <p:nvPr/>
        </p:nvSpPr>
        <p:spPr>
          <a:xfrm>
            <a:off x="7837327" y="2805459"/>
            <a:ext cx="958178" cy="553998"/>
          </a:xfrm>
          <a:prstGeom prst="rect">
            <a:avLst/>
          </a:prstGeom>
          <a:noFill/>
        </p:spPr>
        <p:txBody>
          <a:bodyPr wrap="square" rtlCol="0">
            <a:spAutoFit/>
          </a:bodyPr>
          <a:lstStyle/>
          <a:p>
            <a:r>
              <a:rPr lang="cs-CZ" dirty="0" smtClean="0"/>
              <a:t>n</a:t>
            </a:r>
            <a:r>
              <a:rPr lang="cs-CZ" spc="-300" baseline="30000" dirty="0">
                <a:sym typeface="Symbol"/>
              </a:rPr>
              <a:t></a:t>
            </a:r>
            <a:r>
              <a:rPr lang="cs-CZ" baseline="-25000" dirty="0" smtClean="0">
                <a:sym typeface="Symbol"/>
              </a:rPr>
              <a:t>2</a:t>
            </a:r>
            <a:r>
              <a:rPr lang="cs-CZ" dirty="0" smtClean="0">
                <a:sym typeface="Symbol"/>
              </a:rPr>
              <a:t>=</a:t>
            </a:r>
            <a:r>
              <a:rPr lang="cs-CZ" baseline="-25000" dirty="0" smtClean="0">
                <a:sym typeface="Symbol"/>
              </a:rPr>
              <a:t>2</a:t>
            </a:r>
            <a:endParaRPr lang="cs-CZ" baseline="-25000" dirty="0"/>
          </a:p>
          <a:p>
            <a:endParaRPr lang="cs-CZ" baseline="-25000" dirty="0"/>
          </a:p>
        </p:txBody>
      </p:sp>
      <p:sp>
        <p:nvSpPr>
          <p:cNvPr id="62" name="TextovéPole 61"/>
          <p:cNvSpPr txBox="1"/>
          <p:nvPr/>
        </p:nvSpPr>
        <p:spPr>
          <a:xfrm>
            <a:off x="5796136" y="4992688"/>
            <a:ext cx="2088232" cy="923330"/>
          </a:xfrm>
          <a:prstGeom prst="rect">
            <a:avLst/>
          </a:prstGeom>
          <a:noFill/>
        </p:spPr>
        <p:txBody>
          <a:bodyPr wrap="square" rtlCol="0">
            <a:spAutoFit/>
          </a:bodyPr>
          <a:lstStyle/>
          <a:p>
            <a:r>
              <a:rPr lang="cs-CZ" dirty="0" smtClean="0">
                <a:sym typeface="Symbol"/>
              </a:rPr>
              <a:t>p</a:t>
            </a:r>
            <a:r>
              <a:rPr lang="cs-CZ" baseline="30000" dirty="0" smtClean="0">
                <a:sym typeface="Symbol"/>
              </a:rPr>
              <a:t></a:t>
            </a:r>
            <a:r>
              <a:rPr lang="cs-CZ" dirty="0" smtClean="0">
                <a:sym typeface="Symbol"/>
              </a:rPr>
              <a:t> … neexistuje</a:t>
            </a:r>
          </a:p>
          <a:p>
            <a:r>
              <a:rPr lang="cs-CZ" dirty="0" smtClean="0">
                <a:sym typeface="Symbol"/>
              </a:rPr>
              <a:t>=0°</a:t>
            </a:r>
          </a:p>
          <a:p>
            <a:r>
              <a:rPr lang="cs-CZ" dirty="0" smtClean="0">
                <a:sym typeface="Symbol"/>
              </a:rPr>
              <a:t> = 90°</a:t>
            </a:r>
            <a:endParaRPr lang="cs-CZ" dirty="0"/>
          </a:p>
        </p:txBody>
      </p:sp>
      <p:sp>
        <p:nvSpPr>
          <p:cNvPr id="29" name="TextovéPole 28"/>
          <p:cNvSpPr txBox="1"/>
          <p:nvPr/>
        </p:nvSpPr>
        <p:spPr>
          <a:xfrm>
            <a:off x="1747718" y="3828322"/>
            <a:ext cx="225242" cy="369332"/>
          </a:xfrm>
          <a:prstGeom prst="rect">
            <a:avLst/>
          </a:prstGeom>
          <a:noFill/>
        </p:spPr>
        <p:txBody>
          <a:bodyPr wrap="square" rtlCol="0">
            <a:spAutoFit/>
          </a:bodyPr>
          <a:lstStyle/>
          <a:p>
            <a:r>
              <a:rPr lang="cs-CZ" dirty="0" smtClean="0">
                <a:sym typeface="Symbol"/>
              </a:rPr>
              <a:t></a:t>
            </a:r>
            <a:endParaRPr lang="cs-CZ" dirty="0"/>
          </a:p>
        </p:txBody>
      </p:sp>
      <p:sp>
        <p:nvSpPr>
          <p:cNvPr id="44" name="TextovéPole 43"/>
          <p:cNvSpPr txBox="1"/>
          <p:nvPr/>
        </p:nvSpPr>
        <p:spPr>
          <a:xfrm>
            <a:off x="2411760" y="3160513"/>
            <a:ext cx="1254264" cy="369332"/>
          </a:xfrm>
          <a:prstGeom prst="rect">
            <a:avLst/>
          </a:prstGeom>
          <a:noFill/>
        </p:spPr>
        <p:txBody>
          <a:bodyPr wrap="square" rtlCol="0">
            <a:spAutoFit/>
          </a:bodyPr>
          <a:lstStyle/>
          <a:p>
            <a:r>
              <a:rPr lang="cs-CZ" dirty="0" smtClean="0"/>
              <a:t>n</a:t>
            </a:r>
            <a:r>
              <a:rPr lang="cs-CZ" baseline="30000" dirty="0" smtClean="0">
                <a:sym typeface="Symbol"/>
              </a:rPr>
              <a:t></a:t>
            </a:r>
            <a:r>
              <a:rPr lang="cs-CZ" dirty="0" smtClean="0">
                <a:sym typeface="Symbol"/>
              </a:rPr>
              <a:t>=</a:t>
            </a:r>
            <a:r>
              <a:rPr lang="cs-CZ" dirty="0" smtClean="0"/>
              <a:t>n</a:t>
            </a:r>
            <a:r>
              <a:rPr lang="cs-CZ" spc="-300" baseline="30000" dirty="0" smtClean="0">
                <a:sym typeface="Symbol"/>
              </a:rPr>
              <a:t></a:t>
            </a:r>
            <a:r>
              <a:rPr lang="cs-CZ" baseline="-25000" dirty="0" smtClean="0">
                <a:sym typeface="Symbol"/>
              </a:rPr>
              <a:t>2</a:t>
            </a:r>
            <a:r>
              <a:rPr lang="cs-CZ" dirty="0" smtClean="0">
                <a:sym typeface="Symbol"/>
              </a:rPr>
              <a:t>=</a:t>
            </a:r>
            <a:r>
              <a:rPr lang="cs-CZ" baseline="-25000" dirty="0" smtClean="0">
                <a:sym typeface="Symbol"/>
              </a:rPr>
              <a:t>2</a:t>
            </a:r>
            <a:endParaRPr lang="cs-CZ" spc="-300" baseline="-25000" dirty="0"/>
          </a:p>
        </p:txBody>
      </p:sp>
      <p:sp>
        <p:nvSpPr>
          <p:cNvPr id="46" name="TextovéPole 45"/>
          <p:cNvSpPr txBox="1"/>
          <p:nvPr/>
        </p:nvSpPr>
        <p:spPr>
          <a:xfrm>
            <a:off x="3872138" y="4116769"/>
            <a:ext cx="822594" cy="369332"/>
          </a:xfrm>
          <a:prstGeom prst="rect">
            <a:avLst/>
          </a:prstGeom>
          <a:noFill/>
        </p:spPr>
        <p:txBody>
          <a:bodyPr wrap="square" rtlCol="0">
            <a:spAutoFit/>
          </a:bodyPr>
          <a:lstStyle/>
          <a:p>
            <a:r>
              <a:rPr lang="cs-CZ" dirty="0" smtClean="0"/>
              <a:t>x=n</a:t>
            </a:r>
            <a:r>
              <a:rPr lang="cs-CZ" spc="-300" baseline="30000" dirty="0">
                <a:sym typeface="Symbol"/>
              </a:rPr>
              <a:t></a:t>
            </a:r>
            <a:r>
              <a:rPr lang="cs-CZ" spc="-300" baseline="-25000" dirty="0" smtClean="0">
                <a:sym typeface="Symbol"/>
              </a:rPr>
              <a:t>1</a:t>
            </a:r>
            <a:endParaRPr lang="cs-CZ" dirty="0"/>
          </a:p>
        </p:txBody>
      </p:sp>
      <p:cxnSp>
        <p:nvCxnSpPr>
          <p:cNvPr id="56" name="Přímá spojnice 55"/>
          <p:cNvCxnSpPr/>
          <p:nvPr/>
        </p:nvCxnSpPr>
        <p:spPr>
          <a:xfrm rot="5400000" flipV="1">
            <a:off x="6757712" y="1852163"/>
            <a:ext cx="0" cy="2616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flipH="1">
            <a:off x="3035275" y="3529845"/>
            <a:ext cx="616546" cy="57956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flipH="1">
            <a:off x="1972960" y="3529845"/>
            <a:ext cx="167964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Přímá spojnice 29"/>
          <p:cNvCxnSpPr>
            <a:endCxn id="21" idx="0"/>
          </p:cNvCxnSpPr>
          <p:nvPr/>
        </p:nvCxnSpPr>
        <p:spPr>
          <a:xfrm flipH="1">
            <a:off x="1489955" y="3529845"/>
            <a:ext cx="483006" cy="4917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Volný tvar 20"/>
          <p:cNvSpPr/>
          <p:nvPr/>
        </p:nvSpPr>
        <p:spPr>
          <a:xfrm>
            <a:off x="1489955" y="3993240"/>
            <a:ext cx="1545320" cy="171257"/>
          </a:xfrm>
          <a:custGeom>
            <a:avLst/>
            <a:gdLst>
              <a:gd name="connsiteX0" fmla="*/ 0 w 1529395"/>
              <a:gd name="connsiteY0" fmla="*/ 41785 h 252476"/>
              <a:gd name="connsiteX1" fmla="*/ 396510 w 1529395"/>
              <a:gd name="connsiteY1" fmla="*/ 252178 h 252476"/>
              <a:gd name="connsiteX2" fmla="*/ 1084333 w 1529395"/>
              <a:gd name="connsiteY2" fmla="*/ 1325 h 252476"/>
              <a:gd name="connsiteX3" fmla="*/ 1529395 w 1529395"/>
              <a:gd name="connsiteY3" fmla="*/ 171257 h 252476"/>
            </a:gdLst>
            <a:ahLst/>
            <a:cxnLst>
              <a:cxn ang="0">
                <a:pos x="connsiteX0" y="connsiteY0"/>
              </a:cxn>
              <a:cxn ang="0">
                <a:pos x="connsiteX1" y="connsiteY1"/>
              </a:cxn>
              <a:cxn ang="0">
                <a:pos x="connsiteX2" y="connsiteY2"/>
              </a:cxn>
              <a:cxn ang="0">
                <a:pos x="connsiteX3" y="connsiteY3"/>
              </a:cxn>
            </a:cxnLst>
            <a:rect l="l" t="t" r="r" b="b"/>
            <a:pathLst>
              <a:path w="1529395" h="252476">
                <a:moveTo>
                  <a:pt x="0" y="41785"/>
                </a:moveTo>
                <a:cubicBezTo>
                  <a:pt x="107894" y="150353"/>
                  <a:pt x="215788" y="258921"/>
                  <a:pt x="396510" y="252178"/>
                </a:cubicBezTo>
                <a:cubicBezTo>
                  <a:pt x="577232" y="245435"/>
                  <a:pt x="895519" y="14812"/>
                  <a:pt x="1084333" y="1325"/>
                </a:cubicBezTo>
                <a:cubicBezTo>
                  <a:pt x="1273147" y="-12162"/>
                  <a:pt x="1401271" y="79547"/>
                  <a:pt x="1529395" y="171257"/>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Tree>
    <p:extLst>
      <p:ext uri="{BB962C8B-B14F-4D97-AF65-F5344CB8AC3E}">
        <p14:creationId xmlns:p14="http://schemas.microsoft.com/office/powerpoint/2010/main" val="331667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fade">
                                      <p:cBhvr>
                                        <p:cTn id="23"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0" grpId="0"/>
      <p:bldP spid="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Rovina rovnoběžná s nárysnou</a:t>
            </a:r>
            <a:endParaRPr lang="cs-CZ" dirty="0"/>
          </a:p>
        </p:txBody>
      </p:sp>
      <p:sp>
        <p:nvSpPr>
          <p:cNvPr id="3" name="Zástupný symbol pro obsah 2"/>
          <p:cNvSpPr>
            <a:spLocks noGrp="1"/>
          </p:cNvSpPr>
          <p:nvPr>
            <p:ph sz="half" idx="1"/>
          </p:nvPr>
        </p:nvSpPr>
        <p:spPr/>
        <p:txBody>
          <a:bodyPr>
            <a:normAutofit/>
          </a:bodyPr>
          <a:lstStyle/>
          <a:p>
            <a:pPr marL="0" indent="0" algn="ctr">
              <a:buNone/>
            </a:pPr>
            <a:r>
              <a:rPr lang="cs-CZ" sz="2400" b="1" i="1" dirty="0" smtClean="0">
                <a:sym typeface="Symbol"/>
              </a:rPr>
              <a:t></a:t>
            </a:r>
            <a:r>
              <a:rPr lang="cs-CZ" sz="2400" i="1" dirty="0" smtClean="0">
                <a:sym typeface="Symbol"/>
              </a:rPr>
              <a:t> </a:t>
            </a:r>
            <a:r>
              <a:rPr lang="cs-CZ" sz="2400" dirty="0" smtClean="0">
                <a:sym typeface="Symbol"/>
              </a:rPr>
              <a:t>(</a:t>
            </a:r>
            <a:r>
              <a:rPr lang="cs-CZ" sz="2400" dirty="0">
                <a:sym typeface="Symbol"/>
              </a:rPr>
              <a:t>; </a:t>
            </a:r>
            <a:r>
              <a:rPr lang="cs-CZ" sz="2400" i="1" dirty="0" smtClean="0">
                <a:sym typeface="Symbol"/>
              </a:rPr>
              <a:t>y</a:t>
            </a:r>
            <a:r>
              <a:rPr lang="cs-CZ" sz="2400" i="1" baseline="-25000" dirty="0" smtClean="0">
                <a:sym typeface="Symbol"/>
              </a:rPr>
              <a:t> </a:t>
            </a:r>
            <a:r>
              <a:rPr lang="cs-CZ" sz="2400" dirty="0" smtClean="0">
                <a:sym typeface="Symbol"/>
              </a:rPr>
              <a:t>; )</a:t>
            </a:r>
            <a:endParaRPr lang="cs-CZ" sz="2400"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1" y="4200600"/>
            <a:ext cx="2898485"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Obdélník 6"/>
          <p:cNvSpPr/>
          <p:nvPr/>
        </p:nvSpPr>
        <p:spPr>
          <a:xfrm>
            <a:off x="1691680" y="2636912"/>
            <a:ext cx="210639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cxnSp>
        <p:nvCxnSpPr>
          <p:cNvPr id="9" name="Přímá spojnice 8"/>
          <p:cNvCxnSpPr/>
          <p:nvPr/>
        </p:nvCxnSpPr>
        <p:spPr>
          <a:xfrm>
            <a:off x="1115616" y="4211370"/>
            <a:ext cx="302433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cxnSp>
        <p:nvCxnSpPr>
          <p:cNvPr id="14" name="Přímá spojnice 13"/>
          <p:cNvCxnSpPr/>
          <p:nvPr/>
        </p:nvCxnSpPr>
        <p:spPr>
          <a:xfrm>
            <a:off x="5142697" y="3601042"/>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8174272" y="3494975"/>
            <a:ext cx="502181"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0" name="TextovéPole 59"/>
          <p:cNvSpPr txBox="1"/>
          <p:nvPr/>
        </p:nvSpPr>
        <p:spPr>
          <a:xfrm>
            <a:off x="7718275" y="4056353"/>
            <a:ext cx="958178" cy="553998"/>
          </a:xfrm>
          <a:prstGeom prst="rect">
            <a:avLst/>
          </a:prstGeom>
          <a:noFill/>
        </p:spPr>
        <p:txBody>
          <a:bodyPr wrap="square" rtlCol="0">
            <a:spAutoFit/>
          </a:bodyPr>
          <a:lstStyle/>
          <a:p>
            <a:r>
              <a:rPr lang="cs-CZ" dirty="0" smtClean="0"/>
              <a:t>p</a:t>
            </a:r>
            <a:r>
              <a:rPr lang="cs-CZ" spc="-300" baseline="30000" dirty="0" smtClean="0">
                <a:sym typeface="Symbol"/>
              </a:rPr>
              <a:t></a:t>
            </a:r>
            <a:r>
              <a:rPr lang="cs-CZ" baseline="-25000" dirty="0" smtClean="0">
                <a:sym typeface="Symbol"/>
              </a:rPr>
              <a:t>1</a:t>
            </a:r>
            <a:r>
              <a:rPr lang="cs-CZ" dirty="0" smtClean="0">
                <a:sym typeface="Symbol"/>
              </a:rPr>
              <a:t>=</a:t>
            </a:r>
            <a:r>
              <a:rPr lang="cs-CZ" baseline="-25000" dirty="0" smtClean="0">
                <a:sym typeface="Symbol"/>
              </a:rPr>
              <a:t>1</a:t>
            </a:r>
            <a:endParaRPr lang="cs-CZ" baseline="-25000" dirty="0"/>
          </a:p>
          <a:p>
            <a:endParaRPr lang="cs-CZ" baseline="-25000" dirty="0"/>
          </a:p>
        </p:txBody>
      </p:sp>
      <p:sp>
        <p:nvSpPr>
          <p:cNvPr id="62" name="TextovéPole 61"/>
          <p:cNvSpPr txBox="1"/>
          <p:nvPr/>
        </p:nvSpPr>
        <p:spPr>
          <a:xfrm>
            <a:off x="5796136" y="4992688"/>
            <a:ext cx="2088232" cy="923330"/>
          </a:xfrm>
          <a:prstGeom prst="rect">
            <a:avLst/>
          </a:prstGeom>
          <a:noFill/>
        </p:spPr>
        <p:txBody>
          <a:bodyPr wrap="square" rtlCol="0">
            <a:spAutoFit/>
          </a:bodyPr>
          <a:lstStyle/>
          <a:p>
            <a:r>
              <a:rPr lang="cs-CZ" dirty="0" smtClean="0">
                <a:sym typeface="Symbol"/>
              </a:rPr>
              <a:t>n</a:t>
            </a:r>
            <a:r>
              <a:rPr lang="cs-CZ" baseline="30000" dirty="0" smtClean="0">
                <a:sym typeface="Symbol"/>
              </a:rPr>
              <a:t></a:t>
            </a:r>
            <a:r>
              <a:rPr lang="cs-CZ" dirty="0" smtClean="0">
                <a:sym typeface="Symbol"/>
              </a:rPr>
              <a:t> … neexistuje</a:t>
            </a:r>
          </a:p>
          <a:p>
            <a:r>
              <a:rPr lang="cs-CZ" dirty="0" smtClean="0">
                <a:sym typeface="Symbol"/>
              </a:rPr>
              <a:t>=90°</a:t>
            </a:r>
          </a:p>
          <a:p>
            <a:r>
              <a:rPr lang="cs-CZ" dirty="0" smtClean="0">
                <a:sym typeface="Symbol"/>
              </a:rPr>
              <a:t> = 0°</a:t>
            </a:r>
            <a:endParaRPr lang="cs-CZ" dirty="0"/>
          </a:p>
        </p:txBody>
      </p:sp>
      <p:sp>
        <p:nvSpPr>
          <p:cNvPr id="29" name="TextovéPole 28"/>
          <p:cNvSpPr txBox="1"/>
          <p:nvPr/>
        </p:nvSpPr>
        <p:spPr>
          <a:xfrm>
            <a:off x="1795727" y="3239475"/>
            <a:ext cx="225242" cy="369332"/>
          </a:xfrm>
          <a:prstGeom prst="rect">
            <a:avLst/>
          </a:prstGeom>
          <a:noFill/>
        </p:spPr>
        <p:txBody>
          <a:bodyPr wrap="square" rtlCol="0">
            <a:spAutoFit/>
          </a:bodyPr>
          <a:lstStyle/>
          <a:p>
            <a:r>
              <a:rPr lang="cs-CZ" dirty="0" smtClean="0">
                <a:sym typeface="Symbol"/>
              </a:rPr>
              <a:t></a:t>
            </a:r>
            <a:endParaRPr lang="cs-CZ" dirty="0"/>
          </a:p>
        </p:txBody>
      </p:sp>
      <p:sp>
        <p:nvSpPr>
          <p:cNvPr id="44" name="TextovéPole 43"/>
          <p:cNvSpPr txBox="1"/>
          <p:nvPr/>
        </p:nvSpPr>
        <p:spPr>
          <a:xfrm>
            <a:off x="1795727" y="4411978"/>
            <a:ext cx="1254264" cy="369332"/>
          </a:xfrm>
          <a:prstGeom prst="rect">
            <a:avLst/>
          </a:prstGeom>
          <a:noFill/>
        </p:spPr>
        <p:txBody>
          <a:bodyPr wrap="square" rtlCol="0">
            <a:spAutoFit/>
          </a:bodyPr>
          <a:lstStyle/>
          <a:p>
            <a:r>
              <a:rPr lang="cs-CZ" dirty="0" smtClean="0"/>
              <a:t>p</a:t>
            </a:r>
            <a:r>
              <a:rPr lang="cs-CZ" baseline="30000" dirty="0" smtClean="0">
                <a:sym typeface="Symbol"/>
              </a:rPr>
              <a:t></a:t>
            </a:r>
            <a:r>
              <a:rPr lang="cs-CZ" dirty="0" smtClean="0">
                <a:sym typeface="Symbol"/>
              </a:rPr>
              <a:t>=</a:t>
            </a:r>
            <a:r>
              <a:rPr lang="cs-CZ" dirty="0" smtClean="0"/>
              <a:t>p</a:t>
            </a:r>
            <a:r>
              <a:rPr lang="cs-CZ" spc="-300" baseline="30000" dirty="0" smtClean="0">
                <a:sym typeface="Symbol"/>
              </a:rPr>
              <a:t></a:t>
            </a:r>
            <a:r>
              <a:rPr lang="cs-CZ" baseline="-25000" dirty="0" smtClean="0">
                <a:sym typeface="Symbol"/>
              </a:rPr>
              <a:t>1</a:t>
            </a:r>
            <a:r>
              <a:rPr lang="cs-CZ" dirty="0" smtClean="0">
                <a:sym typeface="Symbol"/>
              </a:rPr>
              <a:t>=</a:t>
            </a:r>
            <a:r>
              <a:rPr lang="cs-CZ" baseline="-25000" dirty="0" smtClean="0">
                <a:sym typeface="Symbol"/>
              </a:rPr>
              <a:t>1</a:t>
            </a:r>
            <a:endParaRPr lang="cs-CZ" spc="-300" baseline="-25000" dirty="0"/>
          </a:p>
        </p:txBody>
      </p:sp>
      <p:sp>
        <p:nvSpPr>
          <p:cNvPr id="46" name="TextovéPole 45"/>
          <p:cNvSpPr txBox="1"/>
          <p:nvPr/>
        </p:nvSpPr>
        <p:spPr>
          <a:xfrm>
            <a:off x="3872467" y="4148686"/>
            <a:ext cx="822594" cy="369332"/>
          </a:xfrm>
          <a:prstGeom prst="rect">
            <a:avLst/>
          </a:prstGeom>
          <a:noFill/>
        </p:spPr>
        <p:txBody>
          <a:bodyPr wrap="square" rtlCol="0">
            <a:spAutoFit/>
          </a:bodyPr>
          <a:lstStyle/>
          <a:p>
            <a:r>
              <a:rPr lang="cs-CZ" dirty="0" smtClean="0"/>
              <a:t>x=p</a:t>
            </a:r>
            <a:r>
              <a:rPr lang="cs-CZ" spc="-300" baseline="30000" dirty="0" smtClean="0">
                <a:sym typeface="Symbol"/>
              </a:rPr>
              <a:t></a:t>
            </a:r>
            <a:r>
              <a:rPr lang="cs-CZ" spc="-300" baseline="-25000" dirty="0" smtClean="0">
                <a:sym typeface="Symbol"/>
              </a:rPr>
              <a:t>2</a:t>
            </a:r>
            <a:endParaRPr lang="cs-CZ" dirty="0"/>
          </a:p>
        </p:txBody>
      </p:sp>
      <p:cxnSp>
        <p:nvCxnSpPr>
          <p:cNvPr id="56" name="Přímá spojnice 55"/>
          <p:cNvCxnSpPr/>
          <p:nvPr/>
        </p:nvCxnSpPr>
        <p:spPr>
          <a:xfrm rot="5400000" flipV="1">
            <a:off x="6726873" y="2828691"/>
            <a:ext cx="0" cy="2616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a:endCxn id="21" idx="3"/>
          </p:cNvCxnSpPr>
          <p:nvPr/>
        </p:nvCxnSpPr>
        <p:spPr>
          <a:xfrm flipV="1">
            <a:off x="3362789" y="3314864"/>
            <a:ext cx="0" cy="11735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flipH="1">
            <a:off x="1833394" y="4488369"/>
            <a:ext cx="152939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Přímá spojnice 29"/>
          <p:cNvCxnSpPr>
            <a:endCxn id="21" idx="0"/>
          </p:cNvCxnSpPr>
          <p:nvPr/>
        </p:nvCxnSpPr>
        <p:spPr>
          <a:xfrm flipV="1">
            <a:off x="1833394" y="3227042"/>
            <a:ext cx="0" cy="126132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Volný tvar 20"/>
          <p:cNvSpPr/>
          <p:nvPr/>
        </p:nvSpPr>
        <p:spPr>
          <a:xfrm>
            <a:off x="1833394" y="3198699"/>
            <a:ext cx="1529395" cy="171257"/>
          </a:xfrm>
          <a:custGeom>
            <a:avLst/>
            <a:gdLst>
              <a:gd name="connsiteX0" fmla="*/ 0 w 1529395"/>
              <a:gd name="connsiteY0" fmla="*/ 41785 h 252476"/>
              <a:gd name="connsiteX1" fmla="*/ 396510 w 1529395"/>
              <a:gd name="connsiteY1" fmla="*/ 252178 h 252476"/>
              <a:gd name="connsiteX2" fmla="*/ 1084333 w 1529395"/>
              <a:gd name="connsiteY2" fmla="*/ 1325 h 252476"/>
              <a:gd name="connsiteX3" fmla="*/ 1529395 w 1529395"/>
              <a:gd name="connsiteY3" fmla="*/ 171257 h 252476"/>
            </a:gdLst>
            <a:ahLst/>
            <a:cxnLst>
              <a:cxn ang="0">
                <a:pos x="connsiteX0" y="connsiteY0"/>
              </a:cxn>
              <a:cxn ang="0">
                <a:pos x="connsiteX1" y="connsiteY1"/>
              </a:cxn>
              <a:cxn ang="0">
                <a:pos x="connsiteX2" y="connsiteY2"/>
              </a:cxn>
              <a:cxn ang="0">
                <a:pos x="connsiteX3" y="connsiteY3"/>
              </a:cxn>
            </a:cxnLst>
            <a:rect l="l" t="t" r="r" b="b"/>
            <a:pathLst>
              <a:path w="1529395" h="252476">
                <a:moveTo>
                  <a:pt x="0" y="41785"/>
                </a:moveTo>
                <a:cubicBezTo>
                  <a:pt x="107894" y="150353"/>
                  <a:pt x="215788" y="258921"/>
                  <a:pt x="396510" y="252178"/>
                </a:cubicBezTo>
                <a:cubicBezTo>
                  <a:pt x="577232" y="245435"/>
                  <a:pt x="895519" y="14812"/>
                  <a:pt x="1084333" y="1325"/>
                </a:cubicBezTo>
                <a:cubicBezTo>
                  <a:pt x="1273147" y="-12162"/>
                  <a:pt x="1401271" y="79547"/>
                  <a:pt x="1529395" y="171257"/>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Tree>
    <p:extLst>
      <p:ext uri="{BB962C8B-B14F-4D97-AF65-F5344CB8AC3E}">
        <p14:creationId xmlns:p14="http://schemas.microsoft.com/office/powerpoint/2010/main" val="3631231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fade">
                                      <p:cBhvr>
                                        <p:cTn id="23"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0" grpId="0"/>
      <p:bldP spid="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Rovina rovnoběžná se základnicí</a:t>
            </a:r>
            <a:endParaRPr lang="cs-CZ" dirty="0"/>
          </a:p>
        </p:txBody>
      </p:sp>
      <p:sp>
        <p:nvSpPr>
          <p:cNvPr id="3" name="Zástupný symbol pro obsah 2"/>
          <p:cNvSpPr>
            <a:spLocks noGrp="1"/>
          </p:cNvSpPr>
          <p:nvPr>
            <p:ph sz="half" idx="1"/>
          </p:nvPr>
        </p:nvSpPr>
        <p:spPr/>
        <p:txBody>
          <a:bodyPr>
            <a:normAutofit/>
          </a:bodyPr>
          <a:lstStyle/>
          <a:p>
            <a:pPr marL="0" indent="0" algn="ctr">
              <a:buNone/>
            </a:pPr>
            <a:r>
              <a:rPr lang="cs-CZ" sz="2400" b="1" i="1" dirty="0" smtClean="0">
                <a:sym typeface="Symbol"/>
              </a:rPr>
              <a:t></a:t>
            </a:r>
            <a:r>
              <a:rPr lang="cs-CZ" sz="2400" i="1" dirty="0" smtClean="0">
                <a:sym typeface="Symbol"/>
              </a:rPr>
              <a:t> </a:t>
            </a:r>
            <a:r>
              <a:rPr lang="cs-CZ" sz="2400" dirty="0" smtClean="0">
                <a:sym typeface="Symbol"/>
              </a:rPr>
              <a:t>(</a:t>
            </a:r>
            <a:r>
              <a:rPr lang="cs-CZ" sz="2400" dirty="0">
                <a:sym typeface="Symbol"/>
              </a:rPr>
              <a:t>; </a:t>
            </a:r>
            <a:r>
              <a:rPr lang="cs-CZ" sz="2400" i="1" dirty="0" smtClean="0">
                <a:sym typeface="Symbol"/>
              </a:rPr>
              <a:t>y</a:t>
            </a:r>
            <a:r>
              <a:rPr lang="cs-CZ" sz="2400" i="1" baseline="-25000" dirty="0" smtClean="0">
                <a:sym typeface="Symbol"/>
              </a:rPr>
              <a:t> </a:t>
            </a:r>
            <a:r>
              <a:rPr lang="cs-CZ" sz="2400" dirty="0" smtClean="0">
                <a:sym typeface="Symbol"/>
              </a:rPr>
              <a:t>; </a:t>
            </a:r>
            <a:r>
              <a:rPr lang="cs-CZ" sz="2400" i="1" dirty="0" smtClean="0">
                <a:sym typeface="Symbol"/>
              </a:rPr>
              <a:t>z</a:t>
            </a:r>
            <a:r>
              <a:rPr lang="cs-CZ" sz="2400" i="1" baseline="-25000" dirty="0" smtClean="0">
                <a:sym typeface="Symbol"/>
              </a:rPr>
              <a:t></a:t>
            </a:r>
            <a:r>
              <a:rPr lang="cs-CZ" sz="2400" dirty="0" smtClean="0">
                <a:sym typeface="Symbol"/>
              </a:rPr>
              <a:t>)</a:t>
            </a:r>
            <a:endParaRPr lang="cs-CZ" sz="2400"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1" y="4200600"/>
            <a:ext cx="2898485"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Obdélník 6"/>
          <p:cNvSpPr/>
          <p:nvPr/>
        </p:nvSpPr>
        <p:spPr>
          <a:xfrm>
            <a:off x="1691680" y="2636912"/>
            <a:ext cx="210639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cxnSp>
        <p:nvCxnSpPr>
          <p:cNvPr id="9" name="Přímá spojnice 8"/>
          <p:cNvCxnSpPr/>
          <p:nvPr/>
        </p:nvCxnSpPr>
        <p:spPr>
          <a:xfrm>
            <a:off x="1115616" y="4211370"/>
            <a:ext cx="302433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cxnSp>
        <p:nvCxnSpPr>
          <p:cNvPr id="14" name="Přímá spojnice 13"/>
          <p:cNvCxnSpPr/>
          <p:nvPr/>
        </p:nvCxnSpPr>
        <p:spPr>
          <a:xfrm>
            <a:off x="5142697" y="3601042"/>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8174272" y="3494975"/>
            <a:ext cx="502181"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0" name="TextovéPole 59"/>
          <p:cNvSpPr txBox="1"/>
          <p:nvPr/>
        </p:nvSpPr>
        <p:spPr>
          <a:xfrm>
            <a:off x="7832588" y="4056353"/>
            <a:ext cx="592774" cy="553998"/>
          </a:xfrm>
          <a:prstGeom prst="rect">
            <a:avLst/>
          </a:prstGeom>
          <a:noFill/>
        </p:spPr>
        <p:txBody>
          <a:bodyPr wrap="square" rtlCol="0">
            <a:spAutoFit/>
          </a:bodyPr>
          <a:lstStyle/>
          <a:p>
            <a:r>
              <a:rPr lang="cs-CZ" dirty="0" smtClean="0"/>
              <a:t>p</a:t>
            </a:r>
            <a:r>
              <a:rPr lang="cs-CZ" spc="-300" baseline="30000" dirty="0" smtClean="0">
                <a:sym typeface="Symbol"/>
              </a:rPr>
              <a:t></a:t>
            </a:r>
            <a:r>
              <a:rPr lang="cs-CZ" baseline="-25000" dirty="0" smtClean="0">
                <a:sym typeface="Symbol"/>
              </a:rPr>
              <a:t>1</a:t>
            </a:r>
            <a:endParaRPr lang="cs-CZ" baseline="-25000" dirty="0"/>
          </a:p>
          <a:p>
            <a:endParaRPr lang="cs-CZ" baseline="-25000" dirty="0"/>
          </a:p>
        </p:txBody>
      </p:sp>
      <p:sp>
        <p:nvSpPr>
          <p:cNvPr id="62" name="TextovéPole 61"/>
          <p:cNvSpPr txBox="1"/>
          <p:nvPr/>
        </p:nvSpPr>
        <p:spPr>
          <a:xfrm>
            <a:off x="5118362" y="5177354"/>
            <a:ext cx="3307000" cy="369332"/>
          </a:xfrm>
          <a:prstGeom prst="rect">
            <a:avLst/>
          </a:prstGeom>
          <a:noFill/>
        </p:spPr>
        <p:txBody>
          <a:bodyPr wrap="square" rtlCol="0">
            <a:spAutoFit/>
          </a:bodyPr>
          <a:lstStyle/>
          <a:p>
            <a:r>
              <a:rPr lang="cs-CZ" dirty="0" smtClean="0">
                <a:sym typeface="Symbol"/>
              </a:rPr>
              <a:t> a  jdou určit pomocí sklápění</a:t>
            </a:r>
            <a:endParaRPr lang="cs-CZ" dirty="0"/>
          </a:p>
        </p:txBody>
      </p:sp>
      <p:sp>
        <p:nvSpPr>
          <p:cNvPr id="29" name="TextovéPole 28"/>
          <p:cNvSpPr txBox="1"/>
          <p:nvPr/>
        </p:nvSpPr>
        <p:spPr>
          <a:xfrm>
            <a:off x="1963589" y="3171106"/>
            <a:ext cx="225242" cy="369332"/>
          </a:xfrm>
          <a:prstGeom prst="rect">
            <a:avLst/>
          </a:prstGeom>
          <a:noFill/>
        </p:spPr>
        <p:txBody>
          <a:bodyPr wrap="square" rtlCol="0">
            <a:spAutoFit/>
          </a:bodyPr>
          <a:lstStyle/>
          <a:p>
            <a:r>
              <a:rPr lang="cs-CZ" dirty="0" smtClean="0">
                <a:sym typeface="Symbol"/>
              </a:rPr>
              <a:t></a:t>
            </a:r>
            <a:endParaRPr lang="cs-CZ" dirty="0"/>
          </a:p>
        </p:txBody>
      </p:sp>
      <p:sp>
        <p:nvSpPr>
          <p:cNvPr id="44" name="TextovéPole 43"/>
          <p:cNvSpPr txBox="1"/>
          <p:nvPr/>
        </p:nvSpPr>
        <p:spPr>
          <a:xfrm>
            <a:off x="1721701" y="4514464"/>
            <a:ext cx="906083" cy="369332"/>
          </a:xfrm>
          <a:prstGeom prst="rect">
            <a:avLst/>
          </a:prstGeom>
          <a:noFill/>
        </p:spPr>
        <p:txBody>
          <a:bodyPr wrap="square" rtlCol="0">
            <a:spAutoFit/>
          </a:bodyPr>
          <a:lstStyle/>
          <a:p>
            <a:r>
              <a:rPr lang="cs-CZ" dirty="0" smtClean="0"/>
              <a:t>p</a:t>
            </a:r>
            <a:r>
              <a:rPr lang="cs-CZ" baseline="30000" dirty="0" smtClean="0">
                <a:sym typeface="Symbol"/>
              </a:rPr>
              <a:t></a:t>
            </a:r>
            <a:r>
              <a:rPr lang="cs-CZ" dirty="0" smtClean="0">
                <a:sym typeface="Symbol"/>
              </a:rPr>
              <a:t>=</a:t>
            </a:r>
            <a:r>
              <a:rPr lang="cs-CZ" dirty="0" smtClean="0"/>
              <a:t>p</a:t>
            </a:r>
            <a:r>
              <a:rPr lang="cs-CZ" spc="-300" baseline="30000" dirty="0" smtClean="0">
                <a:sym typeface="Symbol"/>
              </a:rPr>
              <a:t></a:t>
            </a:r>
            <a:r>
              <a:rPr lang="cs-CZ" spc="-300" baseline="-25000" dirty="0" smtClean="0">
                <a:sym typeface="Symbol"/>
              </a:rPr>
              <a:t>1</a:t>
            </a:r>
            <a:r>
              <a:rPr lang="cs-CZ" dirty="0" smtClean="0">
                <a:sym typeface="Symbol"/>
              </a:rPr>
              <a:t> </a:t>
            </a:r>
            <a:endParaRPr lang="cs-CZ" spc="-300" baseline="-25000" dirty="0"/>
          </a:p>
        </p:txBody>
      </p:sp>
      <p:sp>
        <p:nvSpPr>
          <p:cNvPr id="46" name="TextovéPole 45"/>
          <p:cNvSpPr txBox="1"/>
          <p:nvPr/>
        </p:nvSpPr>
        <p:spPr>
          <a:xfrm>
            <a:off x="3768319" y="4148686"/>
            <a:ext cx="1059679" cy="369332"/>
          </a:xfrm>
          <a:prstGeom prst="rect">
            <a:avLst/>
          </a:prstGeom>
          <a:noFill/>
        </p:spPr>
        <p:txBody>
          <a:bodyPr wrap="square" rtlCol="0">
            <a:spAutoFit/>
          </a:bodyPr>
          <a:lstStyle/>
          <a:p>
            <a:r>
              <a:rPr lang="cs-CZ" dirty="0" smtClean="0"/>
              <a:t>x=p</a:t>
            </a:r>
            <a:r>
              <a:rPr lang="cs-CZ" spc="-300" baseline="30000" dirty="0" smtClean="0">
                <a:sym typeface="Symbol"/>
              </a:rPr>
              <a:t></a:t>
            </a:r>
            <a:r>
              <a:rPr lang="cs-CZ" baseline="-25000" dirty="0" smtClean="0">
                <a:sym typeface="Symbol"/>
              </a:rPr>
              <a:t>2</a:t>
            </a:r>
            <a:r>
              <a:rPr lang="cs-CZ" dirty="0"/>
              <a:t>=n</a:t>
            </a:r>
            <a:r>
              <a:rPr lang="cs-CZ" spc="-300" baseline="30000" dirty="0">
                <a:sym typeface="Symbol"/>
              </a:rPr>
              <a:t></a:t>
            </a:r>
            <a:r>
              <a:rPr lang="cs-CZ" spc="-300" baseline="-25000" dirty="0" smtClean="0">
                <a:sym typeface="Symbol"/>
              </a:rPr>
              <a:t>1</a:t>
            </a:r>
            <a:endParaRPr lang="cs-CZ" dirty="0"/>
          </a:p>
        </p:txBody>
      </p:sp>
      <p:cxnSp>
        <p:nvCxnSpPr>
          <p:cNvPr id="56" name="Přímá spojnice 55"/>
          <p:cNvCxnSpPr/>
          <p:nvPr/>
        </p:nvCxnSpPr>
        <p:spPr>
          <a:xfrm rot="5400000" flipV="1">
            <a:off x="6726873" y="2828691"/>
            <a:ext cx="0" cy="2616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flipH="1" flipV="1">
            <a:off x="1592708" y="4555152"/>
            <a:ext cx="1548696" cy="16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Přímá spojnice 22"/>
          <p:cNvCxnSpPr/>
          <p:nvPr/>
        </p:nvCxnSpPr>
        <p:spPr>
          <a:xfrm flipH="1" flipV="1">
            <a:off x="1999851" y="3243826"/>
            <a:ext cx="1548696" cy="16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Přímá spojnice 21"/>
          <p:cNvCxnSpPr/>
          <p:nvPr/>
        </p:nvCxnSpPr>
        <p:spPr>
          <a:xfrm flipH="1">
            <a:off x="3141404" y="3235903"/>
            <a:ext cx="401565" cy="1319249"/>
          </a:xfrm>
          <a:prstGeom prst="line">
            <a:avLst/>
          </a:prstGeom>
        </p:spPr>
        <p:style>
          <a:lnRef idx="1">
            <a:schemeClr val="dk1"/>
          </a:lnRef>
          <a:fillRef idx="0">
            <a:schemeClr val="dk1"/>
          </a:fillRef>
          <a:effectRef idx="0">
            <a:schemeClr val="dk1"/>
          </a:effectRef>
          <a:fontRef idx="minor">
            <a:schemeClr val="tx1"/>
          </a:fontRef>
        </p:style>
      </p:cxnSp>
      <p:cxnSp>
        <p:nvCxnSpPr>
          <p:cNvPr id="32" name="Přímá spojnice 31"/>
          <p:cNvCxnSpPr/>
          <p:nvPr/>
        </p:nvCxnSpPr>
        <p:spPr>
          <a:xfrm flipH="1">
            <a:off x="1598286" y="3235902"/>
            <a:ext cx="401565" cy="1319249"/>
          </a:xfrm>
          <a:prstGeom prst="line">
            <a:avLst/>
          </a:prstGeom>
        </p:spPr>
        <p:style>
          <a:lnRef idx="1">
            <a:schemeClr val="dk1"/>
          </a:lnRef>
          <a:fillRef idx="0">
            <a:schemeClr val="dk1"/>
          </a:fillRef>
          <a:effectRef idx="0">
            <a:schemeClr val="dk1"/>
          </a:effectRef>
          <a:fontRef idx="minor">
            <a:schemeClr val="tx1"/>
          </a:fontRef>
        </p:style>
      </p:cxnSp>
      <p:sp>
        <p:nvSpPr>
          <p:cNvPr id="33" name="TextovéPole 32"/>
          <p:cNvSpPr txBox="1"/>
          <p:nvPr/>
        </p:nvSpPr>
        <p:spPr>
          <a:xfrm>
            <a:off x="2627784" y="2813290"/>
            <a:ext cx="906083" cy="369332"/>
          </a:xfrm>
          <a:prstGeom prst="rect">
            <a:avLst/>
          </a:prstGeom>
          <a:noFill/>
        </p:spPr>
        <p:txBody>
          <a:bodyPr wrap="square" rtlCol="0">
            <a:spAutoFit/>
          </a:bodyPr>
          <a:lstStyle/>
          <a:p>
            <a:r>
              <a:rPr lang="cs-CZ" dirty="0" smtClean="0"/>
              <a:t>n</a:t>
            </a:r>
            <a:r>
              <a:rPr lang="cs-CZ" baseline="30000" dirty="0" smtClean="0">
                <a:sym typeface="Symbol"/>
              </a:rPr>
              <a:t></a:t>
            </a:r>
            <a:r>
              <a:rPr lang="cs-CZ" dirty="0" smtClean="0">
                <a:sym typeface="Symbol"/>
              </a:rPr>
              <a:t>=</a:t>
            </a:r>
            <a:r>
              <a:rPr lang="cs-CZ" dirty="0" smtClean="0"/>
              <a:t>n</a:t>
            </a:r>
            <a:r>
              <a:rPr lang="cs-CZ" spc="-300" baseline="30000" dirty="0" smtClean="0">
                <a:sym typeface="Symbol"/>
              </a:rPr>
              <a:t></a:t>
            </a:r>
            <a:r>
              <a:rPr lang="cs-CZ" spc="-300" baseline="-25000" dirty="0" smtClean="0">
                <a:sym typeface="Symbol"/>
              </a:rPr>
              <a:t>2</a:t>
            </a:r>
            <a:r>
              <a:rPr lang="cs-CZ" dirty="0" smtClean="0">
                <a:sym typeface="Symbol"/>
              </a:rPr>
              <a:t> </a:t>
            </a:r>
            <a:endParaRPr lang="cs-CZ" spc="-300" baseline="-25000" dirty="0"/>
          </a:p>
        </p:txBody>
      </p:sp>
      <p:cxnSp>
        <p:nvCxnSpPr>
          <p:cNvPr id="35" name="Přímá spojnice 34"/>
          <p:cNvCxnSpPr/>
          <p:nvPr/>
        </p:nvCxnSpPr>
        <p:spPr>
          <a:xfrm rot="5400000" flipV="1">
            <a:off x="6726873" y="1455186"/>
            <a:ext cx="0" cy="2616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TextovéPole 35"/>
          <p:cNvSpPr txBox="1"/>
          <p:nvPr/>
        </p:nvSpPr>
        <p:spPr>
          <a:xfrm>
            <a:off x="7809182" y="2422752"/>
            <a:ext cx="730179" cy="553998"/>
          </a:xfrm>
          <a:prstGeom prst="rect">
            <a:avLst/>
          </a:prstGeom>
          <a:noFill/>
        </p:spPr>
        <p:txBody>
          <a:bodyPr wrap="square" rtlCol="0">
            <a:spAutoFit/>
          </a:bodyPr>
          <a:lstStyle/>
          <a:p>
            <a:r>
              <a:rPr lang="cs-CZ" dirty="0" smtClean="0"/>
              <a:t>n</a:t>
            </a:r>
            <a:r>
              <a:rPr lang="cs-CZ" spc="-300" baseline="30000" dirty="0">
                <a:sym typeface="Symbol"/>
              </a:rPr>
              <a:t></a:t>
            </a:r>
            <a:r>
              <a:rPr lang="cs-CZ" baseline="-25000" dirty="0" smtClean="0">
                <a:sym typeface="Symbol"/>
              </a:rPr>
              <a:t>2</a:t>
            </a:r>
            <a:endParaRPr lang="cs-CZ" baseline="-25000" dirty="0"/>
          </a:p>
          <a:p>
            <a:endParaRPr lang="cs-CZ" baseline="-25000" dirty="0"/>
          </a:p>
        </p:txBody>
      </p:sp>
    </p:spTree>
    <p:extLst>
      <p:ext uri="{BB962C8B-B14F-4D97-AF65-F5344CB8AC3E}">
        <p14:creationId xmlns:p14="http://schemas.microsoft.com/office/powerpoint/2010/main" val="358364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fade">
                                      <p:cBhvr>
                                        <p:cTn id="31"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0" grpId="0"/>
      <p:bldP spid="62"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Rovina procházející základnicí</a:t>
            </a:r>
            <a:endParaRPr lang="cs-CZ" dirty="0"/>
          </a:p>
        </p:txBody>
      </p:sp>
      <p:sp>
        <p:nvSpPr>
          <p:cNvPr id="3" name="Zástupný symbol pro obsah 2"/>
          <p:cNvSpPr>
            <a:spLocks noGrp="1"/>
          </p:cNvSpPr>
          <p:nvPr>
            <p:ph sz="half" idx="1"/>
          </p:nvPr>
        </p:nvSpPr>
        <p:spPr/>
        <p:txBody>
          <a:bodyPr>
            <a:normAutofit/>
          </a:bodyPr>
          <a:lstStyle/>
          <a:p>
            <a:pPr marL="0" indent="0" algn="ctr">
              <a:buNone/>
            </a:pPr>
            <a:endParaRPr lang="cs-CZ" sz="2400" dirty="0"/>
          </a:p>
        </p:txBody>
      </p:sp>
      <p:sp>
        <p:nvSpPr>
          <p:cNvPr id="4" name="Zástupný symbol pro obsah 3"/>
          <p:cNvSpPr>
            <a:spLocks noGrp="1"/>
          </p:cNvSpPr>
          <p:nvPr>
            <p:ph sz="half" idx="2"/>
          </p:nvPr>
        </p:nvSpPr>
        <p:spPr/>
        <p:txBody>
          <a:bodyPr/>
          <a:lstStyle/>
          <a:p>
            <a:pPr marL="0" indent="0">
              <a:buNone/>
            </a:pPr>
            <a:endParaRPr lang="cs-CZ" dirty="0"/>
          </a:p>
        </p:txBody>
      </p:sp>
      <p:sp>
        <p:nvSpPr>
          <p:cNvPr id="6" name="Kosoúhelník 5"/>
          <p:cNvSpPr/>
          <p:nvPr/>
        </p:nvSpPr>
        <p:spPr>
          <a:xfrm>
            <a:off x="899592" y="4207960"/>
            <a:ext cx="3115462"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Obdélník 6"/>
          <p:cNvSpPr/>
          <p:nvPr/>
        </p:nvSpPr>
        <p:spPr>
          <a:xfrm>
            <a:off x="1691679" y="2636912"/>
            <a:ext cx="2323373"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cxnSp>
        <p:nvCxnSpPr>
          <p:cNvPr id="14" name="Přímá spojnice 13"/>
          <p:cNvCxnSpPr/>
          <p:nvPr/>
        </p:nvCxnSpPr>
        <p:spPr>
          <a:xfrm>
            <a:off x="5142697" y="3601042"/>
            <a:ext cx="316835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7454887" y="3561952"/>
            <a:ext cx="1224136" cy="369332"/>
          </a:xfrm>
          <a:prstGeom prst="rect">
            <a:avLst/>
          </a:prstGeom>
          <a:noFill/>
        </p:spPr>
        <p:txBody>
          <a:bodyPr wrap="square" rtlCol="0">
            <a:spAutoFit/>
          </a:bodyPr>
          <a:lstStyle/>
          <a:p>
            <a:r>
              <a:rPr lang="cs-CZ" dirty="0" smtClean="0"/>
              <a:t>x</a:t>
            </a:r>
            <a:r>
              <a:rPr lang="cs-CZ" baseline="-25000" dirty="0" smtClean="0"/>
              <a:t>1,2</a:t>
            </a:r>
            <a:r>
              <a:rPr lang="cs-CZ" dirty="0" smtClean="0"/>
              <a:t>=p</a:t>
            </a:r>
            <a:r>
              <a:rPr lang="cs-CZ" spc="-300" baseline="30000" dirty="0">
                <a:sym typeface="Symbol"/>
              </a:rPr>
              <a:t></a:t>
            </a:r>
            <a:r>
              <a:rPr lang="cs-CZ" baseline="-25000" dirty="0" smtClean="0">
                <a:sym typeface="Symbol"/>
              </a:rPr>
              <a:t>1</a:t>
            </a:r>
            <a:r>
              <a:rPr lang="cs-CZ" dirty="0" smtClean="0">
                <a:sym typeface="Symbol"/>
              </a:rPr>
              <a:t>=</a:t>
            </a:r>
            <a:r>
              <a:rPr lang="cs-CZ" dirty="0" smtClean="0"/>
              <a:t>n</a:t>
            </a:r>
            <a:r>
              <a:rPr lang="cs-CZ" spc="-300" baseline="30000" dirty="0">
                <a:sym typeface="Symbol"/>
              </a:rPr>
              <a:t></a:t>
            </a:r>
            <a:r>
              <a:rPr lang="cs-CZ" baseline="-25000" dirty="0" smtClean="0">
                <a:sym typeface="Symbol"/>
              </a:rPr>
              <a:t>2</a:t>
            </a:r>
            <a:endParaRPr lang="cs-CZ" baseline="-25000" dirty="0"/>
          </a:p>
        </p:txBody>
      </p:sp>
      <p:sp>
        <p:nvSpPr>
          <p:cNvPr id="62" name="TextovéPole 61"/>
          <p:cNvSpPr txBox="1"/>
          <p:nvPr/>
        </p:nvSpPr>
        <p:spPr>
          <a:xfrm>
            <a:off x="5118362" y="5177354"/>
            <a:ext cx="3307000" cy="369332"/>
          </a:xfrm>
          <a:prstGeom prst="rect">
            <a:avLst/>
          </a:prstGeom>
          <a:noFill/>
        </p:spPr>
        <p:txBody>
          <a:bodyPr wrap="square" rtlCol="0">
            <a:spAutoFit/>
          </a:bodyPr>
          <a:lstStyle/>
          <a:p>
            <a:r>
              <a:rPr lang="cs-CZ" dirty="0" smtClean="0">
                <a:sym typeface="Symbol"/>
              </a:rPr>
              <a:t> a  jdou určit pomocí sklápění</a:t>
            </a:r>
            <a:endParaRPr lang="cs-CZ" dirty="0"/>
          </a:p>
        </p:txBody>
      </p:sp>
      <p:sp>
        <p:nvSpPr>
          <p:cNvPr id="29" name="TextovéPole 28"/>
          <p:cNvSpPr txBox="1"/>
          <p:nvPr/>
        </p:nvSpPr>
        <p:spPr>
          <a:xfrm>
            <a:off x="1321660" y="2998907"/>
            <a:ext cx="225242" cy="369332"/>
          </a:xfrm>
          <a:prstGeom prst="rect">
            <a:avLst/>
          </a:prstGeom>
          <a:noFill/>
        </p:spPr>
        <p:txBody>
          <a:bodyPr wrap="square" rtlCol="0">
            <a:spAutoFit/>
          </a:bodyPr>
          <a:lstStyle/>
          <a:p>
            <a:r>
              <a:rPr lang="cs-CZ" dirty="0" smtClean="0">
                <a:sym typeface="Symbol"/>
              </a:rPr>
              <a:t></a:t>
            </a:r>
            <a:endParaRPr lang="cs-CZ" dirty="0"/>
          </a:p>
        </p:txBody>
      </p:sp>
      <p:sp>
        <p:nvSpPr>
          <p:cNvPr id="44" name="TextovéPole 43"/>
          <p:cNvSpPr txBox="1"/>
          <p:nvPr/>
        </p:nvSpPr>
        <p:spPr>
          <a:xfrm>
            <a:off x="1511893" y="4117722"/>
            <a:ext cx="2503160" cy="369332"/>
          </a:xfrm>
          <a:prstGeom prst="rect">
            <a:avLst/>
          </a:prstGeom>
          <a:noFill/>
        </p:spPr>
        <p:txBody>
          <a:bodyPr wrap="square" rtlCol="0">
            <a:spAutoFit/>
          </a:bodyPr>
          <a:lstStyle/>
          <a:p>
            <a:r>
              <a:rPr lang="cs-CZ" dirty="0" smtClean="0"/>
              <a:t>x=p</a:t>
            </a:r>
            <a:r>
              <a:rPr lang="cs-CZ" baseline="30000" dirty="0" smtClean="0">
                <a:sym typeface="Symbol"/>
              </a:rPr>
              <a:t></a:t>
            </a:r>
            <a:r>
              <a:rPr lang="cs-CZ" dirty="0" smtClean="0">
                <a:sym typeface="Symbol"/>
              </a:rPr>
              <a:t>=</a:t>
            </a:r>
            <a:r>
              <a:rPr lang="cs-CZ" dirty="0" smtClean="0"/>
              <a:t>p</a:t>
            </a:r>
            <a:r>
              <a:rPr lang="cs-CZ" spc="-300" baseline="30000" dirty="0" smtClean="0">
                <a:sym typeface="Symbol"/>
              </a:rPr>
              <a:t></a:t>
            </a:r>
            <a:r>
              <a:rPr lang="cs-CZ" baseline="-25000" dirty="0" smtClean="0">
                <a:sym typeface="Symbol"/>
              </a:rPr>
              <a:t>1</a:t>
            </a:r>
            <a:r>
              <a:rPr lang="cs-CZ" dirty="0" smtClean="0"/>
              <a:t>=p</a:t>
            </a:r>
            <a:r>
              <a:rPr lang="cs-CZ" spc="-300" baseline="30000" dirty="0">
                <a:sym typeface="Symbol"/>
              </a:rPr>
              <a:t></a:t>
            </a:r>
            <a:r>
              <a:rPr lang="cs-CZ" baseline="-25000" dirty="0" smtClean="0">
                <a:sym typeface="Symbol"/>
              </a:rPr>
              <a:t>2</a:t>
            </a:r>
            <a:r>
              <a:rPr lang="cs-CZ" dirty="0" smtClean="0"/>
              <a:t>=n</a:t>
            </a:r>
            <a:r>
              <a:rPr lang="cs-CZ" baseline="30000" dirty="0" smtClean="0">
                <a:sym typeface="Symbol"/>
              </a:rPr>
              <a:t></a:t>
            </a:r>
            <a:r>
              <a:rPr lang="cs-CZ" dirty="0"/>
              <a:t>=n</a:t>
            </a:r>
            <a:r>
              <a:rPr lang="cs-CZ" spc="-300" baseline="30000" dirty="0">
                <a:sym typeface="Symbol"/>
              </a:rPr>
              <a:t></a:t>
            </a:r>
            <a:r>
              <a:rPr lang="cs-CZ" spc="-300" baseline="-25000" dirty="0" smtClean="0">
                <a:sym typeface="Symbol"/>
              </a:rPr>
              <a:t>1</a:t>
            </a:r>
            <a:r>
              <a:rPr lang="cs-CZ" dirty="0" smtClean="0">
                <a:sym typeface="Symbol"/>
              </a:rPr>
              <a:t>=</a:t>
            </a:r>
            <a:r>
              <a:rPr lang="cs-CZ" dirty="0" smtClean="0"/>
              <a:t>n</a:t>
            </a:r>
            <a:r>
              <a:rPr lang="cs-CZ" spc="-300" baseline="30000" dirty="0">
                <a:sym typeface="Symbol"/>
              </a:rPr>
              <a:t></a:t>
            </a:r>
            <a:r>
              <a:rPr lang="cs-CZ" spc="-300" baseline="-25000" dirty="0">
                <a:sym typeface="Symbol"/>
              </a:rPr>
              <a:t>2</a:t>
            </a:r>
            <a:r>
              <a:rPr lang="cs-CZ" dirty="0">
                <a:sym typeface="Symbol"/>
              </a:rPr>
              <a:t> </a:t>
            </a:r>
            <a:endParaRPr lang="cs-CZ" spc="-300" baseline="-25000" dirty="0"/>
          </a:p>
        </p:txBody>
      </p:sp>
      <p:cxnSp>
        <p:nvCxnSpPr>
          <p:cNvPr id="32" name="Přímá spojnice 31"/>
          <p:cNvCxnSpPr/>
          <p:nvPr/>
        </p:nvCxnSpPr>
        <p:spPr>
          <a:xfrm>
            <a:off x="1312421" y="3168748"/>
            <a:ext cx="379258" cy="1042622"/>
          </a:xfrm>
          <a:prstGeom prst="line">
            <a:avLst/>
          </a:prstGeom>
          <a:ln w="19050"/>
        </p:spPr>
        <p:style>
          <a:lnRef idx="1">
            <a:schemeClr val="dk1"/>
          </a:lnRef>
          <a:fillRef idx="0">
            <a:schemeClr val="dk1"/>
          </a:fillRef>
          <a:effectRef idx="0">
            <a:schemeClr val="dk1"/>
          </a:effectRef>
          <a:fontRef idx="minor">
            <a:schemeClr val="tx1"/>
          </a:fontRef>
        </p:style>
      </p:cxnSp>
      <p:cxnSp>
        <p:nvCxnSpPr>
          <p:cNvPr id="30" name="Přímá spojnice 29"/>
          <p:cNvCxnSpPr/>
          <p:nvPr/>
        </p:nvCxnSpPr>
        <p:spPr>
          <a:xfrm>
            <a:off x="3605681" y="3097033"/>
            <a:ext cx="396377" cy="1118247"/>
          </a:xfrm>
          <a:prstGeom prst="line">
            <a:avLst/>
          </a:prstGeom>
          <a:ln w="19050"/>
        </p:spPr>
        <p:style>
          <a:lnRef idx="1">
            <a:schemeClr val="dk1"/>
          </a:lnRef>
          <a:fillRef idx="0">
            <a:schemeClr val="dk1"/>
          </a:fillRef>
          <a:effectRef idx="0">
            <a:schemeClr val="dk1"/>
          </a:effectRef>
          <a:fontRef idx="minor">
            <a:schemeClr val="tx1"/>
          </a:fontRef>
        </p:style>
      </p:cxnSp>
      <p:sp>
        <p:nvSpPr>
          <p:cNvPr id="16" name="Volný tvar 15"/>
          <p:cNvSpPr/>
          <p:nvPr/>
        </p:nvSpPr>
        <p:spPr>
          <a:xfrm>
            <a:off x="1299311" y="2969417"/>
            <a:ext cx="2310768" cy="199331"/>
          </a:xfrm>
          <a:custGeom>
            <a:avLst/>
            <a:gdLst>
              <a:gd name="connsiteX0" fmla="*/ 0 w 2112580"/>
              <a:gd name="connsiteY0" fmla="*/ 336363 h 336363"/>
              <a:gd name="connsiteX1" fmla="*/ 893380 w 2112580"/>
              <a:gd name="connsiteY1" fmla="*/ 32 h 336363"/>
              <a:gd name="connsiteX2" fmla="*/ 1481959 w 2112580"/>
              <a:gd name="connsiteY2" fmla="*/ 315342 h 336363"/>
              <a:gd name="connsiteX3" fmla="*/ 2112580 w 2112580"/>
              <a:gd name="connsiteY3" fmla="*/ 220749 h 336363"/>
            </a:gdLst>
            <a:ahLst/>
            <a:cxnLst>
              <a:cxn ang="0">
                <a:pos x="connsiteX0" y="connsiteY0"/>
              </a:cxn>
              <a:cxn ang="0">
                <a:pos x="connsiteX1" y="connsiteY1"/>
              </a:cxn>
              <a:cxn ang="0">
                <a:pos x="connsiteX2" y="connsiteY2"/>
              </a:cxn>
              <a:cxn ang="0">
                <a:pos x="connsiteX3" y="connsiteY3"/>
              </a:cxn>
            </a:cxnLst>
            <a:rect l="l" t="t" r="r" b="b"/>
            <a:pathLst>
              <a:path w="2112580" h="336363">
                <a:moveTo>
                  <a:pt x="0" y="336363"/>
                </a:moveTo>
                <a:cubicBezTo>
                  <a:pt x="323193" y="169949"/>
                  <a:pt x="646387" y="3535"/>
                  <a:pt x="893380" y="32"/>
                </a:cubicBezTo>
                <a:cubicBezTo>
                  <a:pt x="1140373" y="-3471"/>
                  <a:pt x="1278759" y="278556"/>
                  <a:pt x="1481959" y="315342"/>
                </a:cubicBezTo>
                <a:cubicBezTo>
                  <a:pt x="1685159" y="352128"/>
                  <a:pt x="1898869" y="286438"/>
                  <a:pt x="2112580" y="220749"/>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cxnSp>
        <p:nvCxnSpPr>
          <p:cNvPr id="37" name="Přímá spojnice 36"/>
          <p:cNvCxnSpPr/>
          <p:nvPr/>
        </p:nvCxnSpPr>
        <p:spPr>
          <a:xfrm>
            <a:off x="1294913" y="4215280"/>
            <a:ext cx="30243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ovéPole 19"/>
          <p:cNvSpPr txBox="1"/>
          <p:nvPr/>
        </p:nvSpPr>
        <p:spPr>
          <a:xfrm>
            <a:off x="846618" y="5177354"/>
            <a:ext cx="3562332" cy="923330"/>
          </a:xfrm>
          <a:prstGeom prst="rect">
            <a:avLst/>
          </a:prstGeom>
          <a:noFill/>
        </p:spPr>
        <p:txBody>
          <a:bodyPr wrap="square" rtlCol="0">
            <a:spAutoFit/>
          </a:bodyPr>
          <a:lstStyle/>
          <a:p>
            <a:r>
              <a:rPr lang="cs-CZ" dirty="0" smtClean="0"/>
              <a:t>Aby byla rovina jednoznačně určena, musí být zadaný jeden její bod neležící na základnici.</a:t>
            </a:r>
            <a:endParaRPr lang="cs-CZ" dirty="0"/>
          </a:p>
        </p:txBody>
      </p:sp>
      <p:sp>
        <p:nvSpPr>
          <p:cNvPr id="21" name="Ovál 20"/>
          <p:cNvSpPr/>
          <p:nvPr/>
        </p:nvSpPr>
        <p:spPr>
          <a:xfrm>
            <a:off x="2352711" y="3231007"/>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8" name="Ovál 37"/>
          <p:cNvSpPr/>
          <p:nvPr/>
        </p:nvSpPr>
        <p:spPr>
          <a:xfrm>
            <a:off x="2689788" y="290044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9" name="Ovál 38"/>
          <p:cNvSpPr/>
          <p:nvPr/>
        </p:nvSpPr>
        <p:spPr>
          <a:xfrm>
            <a:off x="2359253" y="4519062"/>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25" name="Přímá spojnice 24"/>
          <p:cNvCxnSpPr/>
          <p:nvPr/>
        </p:nvCxnSpPr>
        <p:spPr>
          <a:xfrm flipV="1">
            <a:off x="2384989" y="2911959"/>
            <a:ext cx="327659" cy="331429"/>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31" name="Přímá spojnice 30"/>
          <p:cNvCxnSpPr/>
          <p:nvPr/>
        </p:nvCxnSpPr>
        <p:spPr>
          <a:xfrm>
            <a:off x="2369030" y="3251088"/>
            <a:ext cx="13082" cy="994117"/>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45" name="Přímá spojnice 44"/>
          <p:cNvCxnSpPr/>
          <p:nvPr/>
        </p:nvCxnSpPr>
        <p:spPr>
          <a:xfrm>
            <a:off x="2712648" y="2938418"/>
            <a:ext cx="1" cy="1274640"/>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47" name="Přímá spojnice 46"/>
          <p:cNvCxnSpPr/>
          <p:nvPr/>
        </p:nvCxnSpPr>
        <p:spPr>
          <a:xfrm flipV="1">
            <a:off x="2368382" y="4385612"/>
            <a:ext cx="163829" cy="165716"/>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42" name="Přímá spojnice 41"/>
          <p:cNvCxnSpPr>
            <a:stCxn id="39" idx="0"/>
          </p:cNvCxnSpPr>
          <p:nvPr/>
        </p:nvCxnSpPr>
        <p:spPr>
          <a:xfrm flipH="1" flipV="1">
            <a:off x="2382112" y="4399066"/>
            <a:ext cx="1" cy="119996"/>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51" name="Přímá spojnice 50"/>
          <p:cNvCxnSpPr/>
          <p:nvPr/>
        </p:nvCxnSpPr>
        <p:spPr>
          <a:xfrm flipV="1">
            <a:off x="2635671" y="4220384"/>
            <a:ext cx="76977" cy="64829"/>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49" name="TextovéPole 48"/>
          <p:cNvSpPr txBox="1"/>
          <p:nvPr/>
        </p:nvSpPr>
        <p:spPr>
          <a:xfrm>
            <a:off x="2103231" y="3069200"/>
            <a:ext cx="222776" cy="369332"/>
          </a:xfrm>
          <a:prstGeom prst="rect">
            <a:avLst/>
          </a:prstGeom>
          <a:noFill/>
        </p:spPr>
        <p:txBody>
          <a:bodyPr wrap="square" rtlCol="0">
            <a:spAutoFit/>
          </a:bodyPr>
          <a:lstStyle/>
          <a:p>
            <a:r>
              <a:rPr lang="cs-CZ" dirty="0" smtClean="0"/>
              <a:t>A</a:t>
            </a:r>
            <a:endParaRPr lang="cs-CZ" dirty="0"/>
          </a:p>
        </p:txBody>
      </p:sp>
      <p:sp>
        <p:nvSpPr>
          <p:cNvPr id="50" name="TextovéPole 49"/>
          <p:cNvSpPr txBox="1"/>
          <p:nvPr/>
        </p:nvSpPr>
        <p:spPr>
          <a:xfrm>
            <a:off x="2684242" y="2699751"/>
            <a:ext cx="436985"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55" name="TextovéPole 54"/>
          <p:cNvSpPr txBox="1"/>
          <p:nvPr/>
        </p:nvSpPr>
        <p:spPr>
          <a:xfrm>
            <a:off x="2140760" y="4468470"/>
            <a:ext cx="436985"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cxnSp>
        <p:nvCxnSpPr>
          <p:cNvPr id="59" name="Přímá spojnice 58"/>
          <p:cNvCxnSpPr/>
          <p:nvPr/>
        </p:nvCxnSpPr>
        <p:spPr>
          <a:xfrm>
            <a:off x="6773273" y="2584198"/>
            <a:ext cx="0" cy="1649217"/>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61" name="Ovál 60"/>
          <p:cNvSpPr/>
          <p:nvPr/>
        </p:nvSpPr>
        <p:spPr>
          <a:xfrm>
            <a:off x="6748358" y="4229399"/>
            <a:ext cx="46800" cy="468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dirty="0"/>
          </a:p>
        </p:txBody>
      </p:sp>
      <p:sp>
        <p:nvSpPr>
          <p:cNvPr id="63" name="Ovál 62"/>
          <p:cNvSpPr/>
          <p:nvPr/>
        </p:nvSpPr>
        <p:spPr>
          <a:xfrm>
            <a:off x="6749873" y="2564809"/>
            <a:ext cx="46800" cy="468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64" name="TextovéPole 63"/>
          <p:cNvSpPr txBox="1"/>
          <p:nvPr/>
        </p:nvSpPr>
        <p:spPr>
          <a:xfrm>
            <a:off x="6762313" y="2370663"/>
            <a:ext cx="432048"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65" name="TextovéPole 64"/>
          <p:cNvSpPr txBox="1"/>
          <p:nvPr/>
        </p:nvSpPr>
        <p:spPr>
          <a:xfrm>
            <a:off x="6749873" y="4091533"/>
            <a:ext cx="432048" cy="369332"/>
          </a:xfrm>
          <a:prstGeom prst="rect">
            <a:avLst/>
          </a:prstGeom>
          <a:noFill/>
        </p:spPr>
        <p:txBody>
          <a:bodyPr wrap="square" rtlCol="0">
            <a:spAutoFit/>
          </a:bodyPr>
          <a:lstStyle/>
          <a:p>
            <a:r>
              <a:rPr lang="cs-CZ" dirty="0" smtClean="0"/>
              <a:t>A</a:t>
            </a:r>
            <a:r>
              <a:rPr lang="cs-CZ" baseline="-25000" dirty="0"/>
              <a:t>1</a:t>
            </a:r>
          </a:p>
        </p:txBody>
      </p:sp>
    </p:spTree>
    <p:extLst>
      <p:ext uri="{BB962C8B-B14F-4D97-AF65-F5344CB8AC3E}">
        <p14:creationId xmlns:p14="http://schemas.microsoft.com/office/powerpoint/2010/main" val="3866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500"/>
                                        <p:tgtEl>
                                          <p:spTgt spid="49"/>
                                        </p:tgtEl>
                                      </p:cBhvr>
                                    </p:animEffect>
                                  </p:childTnLst>
                                </p:cTn>
                              </p:par>
                            </p:childTnLst>
                          </p:cTn>
                        </p:par>
                        <p:par>
                          <p:cTn id="16" fill="hold">
                            <p:stCondLst>
                              <p:cond delay="500"/>
                            </p:stCondLst>
                            <p:childTnLst>
                              <p:par>
                                <p:cTn id="17" presetID="22" presetClass="entr" presetSubtype="1" fill="hold" nodeType="afterEffect">
                                  <p:stCondLst>
                                    <p:cond delay="500"/>
                                  </p:stCondLst>
                                  <p:childTnLst>
                                    <p:set>
                                      <p:cBhvr>
                                        <p:cTn id="18" dur="1" fill="hold">
                                          <p:stCondLst>
                                            <p:cond delay="0"/>
                                          </p:stCondLst>
                                        </p:cTn>
                                        <p:tgtEl>
                                          <p:spTgt spid="31"/>
                                        </p:tgtEl>
                                        <p:attrNameLst>
                                          <p:attrName>style.visibility</p:attrName>
                                        </p:attrNameLst>
                                      </p:cBhvr>
                                      <p:to>
                                        <p:strVal val="visible"/>
                                      </p:to>
                                    </p:set>
                                    <p:animEffect transition="in" filter="wipe(up)">
                                      <p:cBhvr>
                                        <p:cTn id="19" dur="500"/>
                                        <p:tgtEl>
                                          <p:spTgt spid="31"/>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up)">
                                      <p:cBhvr>
                                        <p:cTn id="23" dur="500"/>
                                        <p:tgtEl>
                                          <p:spTgt spid="42"/>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500"/>
                                        <p:tgtEl>
                                          <p:spTgt spid="55"/>
                                        </p:tgtEl>
                                      </p:cBhvr>
                                    </p:animEffect>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left)">
                                      <p:cBhvr>
                                        <p:cTn id="34" dur="500"/>
                                        <p:tgtEl>
                                          <p:spTgt spid="47"/>
                                        </p:tgtEl>
                                      </p:cBhvr>
                                    </p:animEffect>
                                  </p:childTnLst>
                                </p:cTn>
                              </p:par>
                            </p:childTnLst>
                          </p:cTn>
                        </p:par>
                        <p:par>
                          <p:cTn id="35" fill="hold">
                            <p:stCondLst>
                              <p:cond delay="3000"/>
                            </p:stCondLst>
                            <p:childTnLst>
                              <p:par>
                                <p:cTn id="36" presetID="22" presetClass="entr" presetSubtype="8"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wipe(left)">
                                      <p:cBhvr>
                                        <p:cTn id="38" dur="500"/>
                                        <p:tgtEl>
                                          <p:spTgt spid="51"/>
                                        </p:tgtEl>
                                      </p:cBhvr>
                                    </p:animEffect>
                                  </p:childTnLst>
                                </p:cTn>
                              </p:par>
                            </p:childTnLst>
                          </p:cTn>
                        </p:par>
                        <p:par>
                          <p:cTn id="39" fill="hold">
                            <p:stCondLst>
                              <p:cond delay="3500"/>
                            </p:stCondLst>
                            <p:childTnLst>
                              <p:par>
                                <p:cTn id="40" presetID="22" presetClass="entr" presetSubtype="8" fill="hold" nodeType="after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ipe(left)">
                                      <p:cBhvr>
                                        <p:cTn id="42" dur="500"/>
                                        <p:tgtEl>
                                          <p:spTgt spid="25"/>
                                        </p:tgtEl>
                                      </p:cBhvr>
                                    </p:animEffect>
                                  </p:childTnLst>
                                </p:cTn>
                              </p:par>
                            </p:childTnLst>
                          </p:cTn>
                        </p:par>
                        <p:par>
                          <p:cTn id="43" fill="hold">
                            <p:stCondLst>
                              <p:cond delay="4000"/>
                            </p:stCondLst>
                            <p:childTnLst>
                              <p:par>
                                <p:cTn id="44" presetID="22" presetClass="entr" presetSubtype="4" fill="hold"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down)">
                                      <p:cBhvr>
                                        <p:cTn id="46" dur="500"/>
                                        <p:tgtEl>
                                          <p:spTgt spid="45"/>
                                        </p:tgtEl>
                                      </p:cBhvr>
                                    </p:animEffect>
                                  </p:childTnLst>
                                </p:cTn>
                              </p:par>
                            </p:childTnLst>
                          </p:cTn>
                        </p:par>
                        <p:par>
                          <p:cTn id="47" fill="hold">
                            <p:stCondLst>
                              <p:cond delay="4500"/>
                            </p:stCondLst>
                            <p:childTnLst>
                              <p:par>
                                <p:cTn id="48" presetID="10" presetClass="entr" presetSubtype="0" fill="hold" grpId="0"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fade">
                                      <p:cBhvr>
                                        <p:cTn id="50" dur="500"/>
                                        <p:tgtEl>
                                          <p:spTgt spid="3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0"/>
                                        </p:tgtEl>
                                        <p:attrNameLst>
                                          <p:attrName>style.visibility</p:attrName>
                                        </p:attrNameLst>
                                      </p:cBhvr>
                                      <p:to>
                                        <p:strVal val="visible"/>
                                      </p:to>
                                    </p:set>
                                    <p:animEffect transition="in" filter="fade">
                                      <p:cBhvr>
                                        <p:cTn id="53" dur="500"/>
                                        <p:tgtEl>
                                          <p:spTgt spid="50"/>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59"/>
                                        </p:tgtEl>
                                        <p:attrNameLst>
                                          <p:attrName>style.visibility</p:attrName>
                                        </p:attrNameLst>
                                      </p:cBhvr>
                                      <p:to>
                                        <p:strVal val="visible"/>
                                      </p:to>
                                    </p:set>
                                    <p:animEffect transition="in" filter="fade">
                                      <p:cBhvr>
                                        <p:cTn id="66" dur="500"/>
                                        <p:tgtEl>
                                          <p:spTgt spid="59"/>
                                        </p:tgtEl>
                                      </p:cBhvr>
                                    </p:animEffect>
                                  </p:childTnLst>
                                </p:cTn>
                              </p:par>
                            </p:childTnLst>
                          </p:cTn>
                        </p:par>
                        <p:par>
                          <p:cTn id="67" fill="hold">
                            <p:stCondLst>
                              <p:cond delay="500"/>
                            </p:stCondLst>
                            <p:childTnLst>
                              <p:par>
                                <p:cTn id="68" presetID="10" presetClass="entr" presetSubtype="0" fill="hold" grpId="0" nodeType="afterEffect">
                                  <p:stCondLst>
                                    <p:cond delay="0"/>
                                  </p:stCondLst>
                                  <p:childTnLst>
                                    <p:set>
                                      <p:cBhvr>
                                        <p:cTn id="69" dur="1" fill="hold">
                                          <p:stCondLst>
                                            <p:cond delay="0"/>
                                          </p:stCondLst>
                                        </p:cTn>
                                        <p:tgtEl>
                                          <p:spTgt spid="61"/>
                                        </p:tgtEl>
                                        <p:attrNameLst>
                                          <p:attrName>style.visibility</p:attrName>
                                        </p:attrNameLst>
                                      </p:cBhvr>
                                      <p:to>
                                        <p:strVal val="visible"/>
                                      </p:to>
                                    </p:set>
                                    <p:animEffect transition="in" filter="fade">
                                      <p:cBhvr>
                                        <p:cTn id="70" dur="500"/>
                                        <p:tgtEl>
                                          <p:spTgt spid="6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5"/>
                                        </p:tgtEl>
                                        <p:attrNameLst>
                                          <p:attrName>style.visibility</p:attrName>
                                        </p:attrNameLst>
                                      </p:cBhvr>
                                      <p:to>
                                        <p:strVal val="visible"/>
                                      </p:to>
                                    </p:set>
                                    <p:animEffect transition="in" filter="fade">
                                      <p:cBhvr>
                                        <p:cTn id="73" dur="500"/>
                                        <p:tgtEl>
                                          <p:spTgt spid="65"/>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500"/>
                                        <p:tgtEl>
                                          <p:spTgt spid="6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62"/>
                                        </p:tgtEl>
                                        <p:attrNameLst>
                                          <p:attrName>style.visibility</p:attrName>
                                        </p:attrNameLst>
                                      </p:cBhvr>
                                      <p:to>
                                        <p:strVal val="visible"/>
                                      </p:to>
                                    </p:set>
                                    <p:animEffect transition="in" filter="fade">
                                      <p:cBhvr>
                                        <p:cTn id="84"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2" grpId="0"/>
      <p:bldP spid="20" grpId="0"/>
      <p:bldP spid="21" grpId="0" animBg="1"/>
      <p:bldP spid="38" grpId="0" animBg="1"/>
      <p:bldP spid="39" grpId="0" animBg="1"/>
      <p:bldP spid="49" grpId="0"/>
      <p:bldP spid="50" grpId="0"/>
      <p:bldP spid="55" grpId="0"/>
      <p:bldP spid="61" grpId="0" animBg="1"/>
      <p:bldP spid="63" grpId="0" animBg="1"/>
      <p:bldP spid="64" grpId="0"/>
      <p:bldP spid="6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200916"/>
            <a:ext cx="8496943" cy="5184576"/>
          </a:xfrm>
        </p:spPr>
        <p:txBody>
          <a:bodyPr>
            <a:normAutofit/>
          </a:bodyPr>
          <a:lstStyle/>
          <a:p>
            <a:pPr marL="0" indent="0">
              <a:buNone/>
            </a:pPr>
            <a:r>
              <a:rPr lang="cs-CZ" sz="2400" dirty="0" smtClean="0"/>
              <a:t>Zobrazte rovinu </a:t>
            </a:r>
            <a:r>
              <a:rPr lang="cs-CZ" sz="2400" i="1" dirty="0" smtClean="0">
                <a:sym typeface="Symbol"/>
              </a:rPr>
              <a:t></a:t>
            </a:r>
            <a:r>
              <a:rPr lang="cs-CZ" sz="2400" dirty="0" smtClean="0"/>
              <a:t> (6; 5; </a:t>
            </a:r>
            <a:r>
              <a:rPr lang="cs-CZ" sz="2400" dirty="0" smtClean="0">
                <a:sym typeface="Symbol"/>
              </a:rPr>
              <a:t></a:t>
            </a:r>
            <a:r>
              <a:rPr lang="cs-CZ" sz="2400" dirty="0" smtClean="0"/>
              <a:t>) a určete její speciální polohu vzhledem k průmětnám nebo k základnici.</a:t>
            </a:r>
            <a:endParaRPr lang="cs-CZ" sz="2400" dirty="0"/>
          </a:p>
        </p:txBody>
      </p:sp>
      <p:cxnSp>
        <p:nvCxnSpPr>
          <p:cNvPr id="7" name="Přímá spojnice se šipkou 6"/>
          <p:cNvCxnSpPr/>
          <p:nvPr/>
        </p:nvCxnSpPr>
        <p:spPr>
          <a:xfrm>
            <a:off x="1471261" y="4058527"/>
            <a:ext cx="5976664" cy="0"/>
          </a:xfrm>
          <a:prstGeom prst="straightConnector1">
            <a:avLst/>
          </a:prstGeom>
          <a:ln w="1270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 name="Přímá spojnice se šipkou 8"/>
          <p:cNvCxnSpPr/>
          <p:nvPr/>
        </p:nvCxnSpPr>
        <p:spPr>
          <a:xfrm>
            <a:off x="4139952" y="2060848"/>
            <a:ext cx="0" cy="4320480"/>
          </a:xfrm>
          <a:prstGeom prst="straightConnector1">
            <a:avLst/>
          </a:prstGeom>
          <a:ln>
            <a:prstDash val="solid"/>
            <a:headEnd type="arrow" w="med" len="med"/>
            <a:tailEnd type="arrow"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5" name="TextovéPole 4"/>
          <p:cNvSpPr txBox="1"/>
          <p:nvPr/>
        </p:nvSpPr>
        <p:spPr>
          <a:xfrm>
            <a:off x="3912765" y="6196662"/>
            <a:ext cx="216024" cy="369332"/>
          </a:xfrm>
          <a:prstGeom prst="rect">
            <a:avLst/>
          </a:prstGeom>
          <a:noFill/>
        </p:spPr>
        <p:txBody>
          <a:bodyPr wrap="square" rtlCol="0">
            <a:spAutoFit/>
          </a:bodyPr>
          <a:lstStyle/>
          <a:p>
            <a:r>
              <a:rPr lang="cs-CZ" dirty="0" smtClean="0"/>
              <a:t>y</a:t>
            </a:r>
            <a:endParaRPr lang="cs-CZ" dirty="0"/>
          </a:p>
        </p:txBody>
      </p:sp>
      <p:sp>
        <p:nvSpPr>
          <p:cNvPr id="27" name="TextovéPole 26"/>
          <p:cNvSpPr txBox="1"/>
          <p:nvPr/>
        </p:nvSpPr>
        <p:spPr>
          <a:xfrm>
            <a:off x="4110300" y="4030751"/>
            <a:ext cx="288032" cy="276999"/>
          </a:xfrm>
          <a:prstGeom prst="rect">
            <a:avLst/>
          </a:prstGeom>
          <a:noFill/>
        </p:spPr>
        <p:txBody>
          <a:bodyPr wrap="square" rtlCol="0">
            <a:spAutoFit/>
          </a:bodyPr>
          <a:lstStyle/>
          <a:p>
            <a:r>
              <a:rPr lang="cs-CZ" sz="1200" dirty="0" smtClean="0"/>
              <a:t>0</a:t>
            </a:r>
            <a:endParaRPr lang="cs-CZ" sz="1200" dirty="0"/>
          </a:p>
        </p:txBody>
      </p:sp>
      <p:sp>
        <p:nvSpPr>
          <p:cNvPr id="32" name="TextovéPole 31"/>
          <p:cNvSpPr txBox="1"/>
          <p:nvPr/>
        </p:nvSpPr>
        <p:spPr>
          <a:xfrm>
            <a:off x="4139952" y="1912817"/>
            <a:ext cx="247633" cy="369332"/>
          </a:xfrm>
          <a:prstGeom prst="rect">
            <a:avLst/>
          </a:prstGeom>
          <a:noFill/>
        </p:spPr>
        <p:txBody>
          <a:bodyPr wrap="square" rtlCol="0">
            <a:spAutoFit/>
          </a:bodyPr>
          <a:lstStyle/>
          <a:p>
            <a:r>
              <a:rPr lang="cs-CZ" dirty="0" smtClean="0"/>
              <a:t>z</a:t>
            </a:r>
            <a:endParaRPr lang="cs-CZ" dirty="0"/>
          </a:p>
        </p:txBody>
      </p:sp>
    </p:spTree>
    <p:extLst>
      <p:ext uri="{BB962C8B-B14F-4D97-AF65-F5344CB8AC3E}">
        <p14:creationId xmlns:p14="http://schemas.microsoft.com/office/powerpoint/2010/main" val="1217903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7" grpId="0"/>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200916"/>
            <a:ext cx="8496943" cy="5184576"/>
          </a:xfrm>
        </p:spPr>
        <p:txBody>
          <a:bodyPr>
            <a:normAutofit/>
          </a:bodyPr>
          <a:lstStyle/>
          <a:p>
            <a:pPr marL="0" indent="0">
              <a:buNone/>
            </a:pPr>
            <a:r>
              <a:rPr lang="cs-CZ" sz="2400" dirty="0" smtClean="0"/>
              <a:t>Zobrazte rovinu </a:t>
            </a:r>
            <a:r>
              <a:rPr lang="cs-CZ" sz="2400" i="1" dirty="0" smtClean="0">
                <a:sym typeface="Symbol"/>
              </a:rPr>
              <a:t></a:t>
            </a:r>
            <a:r>
              <a:rPr lang="cs-CZ" sz="2400" dirty="0" smtClean="0"/>
              <a:t> (</a:t>
            </a:r>
            <a:r>
              <a:rPr lang="cs-CZ" sz="2400" dirty="0">
                <a:sym typeface="Symbol"/>
              </a:rPr>
              <a:t></a:t>
            </a:r>
            <a:r>
              <a:rPr lang="cs-CZ" sz="2400" dirty="0" smtClean="0"/>
              <a:t>; </a:t>
            </a:r>
            <a:r>
              <a:rPr lang="cs-CZ" sz="2400" dirty="0" smtClean="0">
                <a:sym typeface="Symbol"/>
              </a:rPr>
              <a:t>; 4</a:t>
            </a:r>
            <a:r>
              <a:rPr lang="cs-CZ" sz="2400" dirty="0" smtClean="0"/>
              <a:t>) a určete její speciální polohu vzhledem k průmětnám nebo k základnici.</a:t>
            </a:r>
            <a:endParaRPr lang="cs-CZ" sz="2400" dirty="0"/>
          </a:p>
        </p:txBody>
      </p:sp>
      <p:cxnSp>
        <p:nvCxnSpPr>
          <p:cNvPr id="7" name="Přímá spojnice se šipkou 6"/>
          <p:cNvCxnSpPr/>
          <p:nvPr/>
        </p:nvCxnSpPr>
        <p:spPr>
          <a:xfrm>
            <a:off x="1471261" y="4058527"/>
            <a:ext cx="5976664" cy="0"/>
          </a:xfrm>
          <a:prstGeom prst="straightConnector1">
            <a:avLst/>
          </a:prstGeom>
          <a:ln w="1270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 name="Přímá spojnice se šipkou 8"/>
          <p:cNvCxnSpPr/>
          <p:nvPr/>
        </p:nvCxnSpPr>
        <p:spPr>
          <a:xfrm>
            <a:off x="4139952" y="2060848"/>
            <a:ext cx="0" cy="4320480"/>
          </a:xfrm>
          <a:prstGeom prst="straightConnector1">
            <a:avLst/>
          </a:prstGeom>
          <a:ln>
            <a:prstDash val="solid"/>
            <a:headEnd type="arrow" w="med" len="med"/>
            <a:tailEnd type="arrow"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5" name="TextovéPole 4"/>
          <p:cNvSpPr txBox="1"/>
          <p:nvPr/>
        </p:nvSpPr>
        <p:spPr>
          <a:xfrm>
            <a:off x="3912765" y="6196662"/>
            <a:ext cx="216024" cy="369332"/>
          </a:xfrm>
          <a:prstGeom prst="rect">
            <a:avLst/>
          </a:prstGeom>
          <a:noFill/>
        </p:spPr>
        <p:txBody>
          <a:bodyPr wrap="square" rtlCol="0">
            <a:spAutoFit/>
          </a:bodyPr>
          <a:lstStyle/>
          <a:p>
            <a:r>
              <a:rPr lang="cs-CZ" dirty="0" smtClean="0"/>
              <a:t>y</a:t>
            </a:r>
            <a:endParaRPr lang="cs-CZ" dirty="0"/>
          </a:p>
        </p:txBody>
      </p:sp>
      <p:sp>
        <p:nvSpPr>
          <p:cNvPr id="27" name="TextovéPole 26"/>
          <p:cNvSpPr txBox="1"/>
          <p:nvPr/>
        </p:nvSpPr>
        <p:spPr>
          <a:xfrm>
            <a:off x="4110300" y="4030751"/>
            <a:ext cx="288032" cy="276999"/>
          </a:xfrm>
          <a:prstGeom prst="rect">
            <a:avLst/>
          </a:prstGeom>
          <a:noFill/>
        </p:spPr>
        <p:txBody>
          <a:bodyPr wrap="square" rtlCol="0">
            <a:spAutoFit/>
          </a:bodyPr>
          <a:lstStyle/>
          <a:p>
            <a:r>
              <a:rPr lang="cs-CZ" sz="1200" dirty="0" smtClean="0"/>
              <a:t>0</a:t>
            </a:r>
            <a:endParaRPr lang="cs-CZ" sz="1200" dirty="0"/>
          </a:p>
        </p:txBody>
      </p:sp>
      <p:sp>
        <p:nvSpPr>
          <p:cNvPr id="32" name="TextovéPole 31"/>
          <p:cNvSpPr txBox="1"/>
          <p:nvPr/>
        </p:nvSpPr>
        <p:spPr>
          <a:xfrm>
            <a:off x="4139952" y="1912817"/>
            <a:ext cx="247633" cy="369332"/>
          </a:xfrm>
          <a:prstGeom prst="rect">
            <a:avLst/>
          </a:prstGeom>
          <a:noFill/>
        </p:spPr>
        <p:txBody>
          <a:bodyPr wrap="square" rtlCol="0">
            <a:spAutoFit/>
          </a:bodyPr>
          <a:lstStyle/>
          <a:p>
            <a:r>
              <a:rPr lang="cs-CZ" dirty="0" smtClean="0"/>
              <a:t>z</a:t>
            </a:r>
            <a:endParaRPr lang="cs-CZ" dirty="0"/>
          </a:p>
        </p:txBody>
      </p:sp>
    </p:spTree>
    <p:extLst>
      <p:ext uri="{BB962C8B-B14F-4D97-AF65-F5344CB8AC3E}">
        <p14:creationId xmlns:p14="http://schemas.microsoft.com/office/powerpoint/2010/main" val="327888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7"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200916"/>
            <a:ext cx="8496943" cy="5184576"/>
          </a:xfrm>
        </p:spPr>
        <p:txBody>
          <a:bodyPr>
            <a:normAutofit/>
          </a:bodyPr>
          <a:lstStyle/>
          <a:p>
            <a:pPr marL="0" indent="0">
              <a:buNone/>
            </a:pPr>
            <a:r>
              <a:rPr lang="cs-CZ" sz="2400" dirty="0" smtClean="0"/>
              <a:t>Zobrazte rovinu </a:t>
            </a:r>
            <a:r>
              <a:rPr lang="cs-CZ" sz="2400" i="1" dirty="0" smtClean="0">
                <a:sym typeface="Symbol"/>
              </a:rPr>
              <a:t></a:t>
            </a:r>
            <a:r>
              <a:rPr lang="cs-CZ" sz="2400" dirty="0" smtClean="0"/>
              <a:t> (-4; </a:t>
            </a:r>
            <a:r>
              <a:rPr lang="cs-CZ" sz="2400" dirty="0">
                <a:sym typeface="Symbol"/>
              </a:rPr>
              <a:t></a:t>
            </a:r>
            <a:r>
              <a:rPr lang="cs-CZ" sz="2400" dirty="0" smtClean="0"/>
              <a:t>; </a:t>
            </a:r>
            <a:r>
              <a:rPr lang="cs-CZ" sz="2400" dirty="0" smtClean="0">
                <a:sym typeface="Symbol"/>
              </a:rPr>
              <a:t></a:t>
            </a:r>
            <a:r>
              <a:rPr lang="cs-CZ" sz="2400" dirty="0" smtClean="0"/>
              <a:t>) a určete její speciální polohu vzhledem k průmětnám nebo k základnici.</a:t>
            </a:r>
            <a:endParaRPr lang="cs-CZ" sz="2400" dirty="0"/>
          </a:p>
        </p:txBody>
      </p:sp>
      <p:cxnSp>
        <p:nvCxnSpPr>
          <p:cNvPr id="7" name="Přímá spojnice se šipkou 6"/>
          <p:cNvCxnSpPr/>
          <p:nvPr/>
        </p:nvCxnSpPr>
        <p:spPr>
          <a:xfrm>
            <a:off x="1471261" y="4058527"/>
            <a:ext cx="5976664" cy="0"/>
          </a:xfrm>
          <a:prstGeom prst="straightConnector1">
            <a:avLst/>
          </a:prstGeom>
          <a:ln w="1270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 name="Přímá spojnice se šipkou 8"/>
          <p:cNvCxnSpPr/>
          <p:nvPr/>
        </p:nvCxnSpPr>
        <p:spPr>
          <a:xfrm>
            <a:off x="4139952" y="2060848"/>
            <a:ext cx="0" cy="4320480"/>
          </a:xfrm>
          <a:prstGeom prst="straightConnector1">
            <a:avLst/>
          </a:prstGeom>
          <a:ln>
            <a:prstDash val="solid"/>
            <a:headEnd type="arrow" w="med" len="med"/>
            <a:tailEnd type="arrow"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5" name="TextovéPole 4"/>
          <p:cNvSpPr txBox="1"/>
          <p:nvPr/>
        </p:nvSpPr>
        <p:spPr>
          <a:xfrm>
            <a:off x="3912765" y="6196662"/>
            <a:ext cx="216024" cy="369332"/>
          </a:xfrm>
          <a:prstGeom prst="rect">
            <a:avLst/>
          </a:prstGeom>
          <a:noFill/>
        </p:spPr>
        <p:txBody>
          <a:bodyPr wrap="square" rtlCol="0">
            <a:spAutoFit/>
          </a:bodyPr>
          <a:lstStyle/>
          <a:p>
            <a:r>
              <a:rPr lang="cs-CZ" dirty="0" smtClean="0"/>
              <a:t>y</a:t>
            </a:r>
            <a:endParaRPr lang="cs-CZ" dirty="0"/>
          </a:p>
        </p:txBody>
      </p:sp>
      <p:sp>
        <p:nvSpPr>
          <p:cNvPr id="27" name="TextovéPole 26"/>
          <p:cNvSpPr txBox="1"/>
          <p:nvPr/>
        </p:nvSpPr>
        <p:spPr>
          <a:xfrm>
            <a:off x="4110300" y="4030751"/>
            <a:ext cx="288032" cy="276999"/>
          </a:xfrm>
          <a:prstGeom prst="rect">
            <a:avLst/>
          </a:prstGeom>
          <a:noFill/>
        </p:spPr>
        <p:txBody>
          <a:bodyPr wrap="square" rtlCol="0">
            <a:spAutoFit/>
          </a:bodyPr>
          <a:lstStyle/>
          <a:p>
            <a:r>
              <a:rPr lang="cs-CZ" sz="1200" dirty="0" smtClean="0"/>
              <a:t>0</a:t>
            </a:r>
            <a:endParaRPr lang="cs-CZ" sz="1200" dirty="0"/>
          </a:p>
        </p:txBody>
      </p:sp>
      <p:sp>
        <p:nvSpPr>
          <p:cNvPr id="32" name="TextovéPole 31"/>
          <p:cNvSpPr txBox="1"/>
          <p:nvPr/>
        </p:nvSpPr>
        <p:spPr>
          <a:xfrm>
            <a:off x="4139952" y="1912817"/>
            <a:ext cx="247633" cy="369332"/>
          </a:xfrm>
          <a:prstGeom prst="rect">
            <a:avLst/>
          </a:prstGeom>
          <a:noFill/>
        </p:spPr>
        <p:txBody>
          <a:bodyPr wrap="square" rtlCol="0">
            <a:spAutoFit/>
          </a:bodyPr>
          <a:lstStyle/>
          <a:p>
            <a:r>
              <a:rPr lang="cs-CZ" dirty="0" smtClean="0"/>
              <a:t>z</a:t>
            </a:r>
            <a:endParaRPr lang="cs-CZ" dirty="0"/>
          </a:p>
        </p:txBody>
      </p:sp>
    </p:spTree>
    <p:extLst>
      <p:ext uri="{BB962C8B-B14F-4D97-AF65-F5344CB8AC3E}">
        <p14:creationId xmlns:p14="http://schemas.microsoft.com/office/powerpoint/2010/main" val="327888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7" grpId="0"/>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200916"/>
            <a:ext cx="8496943" cy="5184576"/>
          </a:xfrm>
        </p:spPr>
        <p:txBody>
          <a:bodyPr>
            <a:normAutofit/>
          </a:bodyPr>
          <a:lstStyle/>
          <a:p>
            <a:pPr marL="0" indent="0">
              <a:buNone/>
            </a:pPr>
            <a:r>
              <a:rPr lang="cs-CZ" sz="2400" dirty="0" smtClean="0"/>
              <a:t>Zobrazte rovinu </a:t>
            </a:r>
            <a:r>
              <a:rPr lang="cs-CZ" sz="2400" i="1" dirty="0" smtClean="0">
                <a:sym typeface="Symbol"/>
              </a:rPr>
              <a:t></a:t>
            </a:r>
            <a:r>
              <a:rPr lang="cs-CZ" sz="2400" dirty="0" smtClean="0"/>
              <a:t> (</a:t>
            </a:r>
            <a:r>
              <a:rPr lang="cs-CZ" sz="2400" dirty="0">
                <a:sym typeface="Symbol"/>
              </a:rPr>
              <a:t></a:t>
            </a:r>
            <a:r>
              <a:rPr lang="cs-CZ" sz="2400" smtClean="0"/>
              <a:t>; 2</a:t>
            </a:r>
            <a:r>
              <a:rPr lang="cs-CZ" sz="2400" smtClean="0">
                <a:sym typeface="Symbol"/>
              </a:rPr>
              <a:t>; </a:t>
            </a:r>
            <a:r>
              <a:rPr lang="cs-CZ" sz="2400" dirty="0" smtClean="0">
                <a:sym typeface="Symbol"/>
              </a:rPr>
              <a:t>4</a:t>
            </a:r>
            <a:r>
              <a:rPr lang="cs-CZ" sz="2400" dirty="0" smtClean="0"/>
              <a:t>) a určete její speciální polohu vzhledem k průmětnám nebo k základnici.</a:t>
            </a:r>
            <a:endParaRPr lang="cs-CZ" sz="2400" dirty="0"/>
          </a:p>
        </p:txBody>
      </p:sp>
      <p:cxnSp>
        <p:nvCxnSpPr>
          <p:cNvPr id="7" name="Přímá spojnice se šipkou 6"/>
          <p:cNvCxnSpPr/>
          <p:nvPr/>
        </p:nvCxnSpPr>
        <p:spPr>
          <a:xfrm>
            <a:off x="1471261" y="4058527"/>
            <a:ext cx="5976664" cy="0"/>
          </a:xfrm>
          <a:prstGeom prst="straightConnector1">
            <a:avLst/>
          </a:prstGeom>
          <a:ln w="1270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 name="Přímá spojnice se šipkou 8"/>
          <p:cNvCxnSpPr/>
          <p:nvPr/>
        </p:nvCxnSpPr>
        <p:spPr>
          <a:xfrm>
            <a:off x="4139952" y="2060848"/>
            <a:ext cx="0" cy="4320480"/>
          </a:xfrm>
          <a:prstGeom prst="straightConnector1">
            <a:avLst/>
          </a:prstGeom>
          <a:ln>
            <a:prstDash val="solid"/>
            <a:headEnd type="arrow" w="med" len="med"/>
            <a:tailEnd type="arrow"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5" name="TextovéPole 4"/>
          <p:cNvSpPr txBox="1"/>
          <p:nvPr/>
        </p:nvSpPr>
        <p:spPr>
          <a:xfrm>
            <a:off x="3912765" y="6196662"/>
            <a:ext cx="216024" cy="369332"/>
          </a:xfrm>
          <a:prstGeom prst="rect">
            <a:avLst/>
          </a:prstGeom>
          <a:noFill/>
        </p:spPr>
        <p:txBody>
          <a:bodyPr wrap="square" rtlCol="0">
            <a:spAutoFit/>
          </a:bodyPr>
          <a:lstStyle/>
          <a:p>
            <a:r>
              <a:rPr lang="cs-CZ" dirty="0" smtClean="0"/>
              <a:t>y</a:t>
            </a:r>
            <a:endParaRPr lang="cs-CZ" dirty="0"/>
          </a:p>
        </p:txBody>
      </p:sp>
      <p:sp>
        <p:nvSpPr>
          <p:cNvPr id="27" name="TextovéPole 26"/>
          <p:cNvSpPr txBox="1"/>
          <p:nvPr/>
        </p:nvSpPr>
        <p:spPr>
          <a:xfrm>
            <a:off x="4110300" y="4030751"/>
            <a:ext cx="288032" cy="276999"/>
          </a:xfrm>
          <a:prstGeom prst="rect">
            <a:avLst/>
          </a:prstGeom>
          <a:noFill/>
        </p:spPr>
        <p:txBody>
          <a:bodyPr wrap="square" rtlCol="0">
            <a:spAutoFit/>
          </a:bodyPr>
          <a:lstStyle/>
          <a:p>
            <a:r>
              <a:rPr lang="cs-CZ" sz="1200" dirty="0" smtClean="0"/>
              <a:t>0</a:t>
            </a:r>
            <a:endParaRPr lang="cs-CZ" sz="1200" dirty="0"/>
          </a:p>
        </p:txBody>
      </p:sp>
      <p:sp>
        <p:nvSpPr>
          <p:cNvPr id="32" name="TextovéPole 31"/>
          <p:cNvSpPr txBox="1"/>
          <p:nvPr/>
        </p:nvSpPr>
        <p:spPr>
          <a:xfrm>
            <a:off x="4139952" y="1912817"/>
            <a:ext cx="247633" cy="369332"/>
          </a:xfrm>
          <a:prstGeom prst="rect">
            <a:avLst/>
          </a:prstGeom>
          <a:noFill/>
        </p:spPr>
        <p:txBody>
          <a:bodyPr wrap="square" rtlCol="0">
            <a:spAutoFit/>
          </a:bodyPr>
          <a:lstStyle/>
          <a:p>
            <a:r>
              <a:rPr lang="cs-CZ" dirty="0" smtClean="0"/>
              <a:t>z</a:t>
            </a:r>
            <a:endParaRPr lang="cs-CZ" dirty="0"/>
          </a:p>
        </p:txBody>
      </p:sp>
    </p:spTree>
    <p:extLst>
      <p:ext uri="{BB962C8B-B14F-4D97-AF65-F5344CB8AC3E}">
        <p14:creationId xmlns:p14="http://schemas.microsoft.com/office/powerpoint/2010/main" val="33183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7" grpId="0"/>
      <p:bldP spid="3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611560" y="1010882"/>
            <a:ext cx="7920880" cy="461665"/>
          </a:xfrm>
          <a:prstGeom prst="rect">
            <a:avLst/>
          </a:prstGeom>
        </p:spPr>
        <p:txBody>
          <a:bodyPr wrap="square">
            <a:spAutoFit/>
          </a:bodyPr>
          <a:lstStyle/>
          <a:p>
            <a:pPr algn="ctr"/>
            <a:r>
              <a:rPr lang="cs-CZ" sz="2400" dirty="0" smtClean="0">
                <a:latin typeface="Calibri" pitchFamily="34" charset="0"/>
              </a:rPr>
              <a:t>Zdroj: archiv autora</a:t>
            </a:r>
            <a:endParaRPr lang="cs-CZ" sz="2400" dirty="0">
              <a:latin typeface="Calibri" pitchFamily="34" charset="0"/>
            </a:endParaRPr>
          </a:p>
        </p:txBody>
      </p:sp>
      <p:sp>
        <p:nvSpPr>
          <p:cNvPr id="4" name="TextovéPole 3"/>
          <p:cNvSpPr txBox="1"/>
          <p:nvPr/>
        </p:nvSpPr>
        <p:spPr>
          <a:xfrm>
            <a:off x="596451" y="5094476"/>
            <a:ext cx="7992888" cy="461665"/>
          </a:xfrm>
          <a:prstGeom prst="rect">
            <a:avLst/>
          </a:prstGeom>
          <a:noFill/>
        </p:spPr>
        <p:txBody>
          <a:bodyPr wrap="square" rtlCol="0">
            <a:spAutoFit/>
          </a:bodyPr>
          <a:lstStyle/>
          <a:p>
            <a:pPr algn="ctr"/>
            <a:r>
              <a:rPr lang="cs-CZ" sz="2400" dirty="0" smtClean="0"/>
              <a:t>Materiál je určen k interaktivní výuce.</a:t>
            </a:r>
            <a:endParaRPr lang="cs-CZ" sz="2400" dirty="0"/>
          </a:p>
        </p:txBody>
      </p:sp>
    </p:spTree>
    <p:extLst>
      <p:ext uri="{BB962C8B-B14F-4D97-AF65-F5344CB8AC3E}">
        <p14:creationId xmlns:p14="http://schemas.microsoft.com/office/powerpoint/2010/main" val="3049664346"/>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894</TotalTime>
  <Words>675</Words>
  <Application>Microsoft Office PowerPoint</Application>
  <PresentationFormat>Předvádění na obrazovce (4:3)</PresentationFormat>
  <Paragraphs>138</Paragraphs>
  <Slides>15</Slides>
  <Notes>3</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15</vt:i4>
      </vt:variant>
    </vt:vector>
  </HeadingPairs>
  <TitlesOfParts>
    <vt:vector size="19" baseType="lpstr">
      <vt:lpstr>Arial</vt:lpstr>
      <vt:lpstr>Calibri</vt:lpstr>
      <vt:lpstr>Symbol</vt:lpstr>
      <vt:lpstr>Motiv systému Office</vt:lpstr>
      <vt:lpstr>Prezentace aplikace PowerPoint</vt:lpstr>
      <vt:lpstr>ANOTACE</vt:lpstr>
      <vt:lpstr>Mongeovo promítání</vt:lpstr>
      <vt:lpstr>Rovina kolmá k půdorysně</vt:lpstr>
      <vt:lpstr>Rovina kolmá k nárysně</vt:lpstr>
      <vt:lpstr>Rovina kolmá k základnici</vt:lpstr>
      <vt:lpstr>Rovina rovnoběžná s půdorysnou</vt:lpstr>
      <vt:lpstr>Rovina rovnoběžná s nárysnou</vt:lpstr>
      <vt:lpstr>Rovina rovnoběžná se základnicí</vt:lpstr>
      <vt:lpstr>Rovina procházející základnicí</vt:lpstr>
      <vt:lpstr>Příklad</vt:lpstr>
      <vt:lpstr>Příklad</vt:lpstr>
      <vt:lpstr>Příklad</vt:lpstr>
      <vt:lpstr>Příklad</vt:lpstr>
      <vt:lpstr>Prezentace aplikace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Kótované promítání</dc:title>
  <dc:creator>burim</dc:creator>
  <cp:lastModifiedBy>Michaela Sedláčková</cp:lastModifiedBy>
  <cp:revision>144</cp:revision>
  <dcterms:created xsi:type="dcterms:W3CDTF">2012-07-31T10:12:03Z</dcterms:created>
  <dcterms:modified xsi:type="dcterms:W3CDTF">2013-09-04T06:32:26Z</dcterms:modified>
</cp:coreProperties>
</file>