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3" r:id="rId2"/>
    <p:sldId id="264" r:id="rId3"/>
    <p:sldId id="256" r:id="rId4"/>
    <p:sldId id="257" r:id="rId5"/>
    <p:sldId id="258" r:id="rId6"/>
    <p:sldId id="259" r:id="rId7"/>
    <p:sldId id="262" r:id="rId8"/>
    <p:sldId id="260" r:id="rId9"/>
    <p:sldId id="261"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54" y="3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A2D6BB-A649-426D-865D-EF1B90D35452}" type="datetimeFigureOut">
              <a:rPr lang="cs-CZ" smtClean="0"/>
              <a:t>14.5.2013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CAA1027-E8F1-419C-A58D-4FEE037A6F13}" type="slidenum">
              <a:rPr lang="cs-CZ" smtClean="0"/>
              <a:t>‹#›</a:t>
            </a:fld>
            <a:endParaRPr lang="cs-CZ"/>
          </a:p>
        </p:txBody>
      </p:sp>
    </p:spTree>
    <p:extLst>
      <p:ext uri="{BB962C8B-B14F-4D97-AF65-F5344CB8AC3E}">
        <p14:creationId xmlns:p14="http://schemas.microsoft.com/office/powerpoint/2010/main" val="2806956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10</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14.5.2013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14.5.2013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471117200"/>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VY_32_INOVACE_08A_13_Mongeovo</a:t>
                      </a:r>
                      <a:r>
                        <a:rPr lang="cs-CZ" sz="1800" b="1" kern="1200" baseline="0" dirty="0" smtClean="0">
                          <a:solidFill>
                            <a:srgbClr val="2C3036"/>
                          </a:solidFill>
                          <a:latin typeface="Calibri" pitchFamily="34" charset="0"/>
                          <a:ea typeface="+mn-ea"/>
                          <a:cs typeface="+mn-cs"/>
                        </a:rPr>
                        <a:t> promítání – Přímka v rovině</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4.1.2013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0395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zobrazení přímky v rovině v Mongeově promítání a je připraven pro hodiny deskriptivní geometrie v 5. ročníku šestiletého gymnázia a pro seminář deskriptivní geometrie ve 3. ročníku čtyřletého gymnázia.</a:t>
            </a:r>
          </a:p>
          <a:p>
            <a:pPr marL="0" indent="0" algn="just">
              <a:buNone/>
            </a:pPr>
            <a:r>
              <a:rPr lang="cs-CZ" sz="2000" dirty="0" smtClean="0">
                <a:latin typeface="Calibri" pitchFamily="34" charset="0"/>
              </a:rPr>
              <a:t>První část této prezentace názorně doplňuje výklad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řešeným příkladům, kde je využita výše vysvětlená látka. Učitel konstrukci slovně popisuje a vysvětluje. Studenti příklady rýsují do sešitu.</a:t>
            </a:r>
          </a:p>
          <a:p>
            <a:pPr marL="0" indent="0" algn="just">
              <a:buNone/>
            </a:pPr>
            <a:r>
              <a:rPr lang="cs-CZ" sz="2000" dirty="0" smtClean="0">
                <a:latin typeface="Calibri" pitchFamily="34" charset="0"/>
              </a:rPr>
              <a:t>V poslední části prezentace je uvedeno několik neřešených příkladů. Studenti navrhují jejich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42770662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PŘÍMKA V ROVINĚ</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475656" y="2132855"/>
            <a:ext cx="244827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smtClean="0"/>
              <a:t>Průměty přímky v rovině</a:t>
            </a:r>
            <a:endParaRPr lang="cs-CZ" dirty="0"/>
          </a:p>
        </p:txBody>
      </p:sp>
      <p:sp>
        <p:nvSpPr>
          <p:cNvPr id="4" name="Zástupný symbol pro obsah 3"/>
          <p:cNvSpPr>
            <a:spLocks noGrp="1"/>
          </p:cNvSpPr>
          <p:nvPr>
            <p:ph sz="half" idx="2"/>
          </p:nvPr>
        </p:nvSpPr>
        <p:spPr>
          <a:xfrm>
            <a:off x="4788024" y="2455641"/>
            <a:ext cx="3600400" cy="3670521"/>
          </a:xfrm>
        </p:spPr>
        <p:txBody>
          <a:bodyPr>
            <a:normAutofit/>
          </a:bodyPr>
          <a:lstStyle/>
          <a:p>
            <a:pPr marL="0" indent="0">
              <a:buNone/>
            </a:pPr>
            <a:r>
              <a:rPr lang="cs-CZ" sz="2400" dirty="0" smtClean="0">
                <a:sym typeface="Symbol"/>
              </a:rPr>
              <a:t>Každá přímka ležící v rovině má stopníky na stopách roviny.</a:t>
            </a:r>
            <a:endParaRPr lang="cs-CZ" sz="2400" dirty="0">
              <a:sym typeface="Symbol"/>
            </a:endParaRPr>
          </a:p>
          <a:p>
            <a:endParaRPr lang="cs-CZ" sz="2400" i="1" dirty="0"/>
          </a:p>
        </p:txBody>
      </p:sp>
      <p:sp>
        <p:nvSpPr>
          <p:cNvPr id="5" name="Kosoúhelník 4"/>
          <p:cNvSpPr/>
          <p:nvPr/>
        </p:nvSpPr>
        <p:spPr>
          <a:xfrm>
            <a:off x="536120" y="4468470"/>
            <a:ext cx="3384376"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699792" y="5149564"/>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971600" y="4468470"/>
            <a:ext cx="3236280"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27860" y="4407468"/>
            <a:ext cx="360040" cy="369332"/>
          </a:xfrm>
          <a:prstGeom prst="rect">
            <a:avLst/>
          </a:prstGeom>
          <a:noFill/>
        </p:spPr>
        <p:txBody>
          <a:bodyPr wrap="square" rtlCol="0">
            <a:spAutoFit/>
          </a:bodyPr>
          <a:lstStyle/>
          <a:p>
            <a:r>
              <a:rPr lang="cs-CZ" dirty="0" smtClean="0"/>
              <a:t>x</a:t>
            </a:r>
            <a:endParaRPr lang="cs-CZ" spc="-300" baseline="-25000" dirty="0"/>
          </a:p>
        </p:txBody>
      </p:sp>
      <p:cxnSp>
        <p:nvCxnSpPr>
          <p:cNvPr id="36" name="Přímá spojnice 35"/>
          <p:cNvCxnSpPr/>
          <p:nvPr/>
        </p:nvCxnSpPr>
        <p:spPr>
          <a:xfrm flipH="1" flipV="1">
            <a:off x="1177046" y="2270976"/>
            <a:ext cx="2176427" cy="21932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TextovéPole 50"/>
          <p:cNvSpPr txBox="1"/>
          <p:nvPr/>
        </p:nvSpPr>
        <p:spPr>
          <a:xfrm>
            <a:off x="1639937" y="2449913"/>
            <a:ext cx="392248" cy="369332"/>
          </a:xfrm>
          <a:prstGeom prst="rect">
            <a:avLst/>
          </a:prstGeom>
          <a:noFill/>
        </p:spPr>
        <p:txBody>
          <a:bodyPr wrap="square" rtlCol="0">
            <a:spAutoFit/>
          </a:bodyPr>
          <a:lstStyle/>
          <a:p>
            <a:r>
              <a:rPr lang="cs-CZ" dirty="0" smtClean="0"/>
              <a:t>n</a:t>
            </a:r>
            <a:r>
              <a:rPr lang="cs-CZ" baseline="30000" dirty="0" smtClean="0">
                <a:sym typeface="Symbol"/>
              </a:rPr>
              <a:t></a:t>
            </a:r>
            <a:endParaRPr lang="cs-CZ" spc="-300" dirty="0"/>
          </a:p>
        </p:txBody>
      </p:sp>
      <p:cxnSp>
        <p:nvCxnSpPr>
          <p:cNvPr id="19" name="Přímá spojnice 18"/>
          <p:cNvCxnSpPr/>
          <p:nvPr/>
        </p:nvCxnSpPr>
        <p:spPr>
          <a:xfrm flipH="1">
            <a:off x="611560" y="4464202"/>
            <a:ext cx="2752492" cy="6874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Volný tvar 23"/>
          <p:cNvSpPr/>
          <p:nvPr/>
        </p:nvSpPr>
        <p:spPr>
          <a:xfrm>
            <a:off x="375288" y="2256817"/>
            <a:ext cx="801759" cy="2898843"/>
          </a:xfrm>
          <a:custGeom>
            <a:avLst/>
            <a:gdLst>
              <a:gd name="connsiteX0" fmla="*/ 801759 w 801759"/>
              <a:gd name="connsiteY0" fmla="*/ 0 h 2898843"/>
              <a:gd name="connsiteX1" fmla="*/ 364014 w 801759"/>
              <a:gd name="connsiteY1" fmla="*/ 593387 h 2898843"/>
              <a:gd name="connsiteX2" fmla="*/ 480746 w 801759"/>
              <a:gd name="connsiteY2" fmla="*/ 1595336 h 2898843"/>
              <a:gd name="connsiteX3" fmla="*/ 4091 w 801759"/>
              <a:gd name="connsiteY3" fmla="*/ 2422187 h 2898843"/>
              <a:gd name="connsiteX4" fmla="*/ 237555 w 801759"/>
              <a:gd name="connsiteY4" fmla="*/ 2898843 h 2898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759" h="2898843">
                <a:moveTo>
                  <a:pt x="801759" y="0"/>
                </a:moveTo>
                <a:cubicBezTo>
                  <a:pt x="609637" y="163749"/>
                  <a:pt x="417516" y="327498"/>
                  <a:pt x="364014" y="593387"/>
                </a:cubicBezTo>
                <a:cubicBezTo>
                  <a:pt x="310512" y="859276"/>
                  <a:pt x="540733" y="1290536"/>
                  <a:pt x="480746" y="1595336"/>
                </a:cubicBezTo>
                <a:cubicBezTo>
                  <a:pt x="420759" y="1900136"/>
                  <a:pt x="44623" y="2204936"/>
                  <a:pt x="4091" y="2422187"/>
                </a:cubicBezTo>
                <a:cubicBezTo>
                  <a:pt x="-36441" y="2639438"/>
                  <a:pt x="237555" y="2898843"/>
                  <a:pt x="237555" y="2898843"/>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5" name="TextovéPole 24"/>
          <p:cNvSpPr txBox="1"/>
          <p:nvPr/>
        </p:nvSpPr>
        <p:spPr>
          <a:xfrm>
            <a:off x="997027" y="2270976"/>
            <a:ext cx="360040" cy="369332"/>
          </a:xfrm>
          <a:prstGeom prst="rect">
            <a:avLst/>
          </a:prstGeom>
          <a:noFill/>
        </p:spPr>
        <p:txBody>
          <a:bodyPr wrap="square" rtlCol="0">
            <a:spAutoFit/>
          </a:bodyPr>
          <a:lstStyle/>
          <a:p>
            <a:r>
              <a:rPr lang="cs-CZ" dirty="0" smtClean="0">
                <a:sym typeface="Symbol"/>
              </a:rPr>
              <a:t></a:t>
            </a:r>
            <a:endParaRPr lang="cs-CZ" dirty="0"/>
          </a:p>
        </p:txBody>
      </p:sp>
      <p:sp>
        <p:nvSpPr>
          <p:cNvPr id="26" name="TextovéPole 25"/>
          <p:cNvSpPr txBox="1"/>
          <p:nvPr/>
        </p:nvSpPr>
        <p:spPr>
          <a:xfrm>
            <a:off x="897682" y="4964898"/>
            <a:ext cx="459385" cy="369332"/>
          </a:xfrm>
          <a:prstGeom prst="rect">
            <a:avLst/>
          </a:prstGeom>
          <a:noFill/>
        </p:spPr>
        <p:txBody>
          <a:bodyPr wrap="square" rtlCol="0">
            <a:spAutoFit/>
          </a:bodyPr>
          <a:lstStyle/>
          <a:p>
            <a:r>
              <a:rPr lang="cs-CZ" dirty="0" smtClean="0"/>
              <a:t>p</a:t>
            </a:r>
            <a:r>
              <a:rPr lang="cs-CZ" baseline="30000" dirty="0" smtClean="0">
                <a:sym typeface="Symbol"/>
              </a:rPr>
              <a:t></a:t>
            </a:r>
            <a:endParaRPr lang="cs-CZ" spc="-300" baseline="-25000" dirty="0"/>
          </a:p>
        </p:txBody>
      </p:sp>
      <p:cxnSp>
        <p:nvCxnSpPr>
          <p:cNvPr id="7" name="Přímá spojnice 6"/>
          <p:cNvCxnSpPr/>
          <p:nvPr/>
        </p:nvCxnSpPr>
        <p:spPr>
          <a:xfrm flipH="1">
            <a:off x="1693858" y="2640308"/>
            <a:ext cx="1252715" cy="2567217"/>
          </a:xfrm>
          <a:prstGeom prst="line">
            <a:avLst/>
          </a:prstGeom>
          <a:ln w="19050"/>
        </p:spPr>
        <p:style>
          <a:lnRef idx="1">
            <a:schemeClr val="dk1"/>
          </a:lnRef>
          <a:fillRef idx="0">
            <a:schemeClr val="dk1"/>
          </a:fillRef>
          <a:effectRef idx="0">
            <a:schemeClr val="dk1"/>
          </a:effectRef>
          <a:fontRef idx="minor">
            <a:schemeClr val="tx1"/>
          </a:fontRef>
        </p:style>
      </p:cxnSp>
      <p:cxnSp>
        <p:nvCxnSpPr>
          <p:cNvPr id="10" name="Přímá spojnice 9"/>
          <p:cNvCxnSpPr/>
          <p:nvPr/>
        </p:nvCxnSpPr>
        <p:spPr>
          <a:xfrm>
            <a:off x="2483768" y="3573016"/>
            <a:ext cx="0" cy="89118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flipV="1">
            <a:off x="1852736" y="4464330"/>
            <a:ext cx="366276" cy="39219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a:stCxn id="34" idx="4"/>
          </p:cNvCxnSpPr>
          <p:nvPr/>
        </p:nvCxnSpPr>
        <p:spPr>
          <a:xfrm flipV="1">
            <a:off x="2219013" y="2348880"/>
            <a:ext cx="624795" cy="2138181"/>
          </a:xfrm>
          <a:prstGeom prst="line">
            <a:avLst/>
          </a:prstGeom>
          <a:ln w="12700"/>
        </p:spPr>
        <p:style>
          <a:lnRef idx="1">
            <a:schemeClr val="dk1"/>
          </a:lnRef>
          <a:fillRef idx="0">
            <a:schemeClr val="dk1"/>
          </a:fillRef>
          <a:effectRef idx="0">
            <a:schemeClr val="dk1"/>
          </a:effectRef>
          <a:fontRef idx="minor">
            <a:schemeClr val="tx1"/>
          </a:fontRef>
        </p:style>
      </p:cxnSp>
      <p:cxnSp>
        <p:nvCxnSpPr>
          <p:cNvPr id="23" name="Přímá spojnice 22"/>
          <p:cNvCxnSpPr/>
          <p:nvPr/>
        </p:nvCxnSpPr>
        <p:spPr>
          <a:xfrm flipH="1">
            <a:off x="1475655" y="4468470"/>
            <a:ext cx="1003975" cy="62098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Ovál 28"/>
          <p:cNvSpPr/>
          <p:nvPr/>
        </p:nvSpPr>
        <p:spPr>
          <a:xfrm>
            <a:off x="1839172" y="481494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4" name="Ovál 33"/>
          <p:cNvSpPr/>
          <p:nvPr/>
        </p:nvSpPr>
        <p:spPr>
          <a:xfrm>
            <a:off x="2196153" y="444134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5" name="Ovál 34"/>
          <p:cNvSpPr/>
          <p:nvPr/>
        </p:nvSpPr>
        <p:spPr>
          <a:xfrm>
            <a:off x="2460908" y="356656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7" name="Ovál 36"/>
          <p:cNvSpPr/>
          <p:nvPr/>
        </p:nvSpPr>
        <p:spPr>
          <a:xfrm>
            <a:off x="2456771" y="444022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9" name="TextovéPole 38"/>
          <p:cNvSpPr txBox="1"/>
          <p:nvPr/>
        </p:nvSpPr>
        <p:spPr>
          <a:xfrm>
            <a:off x="2850307" y="2650602"/>
            <a:ext cx="216024" cy="369332"/>
          </a:xfrm>
          <a:prstGeom prst="rect">
            <a:avLst/>
          </a:prstGeom>
          <a:noFill/>
        </p:spPr>
        <p:txBody>
          <a:bodyPr wrap="square" rtlCol="0">
            <a:spAutoFit/>
          </a:bodyPr>
          <a:lstStyle/>
          <a:p>
            <a:r>
              <a:rPr lang="cs-CZ" dirty="0" smtClean="0"/>
              <a:t>a</a:t>
            </a:r>
            <a:endParaRPr lang="cs-CZ" dirty="0"/>
          </a:p>
        </p:txBody>
      </p:sp>
      <p:sp>
        <p:nvSpPr>
          <p:cNvPr id="40" name="TextovéPole 39"/>
          <p:cNvSpPr txBox="1"/>
          <p:nvPr/>
        </p:nvSpPr>
        <p:spPr>
          <a:xfrm>
            <a:off x="2476036" y="2270976"/>
            <a:ext cx="470537"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4" name="TextovéPole 43"/>
          <p:cNvSpPr txBox="1"/>
          <p:nvPr/>
        </p:nvSpPr>
        <p:spPr>
          <a:xfrm>
            <a:off x="1240387" y="4977908"/>
            <a:ext cx="47053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41" name="TextovéPole 40"/>
          <p:cNvSpPr txBox="1"/>
          <p:nvPr/>
        </p:nvSpPr>
        <p:spPr>
          <a:xfrm>
            <a:off x="2483768" y="3341918"/>
            <a:ext cx="792088" cy="369332"/>
          </a:xfrm>
          <a:prstGeom prst="rect">
            <a:avLst/>
          </a:prstGeom>
          <a:noFill/>
        </p:spPr>
        <p:txBody>
          <a:bodyPr wrap="square" rtlCol="0">
            <a:spAutoFit/>
          </a:bodyPr>
          <a:lstStyle/>
          <a:p>
            <a:r>
              <a:rPr lang="cs-CZ" dirty="0" smtClean="0"/>
              <a:t>N=N</a:t>
            </a:r>
            <a:r>
              <a:rPr lang="cs-CZ" baseline="-25000" dirty="0" smtClean="0"/>
              <a:t>2</a:t>
            </a:r>
            <a:endParaRPr lang="cs-CZ" baseline="-25000" dirty="0"/>
          </a:p>
        </p:txBody>
      </p:sp>
      <p:sp>
        <p:nvSpPr>
          <p:cNvPr id="42" name="TextovéPole 41"/>
          <p:cNvSpPr txBox="1"/>
          <p:nvPr/>
        </p:nvSpPr>
        <p:spPr>
          <a:xfrm>
            <a:off x="1783420" y="4776800"/>
            <a:ext cx="747990" cy="369332"/>
          </a:xfrm>
          <a:prstGeom prst="rect">
            <a:avLst/>
          </a:prstGeom>
          <a:noFill/>
        </p:spPr>
        <p:txBody>
          <a:bodyPr wrap="square" rtlCol="0">
            <a:spAutoFit/>
          </a:bodyPr>
          <a:lstStyle/>
          <a:p>
            <a:r>
              <a:rPr lang="cs-CZ" dirty="0" smtClean="0"/>
              <a:t>P=P</a:t>
            </a:r>
            <a:r>
              <a:rPr lang="cs-CZ" baseline="-25000" dirty="0" smtClean="0"/>
              <a:t>1</a:t>
            </a:r>
            <a:endParaRPr lang="cs-CZ" baseline="-25000" dirty="0"/>
          </a:p>
        </p:txBody>
      </p:sp>
      <p:sp>
        <p:nvSpPr>
          <p:cNvPr id="43" name="TextovéPole 42"/>
          <p:cNvSpPr txBox="1"/>
          <p:nvPr/>
        </p:nvSpPr>
        <p:spPr>
          <a:xfrm>
            <a:off x="2183725" y="4123614"/>
            <a:ext cx="396044"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45" name="TextovéPole 44"/>
          <p:cNvSpPr txBox="1"/>
          <p:nvPr/>
        </p:nvSpPr>
        <p:spPr>
          <a:xfrm>
            <a:off x="2425428" y="4145440"/>
            <a:ext cx="432048"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fade">
                                      <p:cBhvr>
                                        <p:cTn id="27" dur="500"/>
                                        <p:tgtEl>
                                          <p:spTgt spid="36"/>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1"/>
                                        </p:tgtEl>
                                        <p:attrNameLst>
                                          <p:attrName>style.visibility</p:attrName>
                                        </p:attrNameLst>
                                      </p:cBhvr>
                                      <p:to>
                                        <p:strVal val="visible"/>
                                      </p:to>
                                    </p:set>
                                    <p:animEffect transition="in" filter="fade">
                                      <p:cBhvr>
                                        <p:cTn id="42" dur="500"/>
                                        <p:tgtEl>
                                          <p:spTgt spid="5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par>
                          <p:cTn id="48" fill="hold">
                            <p:stCondLst>
                              <p:cond delay="500"/>
                            </p:stCondLst>
                            <p:childTnLst>
                              <p:par>
                                <p:cTn id="49" presetID="10" presetClass="entr" presetSubtype="0" fill="hold" grpId="0" nodeType="afterEffect">
                                  <p:stCondLst>
                                    <p:cond delay="0"/>
                                  </p:stCondLst>
                                  <p:childTnLst>
                                    <p:set>
                                      <p:cBhvr>
                                        <p:cTn id="50" dur="1" fill="hold">
                                          <p:stCondLst>
                                            <p:cond delay="0"/>
                                          </p:stCondLst>
                                        </p:cTn>
                                        <p:tgtEl>
                                          <p:spTgt spid="39"/>
                                        </p:tgtEl>
                                        <p:attrNameLst>
                                          <p:attrName>style.visibility</p:attrName>
                                        </p:attrNameLst>
                                      </p:cBhvr>
                                      <p:to>
                                        <p:strVal val="visible"/>
                                      </p:to>
                                    </p:set>
                                    <p:animEffect transition="in" filter="fade">
                                      <p:cBhvr>
                                        <p:cTn id="51" dur="500"/>
                                        <p:tgtEl>
                                          <p:spTgt spid="39"/>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500"/>
                                        <p:tgtEl>
                                          <p:spTgt spid="4">
                                            <p:txEl>
                                              <p:pRg st="0" end="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29"/>
                                        </p:tgtEl>
                                        <p:attrNameLst>
                                          <p:attrName>style.visibility</p:attrName>
                                        </p:attrNameLst>
                                      </p:cBhvr>
                                      <p:to>
                                        <p:strVal val="visible"/>
                                      </p:to>
                                    </p:set>
                                    <p:animEffect transition="in" filter="fade">
                                      <p:cBhvr>
                                        <p:cTn id="61" dur="500"/>
                                        <p:tgtEl>
                                          <p:spTgt spid="29"/>
                                        </p:tgtEl>
                                      </p:cBhvr>
                                    </p:animEffect>
                                  </p:childTnLst>
                                </p:cTn>
                              </p:par>
                            </p:childTnLst>
                          </p:cTn>
                        </p:par>
                        <p:par>
                          <p:cTn id="62" fill="hold">
                            <p:stCondLst>
                              <p:cond delay="500"/>
                            </p:stCondLst>
                            <p:childTnLst>
                              <p:par>
                                <p:cTn id="63" presetID="10" presetClass="entr" presetSubtype="0" fill="hold" grpId="0" nodeType="afterEffect">
                                  <p:stCondLst>
                                    <p:cond delay="0"/>
                                  </p:stCondLst>
                                  <p:childTnLst>
                                    <p:set>
                                      <p:cBhvr>
                                        <p:cTn id="64" dur="1" fill="hold">
                                          <p:stCondLst>
                                            <p:cond delay="0"/>
                                          </p:stCondLst>
                                        </p:cTn>
                                        <p:tgtEl>
                                          <p:spTgt spid="42"/>
                                        </p:tgtEl>
                                        <p:attrNameLst>
                                          <p:attrName>style.visibility</p:attrName>
                                        </p:attrNameLst>
                                      </p:cBhvr>
                                      <p:to>
                                        <p:strVal val="visible"/>
                                      </p:to>
                                    </p:set>
                                    <p:animEffect transition="in" filter="fade">
                                      <p:cBhvr>
                                        <p:cTn id="65" dur="500"/>
                                        <p:tgtEl>
                                          <p:spTgt spid="42"/>
                                        </p:tgtEl>
                                      </p:cBhvr>
                                    </p:animEffect>
                                  </p:childTnLst>
                                </p:cTn>
                              </p:par>
                            </p:childTnLst>
                          </p:cTn>
                        </p:par>
                        <p:par>
                          <p:cTn id="66" fill="hold">
                            <p:stCondLst>
                              <p:cond delay="1000"/>
                            </p:stCondLst>
                            <p:childTnLst>
                              <p:par>
                                <p:cTn id="67" presetID="22" presetClass="entr" presetSubtype="4" fill="hold" nodeType="after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wipe(down)">
                                      <p:cBhvr>
                                        <p:cTn id="69" dur="500"/>
                                        <p:tgtEl>
                                          <p:spTgt spid="16"/>
                                        </p:tgtEl>
                                      </p:cBhvr>
                                    </p:animEffect>
                                  </p:childTnLst>
                                </p:cTn>
                              </p:par>
                            </p:childTnLst>
                          </p:cTn>
                        </p:par>
                        <p:par>
                          <p:cTn id="70" fill="hold">
                            <p:stCondLst>
                              <p:cond delay="1500"/>
                            </p:stCondLst>
                            <p:childTnLst>
                              <p:par>
                                <p:cTn id="71" presetID="10" presetClass="entr" presetSubtype="0" fill="hold" grpId="0" nodeType="afterEffect">
                                  <p:stCondLst>
                                    <p:cond delay="0"/>
                                  </p:stCondLst>
                                  <p:childTnLst>
                                    <p:set>
                                      <p:cBhvr>
                                        <p:cTn id="72" dur="1" fill="hold">
                                          <p:stCondLst>
                                            <p:cond delay="0"/>
                                          </p:stCondLst>
                                        </p:cTn>
                                        <p:tgtEl>
                                          <p:spTgt spid="34"/>
                                        </p:tgtEl>
                                        <p:attrNameLst>
                                          <p:attrName>style.visibility</p:attrName>
                                        </p:attrNameLst>
                                      </p:cBhvr>
                                      <p:to>
                                        <p:strVal val="visible"/>
                                      </p:to>
                                    </p:set>
                                    <p:animEffect transition="in" filter="fade">
                                      <p:cBhvr>
                                        <p:cTn id="73" dur="500"/>
                                        <p:tgtEl>
                                          <p:spTgt spid="34"/>
                                        </p:tgtEl>
                                      </p:cBhvr>
                                    </p:animEffect>
                                  </p:childTnLst>
                                </p:cTn>
                              </p:par>
                            </p:childTnLst>
                          </p:cTn>
                        </p:par>
                        <p:par>
                          <p:cTn id="74" fill="hold">
                            <p:stCondLst>
                              <p:cond delay="2000"/>
                            </p:stCondLst>
                            <p:childTnLst>
                              <p:par>
                                <p:cTn id="75" presetID="10" presetClass="entr" presetSubtype="0" fill="hold" grpId="0" nodeType="afterEffect">
                                  <p:stCondLst>
                                    <p:cond delay="0"/>
                                  </p:stCondLst>
                                  <p:childTnLst>
                                    <p:set>
                                      <p:cBhvr>
                                        <p:cTn id="76" dur="1" fill="hold">
                                          <p:stCondLst>
                                            <p:cond delay="0"/>
                                          </p:stCondLst>
                                        </p:cTn>
                                        <p:tgtEl>
                                          <p:spTgt spid="43"/>
                                        </p:tgtEl>
                                        <p:attrNameLst>
                                          <p:attrName>style.visibility</p:attrName>
                                        </p:attrNameLst>
                                      </p:cBhvr>
                                      <p:to>
                                        <p:strVal val="visible"/>
                                      </p:to>
                                    </p:set>
                                    <p:animEffect transition="in" filter="fade">
                                      <p:cBhvr>
                                        <p:cTn id="77" dur="500"/>
                                        <p:tgtEl>
                                          <p:spTgt spid="43"/>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5"/>
                                        </p:tgtEl>
                                        <p:attrNameLst>
                                          <p:attrName>style.visibility</p:attrName>
                                        </p:attrNameLst>
                                      </p:cBhvr>
                                      <p:to>
                                        <p:strVal val="visible"/>
                                      </p:to>
                                    </p:set>
                                    <p:animEffect transition="in" filter="fade">
                                      <p:cBhvr>
                                        <p:cTn id="82" dur="500"/>
                                        <p:tgtEl>
                                          <p:spTgt spid="35"/>
                                        </p:tgtEl>
                                      </p:cBhvr>
                                    </p:animEffect>
                                  </p:childTnLst>
                                </p:cTn>
                              </p:par>
                            </p:childTnLst>
                          </p:cTn>
                        </p:par>
                        <p:par>
                          <p:cTn id="83" fill="hold">
                            <p:stCondLst>
                              <p:cond delay="500"/>
                            </p:stCondLst>
                            <p:childTnLst>
                              <p:par>
                                <p:cTn id="84" presetID="10" presetClass="entr" presetSubtype="0" fill="hold" grpId="0" nodeType="afterEffect">
                                  <p:stCondLst>
                                    <p:cond delay="0"/>
                                  </p:stCondLst>
                                  <p:childTnLst>
                                    <p:set>
                                      <p:cBhvr>
                                        <p:cTn id="85" dur="1" fill="hold">
                                          <p:stCondLst>
                                            <p:cond delay="0"/>
                                          </p:stCondLst>
                                        </p:cTn>
                                        <p:tgtEl>
                                          <p:spTgt spid="41"/>
                                        </p:tgtEl>
                                        <p:attrNameLst>
                                          <p:attrName>style.visibility</p:attrName>
                                        </p:attrNameLst>
                                      </p:cBhvr>
                                      <p:to>
                                        <p:strVal val="visible"/>
                                      </p:to>
                                    </p:set>
                                    <p:animEffect transition="in" filter="fade">
                                      <p:cBhvr>
                                        <p:cTn id="86" dur="500"/>
                                        <p:tgtEl>
                                          <p:spTgt spid="41"/>
                                        </p:tgtEl>
                                      </p:cBhvr>
                                    </p:animEffect>
                                  </p:childTnLst>
                                </p:cTn>
                              </p:par>
                            </p:childTnLst>
                          </p:cTn>
                        </p:par>
                        <p:par>
                          <p:cTn id="87" fill="hold">
                            <p:stCondLst>
                              <p:cond delay="1000"/>
                            </p:stCondLst>
                            <p:childTnLst>
                              <p:par>
                                <p:cTn id="88" presetID="22" presetClass="entr" presetSubtype="1" fill="hold" nodeType="afterEffect">
                                  <p:stCondLst>
                                    <p:cond delay="0"/>
                                  </p:stCondLst>
                                  <p:childTnLst>
                                    <p:set>
                                      <p:cBhvr>
                                        <p:cTn id="89" dur="1" fill="hold">
                                          <p:stCondLst>
                                            <p:cond delay="0"/>
                                          </p:stCondLst>
                                        </p:cTn>
                                        <p:tgtEl>
                                          <p:spTgt spid="10"/>
                                        </p:tgtEl>
                                        <p:attrNameLst>
                                          <p:attrName>style.visibility</p:attrName>
                                        </p:attrNameLst>
                                      </p:cBhvr>
                                      <p:to>
                                        <p:strVal val="visible"/>
                                      </p:to>
                                    </p:set>
                                    <p:animEffect transition="in" filter="wipe(up)">
                                      <p:cBhvr>
                                        <p:cTn id="90" dur="500"/>
                                        <p:tgtEl>
                                          <p:spTgt spid="10"/>
                                        </p:tgtEl>
                                      </p:cBhvr>
                                    </p:animEffect>
                                  </p:childTnLst>
                                </p:cTn>
                              </p:par>
                            </p:childTnLst>
                          </p:cTn>
                        </p:par>
                        <p:par>
                          <p:cTn id="91" fill="hold">
                            <p:stCondLst>
                              <p:cond delay="1500"/>
                            </p:stCondLst>
                            <p:childTnLst>
                              <p:par>
                                <p:cTn id="92" presetID="10" presetClass="entr" presetSubtype="0" fill="hold" grpId="0" nodeType="afterEffect">
                                  <p:stCondLst>
                                    <p:cond delay="0"/>
                                  </p:stCondLst>
                                  <p:childTnLst>
                                    <p:set>
                                      <p:cBhvr>
                                        <p:cTn id="93" dur="1" fill="hold">
                                          <p:stCondLst>
                                            <p:cond delay="0"/>
                                          </p:stCondLst>
                                        </p:cTn>
                                        <p:tgtEl>
                                          <p:spTgt spid="37"/>
                                        </p:tgtEl>
                                        <p:attrNameLst>
                                          <p:attrName>style.visibility</p:attrName>
                                        </p:attrNameLst>
                                      </p:cBhvr>
                                      <p:to>
                                        <p:strVal val="visible"/>
                                      </p:to>
                                    </p:set>
                                    <p:animEffect transition="in" filter="fade">
                                      <p:cBhvr>
                                        <p:cTn id="94" dur="500"/>
                                        <p:tgtEl>
                                          <p:spTgt spid="37"/>
                                        </p:tgtEl>
                                      </p:cBhvr>
                                    </p:animEffect>
                                  </p:childTnLst>
                                </p:cTn>
                              </p:par>
                            </p:childTnLst>
                          </p:cTn>
                        </p:par>
                        <p:par>
                          <p:cTn id="95" fill="hold">
                            <p:stCondLst>
                              <p:cond delay="2000"/>
                            </p:stCondLst>
                            <p:childTnLst>
                              <p:par>
                                <p:cTn id="96" presetID="10" presetClass="entr" presetSubtype="0" fill="hold" grpId="0" nodeType="afterEffect">
                                  <p:stCondLst>
                                    <p:cond delay="0"/>
                                  </p:stCondLst>
                                  <p:childTnLst>
                                    <p:set>
                                      <p:cBhvr>
                                        <p:cTn id="97" dur="1" fill="hold">
                                          <p:stCondLst>
                                            <p:cond delay="0"/>
                                          </p:stCondLst>
                                        </p:cTn>
                                        <p:tgtEl>
                                          <p:spTgt spid="45"/>
                                        </p:tgtEl>
                                        <p:attrNameLst>
                                          <p:attrName>style.visibility</p:attrName>
                                        </p:attrNameLst>
                                      </p:cBhvr>
                                      <p:to>
                                        <p:strVal val="visible"/>
                                      </p:to>
                                    </p:set>
                                    <p:animEffect transition="in" filter="fade">
                                      <p:cBhvr>
                                        <p:cTn id="98" dur="500"/>
                                        <p:tgtEl>
                                          <p:spTgt spid="45"/>
                                        </p:tgtEl>
                                      </p:cBhvr>
                                    </p:animEffect>
                                  </p:childTnLst>
                                </p:cTn>
                              </p:par>
                            </p:childTnLst>
                          </p:cTn>
                        </p:par>
                      </p:childTnLst>
                    </p:cTn>
                  </p:par>
                  <p:par>
                    <p:cTn id="99" fill="hold">
                      <p:stCondLst>
                        <p:cond delay="indefinite"/>
                      </p:stCondLst>
                      <p:childTnLst>
                        <p:par>
                          <p:cTn id="100" fill="hold">
                            <p:stCondLst>
                              <p:cond delay="0"/>
                            </p:stCondLst>
                            <p:childTnLst>
                              <p:par>
                                <p:cTn id="101" presetID="22" presetClass="entr" presetSubtype="2" fill="hold" nodeType="clickEffect">
                                  <p:stCondLst>
                                    <p:cond delay="0"/>
                                  </p:stCondLst>
                                  <p:childTnLst>
                                    <p:set>
                                      <p:cBhvr>
                                        <p:cTn id="102" dur="1" fill="hold">
                                          <p:stCondLst>
                                            <p:cond delay="0"/>
                                          </p:stCondLst>
                                        </p:cTn>
                                        <p:tgtEl>
                                          <p:spTgt spid="23"/>
                                        </p:tgtEl>
                                        <p:attrNameLst>
                                          <p:attrName>style.visibility</p:attrName>
                                        </p:attrNameLst>
                                      </p:cBhvr>
                                      <p:to>
                                        <p:strVal val="visible"/>
                                      </p:to>
                                    </p:set>
                                    <p:animEffect transition="in" filter="wipe(right)">
                                      <p:cBhvr>
                                        <p:cTn id="103" dur="500"/>
                                        <p:tgtEl>
                                          <p:spTgt spid="23"/>
                                        </p:tgtEl>
                                      </p:cBhvr>
                                    </p:animEffect>
                                  </p:childTnLst>
                                </p:cTn>
                              </p:par>
                            </p:childTnLst>
                          </p:cTn>
                        </p:par>
                        <p:par>
                          <p:cTn id="104" fill="hold">
                            <p:stCondLst>
                              <p:cond delay="500"/>
                            </p:stCondLst>
                            <p:childTnLst>
                              <p:par>
                                <p:cTn id="105" presetID="10" presetClass="entr" presetSubtype="0" fill="hold" grpId="0" nodeType="afterEffect">
                                  <p:stCondLst>
                                    <p:cond delay="0"/>
                                  </p:stCondLst>
                                  <p:childTnLst>
                                    <p:set>
                                      <p:cBhvr>
                                        <p:cTn id="106" dur="1" fill="hold">
                                          <p:stCondLst>
                                            <p:cond delay="0"/>
                                          </p:stCondLst>
                                        </p:cTn>
                                        <p:tgtEl>
                                          <p:spTgt spid="44"/>
                                        </p:tgtEl>
                                        <p:attrNameLst>
                                          <p:attrName>style.visibility</p:attrName>
                                        </p:attrNameLst>
                                      </p:cBhvr>
                                      <p:to>
                                        <p:strVal val="visible"/>
                                      </p:to>
                                    </p:set>
                                    <p:animEffect transition="in" filter="fade">
                                      <p:cBhvr>
                                        <p:cTn id="107" dur="500"/>
                                        <p:tgtEl>
                                          <p:spTgt spid="44"/>
                                        </p:tgtEl>
                                      </p:cBhvr>
                                    </p:animEffect>
                                  </p:childTnLst>
                                </p:cTn>
                              </p:par>
                            </p:childTnLst>
                          </p:cTn>
                        </p:par>
                      </p:childTnLst>
                    </p:cTn>
                  </p:par>
                  <p:par>
                    <p:cTn id="108" fill="hold">
                      <p:stCondLst>
                        <p:cond delay="indefinite"/>
                      </p:stCondLst>
                      <p:childTnLst>
                        <p:par>
                          <p:cTn id="109" fill="hold">
                            <p:stCondLst>
                              <p:cond delay="0"/>
                            </p:stCondLst>
                            <p:childTnLst>
                              <p:par>
                                <p:cTn id="110" presetID="22" presetClass="entr" presetSubtype="4" fill="hold" nodeType="clickEffect">
                                  <p:stCondLst>
                                    <p:cond delay="0"/>
                                  </p:stCondLst>
                                  <p:childTnLst>
                                    <p:set>
                                      <p:cBhvr>
                                        <p:cTn id="111" dur="1" fill="hold">
                                          <p:stCondLst>
                                            <p:cond delay="0"/>
                                          </p:stCondLst>
                                        </p:cTn>
                                        <p:tgtEl>
                                          <p:spTgt spid="21"/>
                                        </p:tgtEl>
                                        <p:attrNameLst>
                                          <p:attrName>style.visibility</p:attrName>
                                        </p:attrNameLst>
                                      </p:cBhvr>
                                      <p:to>
                                        <p:strVal val="visible"/>
                                      </p:to>
                                    </p:set>
                                    <p:animEffect transition="in" filter="wipe(down)">
                                      <p:cBhvr>
                                        <p:cTn id="112" dur="500"/>
                                        <p:tgtEl>
                                          <p:spTgt spid="21"/>
                                        </p:tgtEl>
                                      </p:cBhvr>
                                    </p:animEffect>
                                  </p:childTnLst>
                                </p:cTn>
                              </p:par>
                            </p:childTnLst>
                          </p:cTn>
                        </p:par>
                        <p:par>
                          <p:cTn id="113" fill="hold">
                            <p:stCondLst>
                              <p:cond delay="500"/>
                            </p:stCondLst>
                            <p:childTnLst>
                              <p:par>
                                <p:cTn id="114" presetID="10" presetClass="entr" presetSubtype="0" fill="hold" grpId="0" nodeType="afterEffect">
                                  <p:stCondLst>
                                    <p:cond delay="0"/>
                                  </p:stCondLst>
                                  <p:childTnLst>
                                    <p:set>
                                      <p:cBhvr>
                                        <p:cTn id="115" dur="1" fill="hold">
                                          <p:stCondLst>
                                            <p:cond delay="0"/>
                                          </p:stCondLst>
                                        </p:cTn>
                                        <p:tgtEl>
                                          <p:spTgt spid="40"/>
                                        </p:tgtEl>
                                        <p:attrNameLst>
                                          <p:attrName>style.visibility</p:attrName>
                                        </p:attrNameLst>
                                      </p:cBhvr>
                                      <p:to>
                                        <p:strVal val="visible"/>
                                      </p:to>
                                    </p:set>
                                    <p:animEffect transition="in" filter="fade">
                                      <p:cBhvr>
                                        <p:cTn id="116"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build="p"/>
      <p:bldP spid="5" grpId="0" animBg="1"/>
      <p:bldP spid="13" grpId="0"/>
      <p:bldP spid="8" grpId="0"/>
      <p:bldP spid="49" grpId="0"/>
      <p:bldP spid="51" grpId="0"/>
      <p:bldP spid="24" grpId="0" animBg="1"/>
      <p:bldP spid="25" grpId="0"/>
      <p:bldP spid="26" grpId="0"/>
      <p:bldP spid="29" grpId="0" animBg="1"/>
      <p:bldP spid="34" grpId="0" animBg="1"/>
      <p:bldP spid="35" grpId="0" animBg="1"/>
      <p:bldP spid="37" grpId="0" animBg="1"/>
      <p:bldP spid="39" grpId="0"/>
      <p:bldP spid="40" grpId="0"/>
      <p:bldP spid="44" grpId="0"/>
      <p:bldP spid="41" grpId="0"/>
      <p:bldP spid="42" grpId="0"/>
      <p:bldP spid="43" grpId="0"/>
      <p:bldP spid="4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přímky </a:t>
            </a:r>
            <a:r>
              <a:rPr lang="cs-CZ" sz="2400" i="1" dirty="0" smtClean="0"/>
              <a:t>a</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3275856" y="209748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2711651" y="5452686"/>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915816" y="4058527"/>
            <a:ext cx="3037507" cy="181874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flipV="1">
            <a:off x="3275856" y="1912817"/>
            <a:ext cx="2667744" cy="214819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V="1">
            <a:off x="3536064" y="2289380"/>
            <a:ext cx="2709719" cy="1776379"/>
          </a:xfrm>
          <a:prstGeom prst="line">
            <a:avLst/>
          </a:prstGeom>
          <a:ln w="9525"/>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4860032" y="3172823"/>
            <a:ext cx="0" cy="888189"/>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3553402" y="4065759"/>
            <a:ext cx="0" cy="1405059"/>
          </a:xfrm>
          <a:prstGeom prst="line">
            <a:avLst/>
          </a:prstGeom>
          <a:ln w="9525">
            <a:prstDash val="dash"/>
          </a:ln>
        </p:spPr>
        <p:style>
          <a:lnRef idx="1">
            <a:schemeClr val="dk1"/>
          </a:lnRef>
          <a:fillRef idx="0">
            <a:schemeClr val="dk1"/>
          </a:fillRef>
          <a:effectRef idx="0">
            <a:schemeClr val="dk1"/>
          </a:effectRef>
          <a:fontRef idx="minor">
            <a:schemeClr val="tx1"/>
          </a:fontRef>
        </p:style>
      </p:cxnSp>
      <p:cxnSp>
        <p:nvCxnSpPr>
          <p:cNvPr id="24" name="Přímá spojnice 23"/>
          <p:cNvCxnSpPr/>
          <p:nvPr/>
        </p:nvCxnSpPr>
        <p:spPr>
          <a:xfrm flipH="1">
            <a:off x="3203848" y="4058526"/>
            <a:ext cx="1656184" cy="18187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Ovál 27"/>
          <p:cNvSpPr/>
          <p:nvPr/>
        </p:nvSpPr>
        <p:spPr>
          <a:xfrm>
            <a:off x="3536064" y="403815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3" name="Ovál 32"/>
          <p:cNvSpPr/>
          <p:nvPr/>
        </p:nvSpPr>
        <p:spPr>
          <a:xfrm>
            <a:off x="3530542" y="547081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4" name="Ovál 33"/>
          <p:cNvSpPr/>
          <p:nvPr/>
        </p:nvSpPr>
        <p:spPr>
          <a:xfrm>
            <a:off x="4837172" y="403566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5" name="Ovál 34"/>
          <p:cNvSpPr/>
          <p:nvPr/>
        </p:nvSpPr>
        <p:spPr>
          <a:xfrm>
            <a:off x="4840786" y="317282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1" name="TextovéPole 30"/>
          <p:cNvSpPr txBox="1"/>
          <p:nvPr/>
        </p:nvSpPr>
        <p:spPr>
          <a:xfrm>
            <a:off x="6137287" y="2204864"/>
            <a:ext cx="50405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8" name="TextovéPole 37"/>
          <p:cNvSpPr txBox="1"/>
          <p:nvPr/>
        </p:nvSpPr>
        <p:spPr>
          <a:xfrm>
            <a:off x="3203848" y="5692606"/>
            <a:ext cx="50405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6" name="TextovéPole 35"/>
          <p:cNvSpPr txBox="1"/>
          <p:nvPr/>
        </p:nvSpPr>
        <p:spPr>
          <a:xfrm>
            <a:off x="4653290" y="2808237"/>
            <a:ext cx="475266" cy="369332"/>
          </a:xfrm>
          <a:prstGeom prst="rect">
            <a:avLst/>
          </a:prstGeom>
          <a:noFill/>
        </p:spPr>
        <p:txBody>
          <a:bodyPr wrap="square" rtlCol="0">
            <a:spAutoFit/>
          </a:bodyPr>
          <a:lstStyle/>
          <a:p>
            <a:r>
              <a:rPr lang="cs-CZ" dirty="0" smtClean="0"/>
              <a:t>N</a:t>
            </a:r>
            <a:r>
              <a:rPr lang="cs-CZ" baseline="-25000" dirty="0" smtClean="0"/>
              <a:t>2</a:t>
            </a:r>
            <a:endParaRPr lang="cs-CZ" baseline="-25000" dirty="0"/>
          </a:p>
        </p:txBody>
      </p:sp>
      <p:sp>
        <p:nvSpPr>
          <p:cNvPr id="40" name="TextovéPole 39"/>
          <p:cNvSpPr txBox="1"/>
          <p:nvPr/>
        </p:nvSpPr>
        <p:spPr>
          <a:xfrm>
            <a:off x="4837172" y="3744612"/>
            <a:ext cx="475266"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41" name="TextovéPole 40"/>
          <p:cNvSpPr txBox="1"/>
          <p:nvPr/>
        </p:nvSpPr>
        <p:spPr>
          <a:xfrm>
            <a:off x="3470271" y="5449230"/>
            <a:ext cx="475266"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42" name="TextovéPole 41"/>
          <p:cNvSpPr txBox="1"/>
          <p:nvPr/>
        </p:nvSpPr>
        <p:spPr>
          <a:xfrm>
            <a:off x="3338628" y="3666334"/>
            <a:ext cx="475266"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500"/>
                                        <p:tgtEl>
                                          <p:spTgt spid="3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500"/>
                                        <p:tgtEl>
                                          <p:spTgt spid="35"/>
                                        </p:tgtEl>
                                      </p:cBhvr>
                                    </p:animEffect>
                                  </p:childTnLst>
                                </p:cTn>
                              </p:par>
                            </p:childTnLst>
                          </p:cTn>
                        </p:par>
                        <p:par>
                          <p:cTn id="36" fill="hold">
                            <p:stCondLst>
                              <p:cond delay="500"/>
                            </p:stCondLst>
                            <p:childTnLst>
                              <p:par>
                                <p:cTn id="37" presetID="10" presetClass="entr" presetSubtype="0" fill="hold" grpId="0" nodeType="afterEffect">
                                  <p:stCondLst>
                                    <p:cond delay="0"/>
                                  </p:stCondLst>
                                  <p:childTnLst>
                                    <p:set>
                                      <p:cBhvr>
                                        <p:cTn id="38" dur="1" fill="hold">
                                          <p:stCondLst>
                                            <p:cond delay="0"/>
                                          </p:stCondLst>
                                        </p:cTn>
                                        <p:tgtEl>
                                          <p:spTgt spid="36"/>
                                        </p:tgtEl>
                                        <p:attrNameLst>
                                          <p:attrName>style.visibility</p:attrName>
                                        </p:attrNameLst>
                                      </p:cBhvr>
                                      <p:to>
                                        <p:strVal val="visible"/>
                                      </p:to>
                                    </p:set>
                                    <p:animEffect transition="in" filter="fade">
                                      <p:cBhvr>
                                        <p:cTn id="39" dur="500"/>
                                        <p:tgtEl>
                                          <p:spTgt spid="36"/>
                                        </p:tgtEl>
                                      </p:cBhvr>
                                    </p:animEffect>
                                  </p:childTnLst>
                                </p:cTn>
                              </p:par>
                            </p:childTnLst>
                          </p:cTn>
                        </p:par>
                        <p:par>
                          <p:cTn id="40" fill="hold">
                            <p:stCondLst>
                              <p:cond delay="1000"/>
                            </p:stCondLst>
                            <p:childTnLst>
                              <p:par>
                                <p:cTn id="41" presetID="22" presetClass="entr" presetSubtype="1" fill="hold"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wipe(up)">
                                      <p:cBhvr>
                                        <p:cTn id="43" dur="500"/>
                                        <p:tgtEl>
                                          <p:spTgt spid="16"/>
                                        </p:tgtEl>
                                      </p:cBhvr>
                                    </p:animEffect>
                                  </p:childTnLst>
                                </p:cTn>
                              </p:par>
                            </p:childTnLst>
                          </p:cTn>
                        </p:par>
                        <p:par>
                          <p:cTn id="44" fill="hold">
                            <p:stCondLst>
                              <p:cond delay="1500"/>
                            </p:stCondLst>
                            <p:childTnLst>
                              <p:par>
                                <p:cTn id="45" presetID="10" presetClass="entr" presetSubtype="0" fill="hold" grpId="0" nodeType="after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childTnLst>
                          </p:cTn>
                        </p:par>
                        <p:par>
                          <p:cTn id="48" fill="hold">
                            <p:stCondLst>
                              <p:cond delay="2000"/>
                            </p:stCondLst>
                            <p:childTnLst>
                              <p:par>
                                <p:cTn id="49" presetID="10" presetClass="entr" presetSubtype="0" fill="hold" grpId="0" nodeType="afterEffect">
                                  <p:stCondLst>
                                    <p:cond delay="0"/>
                                  </p:stCondLst>
                                  <p:childTnLst>
                                    <p:set>
                                      <p:cBhvr>
                                        <p:cTn id="50" dur="1" fill="hold">
                                          <p:stCondLst>
                                            <p:cond delay="0"/>
                                          </p:stCondLst>
                                        </p:cTn>
                                        <p:tgtEl>
                                          <p:spTgt spid="40"/>
                                        </p:tgtEl>
                                        <p:attrNameLst>
                                          <p:attrName>style.visibility</p:attrName>
                                        </p:attrNameLst>
                                      </p:cBhvr>
                                      <p:to>
                                        <p:strVal val="visible"/>
                                      </p:to>
                                    </p:set>
                                    <p:animEffect transition="in" filter="fade">
                                      <p:cBhvr>
                                        <p:cTn id="51" dur="500"/>
                                        <p:tgtEl>
                                          <p:spTgt spid="40"/>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8"/>
                                        </p:tgtEl>
                                        <p:attrNameLst>
                                          <p:attrName>style.visibility</p:attrName>
                                        </p:attrNameLst>
                                      </p:cBhvr>
                                      <p:to>
                                        <p:strVal val="visible"/>
                                      </p:to>
                                    </p:set>
                                    <p:animEffect transition="in" filter="fade">
                                      <p:cBhvr>
                                        <p:cTn id="56" dur="500"/>
                                        <p:tgtEl>
                                          <p:spTgt spid="28"/>
                                        </p:tgtEl>
                                      </p:cBhvr>
                                    </p:animEffect>
                                  </p:childTnLst>
                                </p:cTn>
                              </p:par>
                            </p:childTnLst>
                          </p:cTn>
                        </p:par>
                        <p:par>
                          <p:cTn id="57" fill="hold">
                            <p:stCondLst>
                              <p:cond delay="500"/>
                            </p:stCondLst>
                            <p:childTnLst>
                              <p:par>
                                <p:cTn id="58" presetID="10" presetClass="entr" presetSubtype="0" fill="hold" grpId="0" nodeType="afterEffect">
                                  <p:stCondLst>
                                    <p:cond delay="0"/>
                                  </p:stCondLst>
                                  <p:childTnLst>
                                    <p:set>
                                      <p:cBhvr>
                                        <p:cTn id="59" dur="1" fill="hold">
                                          <p:stCondLst>
                                            <p:cond delay="0"/>
                                          </p:stCondLst>
                                        </p:cTn>
                                        <p:tgtEl>
                                          <p:spTgt spid="42"/>
                                        </p:tgtEl>
                                        <p:attrNameLst>
                                          <p:attrName>style.visibility</p:attrName>
                                        </p:attrNameLst>
                                      </p:cBhvr>
                                      <p:to>
                                        <p:strVal val="visible"/>
                                      </p:to>
                                    </p:set>
                                    <p:animEffect transition="in" filter="fade">
                                      <p:cBhvr>
                                        <p:cTn id="60" dur="500"/>
                                        <p:tgtEl>
                                          <p:spTgt spid="42"/>
                                        </p:tgtEl>
                                      </p:cBhvr>
                                    </p:animEffect>
                                  </p:childTnLst>
                                </p:cTn>
                              </p:par>
                            </p:childTnLst>
                          </p:cTn>
                        </p:par>
                        <p:par>
                          <p:cTn id="61" fill="hold">
                            <p:stCondLst>
                              <p:cond delay="1000"/>
                            </p:stCondLst>
                            <p:childTnLst>
                              <p:par>
                                <p:cTn id="62" presetID="22" presetClass="entr" presetSubtype="1" fill="hold" nodeType="afterEffect">
                                  <p:stCondLst>
                                    <p:cond delay="0"/>
                                  </p:stCondLst>
                                  <p:childTnLst>
                                    <p:set>
                                      <p:cBhvr>
                                        <p:cTn id="63" dur="1" fill="hold">
                                          <p:stCondLst>
                                            <p:cond delay="0"/>
                                          </p:stCondLst>
                                        </p:cTn>
                                        <p:tgtEl>
                                          <p:spTgt spid="21"/>
                                        </p:tgtEl>
                                        <p:attrNameLst>
                                          <p:attrName>style.visibility</p:attrName>
                                        </p:attrNameLst>
                                      </p:cBhvr>
                                      <p:to>
                                        <p:strVal val="visible"/>
                                      </p:to>
                                    </p:set>
                                    <p:animEffect transition="in" filter="wipe(up)">
                                      <p:cBhvr>
                                        <p:cTn id="64" dur="500"/>
                                        <p:tgtEl>
                                          <p:spTgt spid="21"/>
                                        </p:tgtEl>
                                      </p:cBhvr>
                                    </p:animEffect>
                                  </p:childTnLst>
                                </p:cTn>
                              </p:par>
                            </p:childTnLst>
                          </p:cTn>
                        </p:par>
                        <p:par>
                          <p:cTn id="65" fill="hold">
                            <p:stCondLst>
                              <p:cond delay="1500"/>
                            </p:stCondLst>
                            <p:childTnLst>
                              <p:par>
                                <p:cTn id="66" presetID="10" presetClass="entr" presetSubtype="0" fill="hold" grpId="0" nodeType="afterEffect">
                                  <p:stCondLst>
                                    <p:cond delay="0"/>
                                  </p:stCondLst>
                                  <p:childTnLst>
                                    <p:set>
                                      <p:cBhvr>
                                        <p:cTn id="67" dur="1" fill="hold">
                                          <p:stCondLst>
                                            <p:cond delay="0"/>
                                          </p:stCondLst>
                                        </p:cTn>
                                        <p:tgtEl>
                                          <p:spTgt spid="33"/>
                                        </p:tgtEl>
                                        <p:attrNameLst>
                                          <p:attrName>style.visibility</p:attrName>
                                        </p:attrNameLst>
                                      </p:cBhvr>
                                      <p:to>
                                        <p:strVal val="visible"/>
                                      </p:to>
                                    </p:set>
                                    <p:animEffect transition="in" filter="fade">
                                      <p:cBhvr>
                                        <p:cTn id="68" dur="500"/>
                                        <p:tgtEl>
                                          <p:spTgt spid="33"/>
                                        </p:tgtEl>
                                      </p:cBhvr>
                                    </p:animEffect>
                                  </p:childTnLst>
                                </p:cTn>
                              </p:par>
                            </p:childTnLst>
                          </p:cTn>
                        </p:par>
                        <p:par>
                          <p:cTn id="69" fill="hold">
                            <p:stCondLst>
                              <p:cond delay="2000"/>
                            </p:stCondLst>
                            <p:childTnLst>
                              <p:par>
                                <p:cTn id="70" presetID="10" presetClass="entr" presetSubtype="0" fill="hold" grpId="0" nodeType="afterEffect">
                                  <p:stCondLst>
                                    <p:cond delay="0"/>
                                  </p:stCondLst>
                                  <p:childTnLst>
                                    <p:set>
                                      <p:cBhvr>
                                        <p:cTn id="71" dur="1" fill="hold">
                                          <p:stCondLst>
                                            <p:cond delay="0"/>
                                          </p:stCondLst>
                                        </p:cTn>
                                        <p:tgtEl>
                                          <p:spTgt spid="41"/>
                                        </p:tgtEl>
                                        <p:attrNameLst>
                                          <p:attrName>style.visibility</p:attrName>
                                        </p:attrNameLst>
                                      </p:cBhvr>
                                      <p:to>
                                        <p:strVal val="visible"/>
                                      </p:to>
                                    </p:set>
                                    <p:animEffect transition="in" filter="fade">
                                      <p:cBhvr>
                                        <p:cTn id="72" dur="500"/>
                                        <p:tgtEl>
                                          <p:spTgt spid="41"/>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nodeType="click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wipe(down)">
                                      <p:cBhvr>
                                        <p:cTn id="77" dur="500"/>
                                        <p:tgtEl>
                                          <p:spTgt spid="24"/>
                                        </p:tgtEl>
                                      </p:cBhvr>
                                    </p:animEffect>
                                  </p:childTnLst>
                                </p:cTn>
                              </p:par>
                            </p:childTnLst>
                          </p:cTn>
                        </p:par>
                        <p:par>
                          <p:cTn id="78" fill="hold">
                            <p:stCondLst>
                              <p:cond delay="500"/>
                            </p:stCondLst>
                            <p:childTnLst>
                              <p:par>
                                <p:cTn id="79" presetID="10" presetClass="entr" presetSubtype="0" fill="hold" grpId="0" nodeType="afterEffect">
                                  <p:stCondLst>
                                    <p:cond delay="0"/>
                                  </p:stCondLst>
                                  <p:childTnLst>
                                    <p:set>
                                      <p:cBhvr>
                                        <p:cTn id="80" dur="1" fill="hold">
                                          <p:stCondLst>
                                            <p:cond delay="0"/>
                                          </p:stCondLst>
                                        </p:cTn>
                                        <p:tgtEl>
                                          <p:spTgt spid="38"/>
                                        </p:tgtEl>
                                        <p:attrNameLst>
                                          <p:attrName>style.visibility</p:attrName>
                                        </p:attrNameLst>
                                      </p:cBhvr>
                                      <p:to>
                                        <p:strVal val="visible"/>
                                      </p:to>
                                    </p:set>
                                    <p:animEffect transition="in" filter="fade">
                                      <p:cBhvr>
                                        <p:cTn id="81"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28" grpId="0" animBg="1"/>
      <p:bldP spid="33" grpId="0" animBg="1"/>
      <p:bldP spid="34" grpId="0" animBg="1"/>
      <p:bldP spid="35" grpId="0" animBg="1"/>
      <p:bldP spid="31" grpId="0"/>
      <p:bldP spid="38" grpId="0"/>
      <p:bldP spid="36" grpId="0"/>
      <p:bldP spid="40" grpId="0"/>
      <p:bldP spid="41" grpId="0"/>
      <p:bldP spid="4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stopy roviny </a:t>
            </a:r>
            <a:r>
              <a:rPr lang="cs-CZ" sz="2400" i="1" dirty="0" smtClean="0">
                <a:sym typeface="Symbol"/>
              </a:rPr>
              <a:t> </a:t>
            </a:r>
            <a:r>
              <a:rPr lang="cs-CZ" sz="2400" dirty="0" smtClean="0">
                <a:sym typeface="Symbol"/>
              </a:rPr>
              <a:t>dané různoběžkami </a:t>
            </a:r>
            <a:r>
              <a:rPr lang="cs-CZ" sz="2400" i="1" dirty="0" smtClean="0">
                <a:sym typeface="Symbol"/>
              </a:rPr>
              <a:t>a</a:t>
            </a:r>
            <a:r>
              <a:rPr lang="cs-CZ" sz="2400" dirty="0" smtClean="0">
                <a:sym typeface="Symbol"/>
              </a:rPr>
              <a:t> a </a:t>
            </a:r>
            <a:r>
              <a:rPr lang="cs-CZ" sz="2400" i="1" dirty="0" smtClean="0">
                <a:sym typeface="Symbol"/>
              </a:rPr>
              <a:t>b</a:t>
            </a:r>
            <a:r>
              <a:rPr lang="cs-CZ" sz="2400" dirty="0" smtClean="0"/>
              <a:t>.</a:t>
            </a:r>
            <a:endParaRPr lang="cs-CZ" sz="2400" dirty="0"/>
          </a:p>
        </p:txBody>
      </p:sp>
      <p:cxnSp>
        <p:nvCxnSpPr>
          <p:cNvPr id="7" name="Přímá spojnice se šipkou 6"/>
          <p:cNvCxnSpPr/>
          <p:nvPr/>
        </p:nvCxnSpPr>
        <p:spPr>
          <a:xfrm>
            <a:off x="1471261" y="4058527"/>
            <a:ext cx="6917163" cy="7232"/>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1102445" y="3879612"/>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1770273" y="186893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1835696" y="5996674"/>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051719" y="4065759"/>
            <a:ext cx="5977408" cy="231561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flipV="1">
            <a:off x="1950003" y="1874118"/>
            <a:ext cx="6084676" cy="2190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V="1">
            <a:off x="3536064" y="2289380"/>
            <a:ext cx="2709719" cy="1776379"/>
          </a:xfrm>
          <a:prstGeom prst="line">
            <a:avLst/>
          </a:prstGeom>
          <a:ln w="12700"/>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5127899" y="3028082"/>
            <a:ext cx="657" cy="102322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flipH="1">
            <a:off x="3553401" y="4065759"/>
            <a:ext cx="2" cy="1739505"/>
          </a:xfrm>
          <a:prstGeom prst="line">
            <a:avLst/>
          </a:prstGeom>
          <a:ln w="9525">
            <a:prstDash val="dash"/>
          </a:ln>
        </p:spPr>
        <p:style>
          <a:lnRef idx="1">
            <a:schemeClr val="dk1"/>
          </a:lnRef>
          <a:fillRef idx="0">
            <a:schemeClr val="dk1"/>
          </a:fillRef>
          <a:effectRef idx="0">
            <a:schemeClr val="dk1"/>
          </a:effectRef>
          <a:fontRef idx="minor">
            <a:schemeClr val="tx1"/>
          </a:fontRef>
        </p:style>
      </p:cxnSp>
      <p:cxnSp>
        <p:nvCxnSpPr>
          <p:cNvPr id="24" name="Přímá spojnice 23"/>
          <p:cNvCxnSpPr/>
          <p:nvPr/>
        </p:nvCxnSpPr>
        <p:spPr>
          <a:xfrm flipH="1">
            <a:off x="2843593" y="4051303"/>
            <a:ext cx="2284963" cy="253882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Ovál 27"/>
          <p:cNvSpPr/>
          <p:nvPr/>
        </p:nvSpPr>
        <p:spPr>
          <a:xfrm>
            <a:off x="3536064" y="403815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3" name="Ovál 32"/>
          <p:cNvSpPr/>
          <p:nvPr/>
        </p:nvSpPr>
        <p:spPr>
          <a:xfrm>
            <a:off x="3536064" y="576664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4" name="Ovál 33"/>
          <p:cNvSpPr/>
          <p:nvPr/>
        </p:nvSpPr>
        <p:spPr>
          <a:xfrm>
            <a:off x="5105696" y="403566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5" name="Ovál 34"/>
          <p:cNvSpPr/>
          <p:nvPr/>
        </p:nvSpPr>
        <p:spPr>
          <a:xfrm>
            <a:off x="5102959" y="29929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1" name="TextovéPole 30"/>
          <p:cNvSpPr txBox="1"/>
          <p:nvPr/>
        </p:nvSpPr>
        <p:spPr>
          <a:xfrm>
            <a:off x="6137287" y="2204864"/>
            <a:ext cx="50405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8" name="TextovéPole 37"/>
          <p:cNvSpPr txBox="1"/>
          <p:nvPr/>
        </p:nvSpPr>
        <p:spPr>
          <a:xfrm>
            <a:off x="2928783" y="6362058"/>
            <a:ext cx="50405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6" name="TextovéPole 35"/>
          <p:cNvSpPr txBox="1"/>
          <p:nvPr/>
        </p:nvSpPr>
        <p:spPr>
          <a:xfrm>
            <a:off x="4890266" y="2623571"/>
            <a:ext cx="475266" cy="369332"/>
          </a:xfrm>
          <a:prstGeom prst="rect">
            <a:avLst/>
          </a:prstGeom>
          <a:noFill/>
        </p:spPr>
        <p:txBody>
          <a:bodyPr wrap="square" rtlCol="0">
            <a:spAutoFit/>
          </a:bodyPr>
          <a:lstStyle/>
          <a:p>
            <a:r>
              <a:rPr lang="cs-CZ" dirty="0" smtClean="0"/>
              <a:t>N</a:t>
            </a:r>
            <a:r>
              <a:rPr lang="cs-CZ" baseline="-25000" dirty="0" smtClean="0"/>
              <a:t>2</a:t>
            </a:r>
            <a:endParaRPr lang="cs-CZ" baseline="-25000" dirty="0"/>
          </a:p>
        </p:txBody>
      </p:sp>
      <p:sp>
        <p:nvSpPr>
          <p:cNvPr id="40" name="TextovéPole 39"/>
          <p:cNvSpPr txBox="1"/>
          <p:nvPr/>
        </p:nvSpPr>
        <p:spPr>
          <a:xfrm>
            <a:off x="5017538" y="4024103"/>
            <a:ext cx="475266"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41" name="TextovéPole 40"/>
          <p:cNvSpPr txBox="1"/>
          <p:nvPr/>
        </p:nvSpPr>
        <p:spPr>
          <a:xfrm>
            <a:off x="3432839" y="5789502"/>
            <a:ext cx="475266"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42" name="TextovéPole 41"/>
          <p:cNvSpPr txBox="1"/>
          <p:nvPr/>
        </p:nvSpPr>
        <p:spPr>
          <a:xfrm>
            <a:off x="3338628" y="3666334"/>
            <a:ext cx="475266"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cxnSp>
        <p:nvCxnSpPr>
          <p:cNvPr id="13" name="Přímá spojnice 12"/>
          <p:cNvCxnSpPr/>
          <p:nvPr/>
        </p:nvCxnSpPr>
        <p:spPr>
          <a:xfrm>
            <a:off x="2771800" y="4065759"/>
            <a:ext cx="3365487" cy="188352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V="1">
            <a:off x="4329825" y="3537144"/>
            <a:ext cx="0" cy="1398367"/>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5" name="Přímá spojnice 24"/>
          <p:cNvCxnSpPr/>
          <p:nvPr/>
        </p:nvCxnSpPr>
        <p:spPr>
          <a:xfrm>
            <a:off x="2430890" y="1868933"/>
            <a:ext cx="2479163" cy="219084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Přímá spojnice 44"/>
          <p:cNvCxnSpPr/>
          <p:nvPr/>
        </p:nvCxnSpPr>
        <p:spPr>
          <a:xfrm flipV="1">
            <a:off x="2771800" y="2204864"/>
            <a:ext cx="0" cy="186089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47" name="Přímá spojnice 46"/>
          <p:cNvCxnSpPr/>
          <p:nvPr/>
        </p:nvCxnSpPr>
        <p:spPr>
          <a:xfrm>
            <a:off x="4910053" y="4065759"/>
            <a:ext cx="0" cy="1177897"/>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73" name="TextovéPole 72"/>
          <p:cNvSpPr txBox="1"/>
          <p:nvPr/>
        </p:nvSpPr>
        <p:spPr>
          <a:xfrm>
            <a:off x="3000791" y="2451436"/>
            <a:ext cx="432048"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74" name="TextovéPole 73"/>
          <p:cNvSpPr txBox="1"/>
          <p:nvPr/>
        </p:nvSpPr>
        <p:spPr>
          <a:xfrm>
            <a:off x="5957267" y="5588502"/>
            <a:ext cx="432048"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75" name="Ovál 74"/>
          <p:cNvSpPr/>
          <p:nvPr/>
        </p:nvSpPr>
        <p:spPr>
          <a:xfrm>
            <a:off x="2748940" y="40241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6" name="Ovál 75"/>
          <p:cNvSpPr/>
          <p:nvPr/>
        </p:nvSpPr>
        <p:spPr>
          <a:xfrm>
            <a:off x="2753670" y="215156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7" name="Ovál 76"/>
          <p:cNvSpPr/>
          <p:nvPr/>
        </p:nvSpPr>
        <p:spPr>
          <a:xfrm>
            <a:off x="4887193" y="40304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8" name="Ovál 77"/>
          <p:cNvSpPr/>
          <p:nvPr/>
        </p:nvSpPr>
        <p:spPr>
          <a:xfrm>
            <a:off x="4890923" y="524365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0" name="TextovéPole 79"/>
          <p:cNvSpPr txBox="1"/>
          <p:nvPr/>
        </p:nvSpPr>
        <p:spPr>
          <a:xfrm>
            <a:off x="2667416" y="1827947"/>
            <a:ext cx="558132" cy="369332"/>
          </a:xfrm>
          <a:prstGeom prst="rect">
            <a:avLst/>
          </a:prstGeom>
          <a:noFill/>
        </p:spPr>
        <p:txBody>
          <a:bodyPr wrap="square" rtlCol="0">
            <a:spAutoFit/>
          </a:bodyPr>
          <a:lstStyle/>
          <a:p>
            <a:r>
              <a:rPr lang="en-US" dirty="0" smtClean="0"/>
              <a:t>N</a:t>
            </a:r>
            <a:r>
              <a:rPr lang="en-US" spc="-300" dirty="0" smtClean="0"/>
              <a:t>’</a:t>
            </a:r>
            <a:r>
              <a:rPr lang="en-US" spc="-300" baseline="-25000" dirty="0" smtClean="0"/>
              <a:t>2</a:t>
            </a:r>
            <a:endParaRPr lang="cs-CZ" spc="-300" baseline="-25000" dirty="0"/>
          </a:p>
        </p:txBody>
      </p:sp>
      <p:sp>
        <p:nvSpPr>
          <p:cNvPr id="81" name="TextovéPole 80"/>
          <p:cNvSpPr txBox="1"/>
          <p:nvPr/>
        </p:nvSpPr>
        <p:spPr>
          <a:xfrm>
            <a:off x="2492733" y="4053472"/>
            <a:ext cx="558132" cy="369332"/>
          </a:xfrm>
          <a:prstGeom prst="rect">
            <a:avLst/>
          </a:prstGeom>
          <a:noFill/>
        </p:spPr>
        <p:txBody>
          <a:bodyPr wrap="square" rtlCol="0">
            <a:spAutoFit/>
          </a:bodyPr>
          <a:lstStyle/>
          <a:p>
            <a:r>
              <a:rPr lang="en-US" dirty="0" smtClean="0"/>
              <a:t>N</a:t>
            </a:r>
            <a:r>
              <a:rPr lang="en-US" spc="-300" dirty="0" smtClean="0"/>
              <a:t>’</a:t>
            </a:r>
            <a:r>
              <a:rPr lang="en-US" spc="-300" baseline="-25000" dirty="0" smtClean="0"/>
              <a:t>1</a:t>
            </a:r>
            <a:endParaRPr lang="cs-CZ" spc="-300" baseline="-25000" dirty="0"/>
          </a:p>
        </p:txBody>
      </p:sp>
      <p:sp>
        <p:nvSpPr>
          <p:cNvPr id="82" name="TextovéPole 81"/>
          <p:cNvSpPr txBox="1"/>
          <p:nvPr/>
        </p:nvSpPr>
        <p:spPr>
          <a:xfrm>
            <a:off x="4734713" y="3684140"/>
            <a:ext cx="558132" cy="369332"/>
          </a:xfrm>
          <a:prstGeom prst="rect">
            <a:avLst/>
          </a:prstGeom>
          <a:noFill/>
        </p:spPr>
        <p:txBody>
          <a:bodyPr wrap="square" rtlCol="0">
            <a:spAutoFit/>
          </a:bodyPr>
          <a:lstStyle/>
          <a:p>
            <a:r>
              <a:rPr lang="en-US" dirty="0" smtClean="0"/>
              <a:t>P</a:t>
            </a:r>
            <a:r>
              <a:rPr lang="en-US" spc="-300" dirty="0" smtClean="0"/>
              <a:t>’</a:t>
            </a:r>
            <a:r>
              <a:rPr lang="en-US" spc="-300" baseline="-25000" dirty="0" smtClean="0"/>
              <a:t>2</a:t>
            </a:r>
            <a:endParaRPr lang="cs-CZ" spc="-300" baseline="-25000" dirty="0"/>
          </a:p>
        </p:txBody>
      </p:sp>
      <p:sp>
        <p:nvSpPr>
          <p:cNvPr id="83" name="TextovéPole 82"/>
          <p:cNvSpPr txBox="1"/>
          <p:nvPr/>
        </p:nvSpPr>
        <p:spPr>
          <a:xfrm>
            <a:off x="4734713" y="5256987"/>
            <a:ext cx="558132" cy="369332"/>
          </a:xfrm>
          <a:prstGeom prst="rect">
            <a:avLst/>
          </a:prstGeom>
          <a:noFill/>
        </p:spPr>
        <p:txBody>
          <a:bodyPr wrap="square" rtlCol="0">
            <a:spAutoFit/>
          </a:bodyPr>
          <a:lstStyle/>
          <a:p>
            <a:r>
              <a:rPr lang="en-US" dirty="0" smtClean="0"/>
              <a:t>P</a:t>
            </a:r>
            <a:r>
              <a:rPr lang="en-US" spc="-300" dirty="0" smtClean="0"/>
              <a:t>’</a:t>
            </a:r>
            <a:r>
              <a:rPr lang="en-US" spc="-300" baseline="-25000" dirty="0" smtClean="0"/>
              <a:t>1</a:t>
            </a:r>
            <a:endParaRPr lang="cs-CZ" spc="-300" baseline="-25000" dirty="0"/>
          </a:p>
        </p:txBody>
      </p:sp>
    </p:spTree>
    <p:extLst>
      <p:ext uri="{BB962C8B-B14F-4D97-AF65-F5344CB8AC3E}">
        <p14:creationId xmlns:p14="http://schemas.microsoft.com/office/powerpoint/2010/main" val="179886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500"/>
                                        <p:tgtEl>
                                          <p:spTgt spid="2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1500"/>
                            </p:stCondLst>
                            <p:childTnLst>
                              <p:par>
                                <p:cTn id="29" presetID="10"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4"/>
                                        </p:tgtEl>
                                        <p:attrNameLst>
                                          <p:attrName>style.visibility</p:attrName>
                                        </p:attrNameLst>
                                      </p:cBhvr>
                                      <p:to>
                                        <p:strVal val="visible"/>
                                      </p:to>
                                    </p:set>
                                    <p:animEffect transition="in" filter="fade">
                                      <p:cBhvr>
                                        <p:cTn id="34" dur="500"/>
                                        <p:tgtEl>
                                          <p:spTgt spid="74"/>
                                        </p:tgtEl>
                                      </p:cBhvr>
                                    </p:animEffect>
                                  </p:childTnLst>
                                </p:cTn>
                              </p:par>
                              <p:par>
                                <p:cTn id="35" presetID="10" presetClass="entr" presetSubtype="0" fill="hold" nodeType="with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73"/>
                                        </p:tgtEl>
                                        <p:attrNameLst>
                                          <p:attrName>style.visibility</p:attrName>
                                        </p:attrNameLst>
                                      </p:cBhvr>
                                      <p:to>
                                        <p:strVal val="visible"/>
                                      </p:to>
                                    </p:set>
                                    <p:animEffect transition="in" filter="fade">
                                      <p:cBhvr>
                                        <p:cTn id="40" dur="500"/>
                                        <p:tgtEl>
                                          <p:spTgt spid="73"/>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42"/>
                                        </p:tgtEl>
                                        <p:attrNameLst>
                                          <p:attrName>style.visibility</p:attrName>
                                        </p:attrNameLst>
                                      </p:cBhvr>
                                      <p:to>
                                        <p:strVal val="visible"/>
                                      </p:to>
                                    </p:set>
                                    <p:animEffect transition="in" filter="fade">
                                      <p:cBhvr>
                                        <p:cTn id="49" dur="500"/>
                                        <p:tgtEl>
                                          <p:spTgt spid="42"/>
                                        </p:tgtEl>
                                      </p:cBhvr>
                                    </p:animEffect>
                                  </p:childTnLst>
                                </p:cTn>
                              </p:par>
                            </p:childTnLst>
                          </p:cTn>
                        </p:par>
                        <p:par>
                          <p:cTn id="50" fill="hold">
                            <p:stCondLst>
                              <p:cond delay="1000"/>
                            </p:stCondLst>
                            <p:childTnLst>
                              <p:par>
                                <p:cTn id="51" presetID="22" presetClass="entr" presetSubtype="1" fill="hold" nodeType="after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wipe(up)">
                                      <p:cBhvr>
                                        <p:cTn id="53" dur="500"/>
                                        <p:tgtEl>
                                          <p:spTgt spid="21"/>
                                        </p:tgtEl>
                                      </p:cBhvr>
                                    </p:animEffect>
                                  </p:childTnLst>
                                </p:cTn>
                              </p:par>
                            </p:childTnLst>
                          </p:cTn>
                        </p:par>
                        <p:par>
                          <p:cTn id="54" fill="hold">
                            <p:stCondLst>
                              <p:cond delay="1500"/>
                            </p:stCondLst>
                            <p:childTnLst>
                              <p:par>
                                <p:cTn id="55" presetID="10" presetClass="entr" presetSubtype="0" fill="hold" grpId="0" nodeType="after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par>
                          <p:cTn id="58" fill="hold">
                            <p:stCondLst>
                              <p:cond delay="2000"/>
                            </p:stCondLst>
                            <p:childTnLst>
                              <p:par>
                                <p:cTn id="59" presetID="10" presetClass="entr" presetSubtype="0" fill="hold" grpId="0" nodeType="afterEffect">
                                  <p:stCondLst>
                                    <p:cond delay="0"/>
                                  </p:stCondLst>
                                  <p:childTnLst>
                                    <p:set>
                                      <p:cBhvr>
                                        <p:cTn id="60" dur="1" fill="hold">
                                          <p:stCondLst>
                                            <p:cond delay="0"/>
                                          </p:stCondLst>
                                        </p:cTn>
                                        <p:tgtEl>
                                          <p:spTgt spid="41"/>
                                        </p:tgtEl>
                                        <p:attrNameLst>
                                          <p:attrName>style.visibility</p:attrName>
                                        </p:attrNameLst>
                                      </p:cBhvr>
                                      <p:to>
                                        <p:strVal val="visible"/>
                                      </p:to>
                                    </p:set>
                                    <p:animEffect transition="in" filter="fade">
                                      <p:cBhvr>
                                        <p:cTn id="61" dur="500"/>
                                        <p:tgtEl>
                                          <p:spTgt spid="41"/>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fade">
                                      <p:cBhvr>
                                        <p:cTn id="66" dur="500"/>
                                        <p:tgtEl>
                                          <p:spTgt spid="34"/>
                                        </p:tgtEl>
                                      </p:cBhvr>
                                    </p:animEffect>
                                  </p:childTnLst>
                                </p:cTn>
                              </p:par>
                            </p:childTnLst>
                          </p:cTn>
                        </p:par>
                        <p:par>
                          <p:cTn id="67" fill="hold">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40"/>
                                        </p:tgtEl>
                                        <p:attrNameLst>
                                          <p:attrName>style.visibility</p:attrName>
                                        </p:attrNameLst>
                                      </p:cBhvr>
                                      <p:to>
                                        <p:strVal val="visible"/>
                                      </p:to>
                                    </p:set>
                                    <p:animEffect transition="in" filter="fade">
                                      <p:cBhvr>
                                        <p:cTn id="70" dur="500"/>
                                        <p:tgtEl>
                                          <p:spTgt spid="40"/>
                                        </p:tgtEl>
                                      </p:cBhvr>
                                    </p:animEffect>
                                  </p:childTnLst>
                                </p:cTn>
                              </p:par>
                            </p:childTnLst>
                          </p:cTn>
                        </p:par>
                        <p:par>
                          <p:cTn id="71" fill="hold">
                            <p:stCondLst>
                              <p:cond delay="1000"/>
                            </p:stCondLst>
                            <p:childTnLst>
                              <p:par>
                                <p:cTn id="72" presetID="22" presetClass="entr" presetSubtype="4" fill="hold" nodeType="afterEffect">
                                  <p:stCondLst>
                                    <p:cond delay="0"/>
                                  </p:stCondLst>
                                  <p:childTnLst>
                                    <p:set>
                                      <p:cBhvr>
                                        <p:cTn id="73" dur="1" fill="hold">
                                          <p:stCondLst>
                                            <p:cond delay="0"/>
                                          </p:stCondLst>
                                        </p:cTn>
                                        <p:tgtEl>
                                          <p:spTgt spid="16"/>
                                        </p:tgtEl>
                                        <p:attrNameLst>
                                          <p:attrName>style.visibility</p:attrName>
                                        </p:attrNameLst>
                                      </p:cBhvr>
                                      <p:to>
                                        <p:strVal val="visible"/>
                                      </p:to>
                                    </p:set>
                                    <p:animEffect transition="in" filter="wipe(down)">
                                      <p:cBhvr>
                                        <p:cTn id="74" dur="500"/>
                                        <p:tgtEl>
                                          <p:spTgt spid="16"/>
                                        </p:tgtEl>
                                      </p:cBhvr>
                                    </p:animEffect>
                                  </p:childTnLst>
                                </p:cTn>
                              </p:par>
                            </p:childTnLst>
                          </p:cTn>
                        </p:par>
                        <p:par>
                          <p:cTn id="75" fill="hold">
                            <p:stCondLst>
                              <p:cond delay="1500"/>
                            </p:stCondLst>
                            <p:childTnLst>
                              <p:par>
                                <p:cTn id="76" presetID="10" presetClass="entr" presetSubtype="0" fill="hold" grpId="0" nodeType="afterEffect">
                                  <p:stCondLst>
                                    <p:cond delay="0"/>
                                  </p:stCondLst>
                                  <p:childTnLst>
                                    <p:set>
                                      <p:cBhvr>
                                        <p:cTn id="77" dur="1" fill="hold">
                                          <p:stCondLst>
                                            <p:cond delay="0"/>
                                          </p:stCondLst>
                                        </p:cTn>
                                        <p:tgtEl>
                                          <p:spTgt spid="35"/>
                                        </p:tgtEl>
                                        <p:attrNameLst>
                                          <p:attrName>style.visibility</p:attrName>
                                        </p:attrNameLst>
                                      </p:cBhvr>
                                      <p:to>
                                        <p:strVal val="visible"/>
                                      </p:to>
                                    </p:set>
                                    <p:animEffect transition="in" filter="fade">
                                      <p:cBhvr>
                                        <p:cTn id="78" dur="500"/>
                                        <p:tgtEl>
                                          <p:spTgt spid="35"/>
                                        </p:tgtEl>
                                      </p:cBhvr>
                                    </p:animEffect>
                                  </p:childTnLst>
                                </p:cTn>
                              </p:par>
                            </p:childTnLst>
                          </p:cTn>
                        </p:par>
                        <p:par>
                          <p:cTn id="79" fill="hold">
                            <p:stCondLst>
                              <p:cond delay="2000"/>
                            </p:stCondLst>
                            <p:childTnLst>
                              <p:par>
                                <p:cTn id="80" presetID="10" presetClass="entr" presetSubtype="0" fill="hold" grpId="0" nodeType="afterEffect">
                                  <p:stCondLst>
                                    <p:cond delay="0"/>
                                  </p:stCondLst>
                                  <p:childTnLst>
                                    <p:set>
                                      <p:cBhvr>
                                        <p:cTn id="81" dur="1" fill="hold">
                                          <p:stCondLst>
                                            <p:cond delay="0"/>
                                          </p:stCondLst>
                                        </p:cTn>
                                        <p:tgtEl>
                                          <p:spTgt spid="36"/>
                                        </p:tgtEl>
                                        <p:attrNameLst>
                                          <p:attrName>style.visibility</p:attrName>
                                        </p:attrNameLst>
                                      </p:cBhvr>
                                      <p:to>
                                        <p:strVal val="visible"/>
                                      </p:to>
                                    </p:set>
                                    <p:animEffect transition="in" filter="fade">
                                      <p:cBhvr>
                                        <p:cTn id="82" dur="500"/>
                                        <p:tgtEl>
                                          <p:spTgt spid="36"/>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77"/>
                                        </p:tgtEl>
                                        <p:attrNameLst>
                                          <p:attrName>style.visibility</p:attrName>
                                        </p:attrNameLst>
                                      </p:cBhvr>
                                      <p:to>
                                        <p:strVal val="visible"/>
                                      </p:to>
                                    </p:set>
                                    <p:animEffect transition="in" filter="fade">
                                      <p:cBhvr>
                                        <p:cTn id="87" dur="500"/>
                                        <p:tgtEl>
                                          <p:spTgt spid="77"/>
                                        </p:tgtEl>
                                      </p:cBhvr>
                                    </p:animEffect>
                                  </p:childTnLst>
                                </p:cTn>
                              </p:par>
                            </p:childTnLst>
                          </p:cTn>
                        </p:par>
                        <p:par>
                          <p:cTn id="88" fill="hold">
                            <p:stCondLst>
                              <p:cond delay="500"/>
                            </p:stCondLst>
                            <p:childTnLst>
                              <p:par>
                                <p:cTn id="89" presetID="10" presetClass="entr" presetSubtype="0" fill="hold" grpId="0" nodeType="afterEffect">
                                  <p:stCondLst>
                                    <p:cond delay="0"/>
                                  </p:stCondLst>
                                  <p:childTnLst>
                                    <p:set>
                                      <p:cBhvr>
                                        <p:cTn id="90" dur="1" fill="hold">
                                          <p:stCondLst>
                                            <p:cond delay="0"/>
                                          </p:stCondLst>
                                        </p:cTn>
                                        <p:tgtEl>
                                          <p:spTgt spid="82"/>
                                        </p:tgtEl>
                                        <p:attrNameLst>
                                          <p:attrName>style.visibility</p:attrName>
                                        </p:attrNameLst>
                                      </p:cBhvr>
                                      <p:to>
                                        <p:strVal val="visible"/>
                                      </p:to>
                                    </p:set>
                                    <p:animEffect transition="in" filter="fade">
                                      <p:cBhvr>
                                        <p:cTn id="91" dur="500"/>
                                        <p:tgtEl>
                                          <p:spTgt spid="82"/>
                                        </p:tgtEl>
                                      </p:cBhvr>
                                    </p:animEffect>
                                  </p:childTnLst>
                                </p:cTn>
                              </p:par>
                            </p:childTnLst>
                          </p:cTn>
                        </p:par>
                        <p:par>
                          <p:cTn id="92" fill="hold">
                            <p:stCondLst>
                              <p:cond delay="1000"/>
                            </p:stCondLst>
                            <p:childTnLst>
                              <p:par>
                                <p:cTn id="93" presetID="22" presetClass="entr" presetSubtype="1" fill="hold" nodeType="afterEffect">
                                  <p:stCondLst>
                                    <p:cond delay="0"/>
                                  </p:stCondLst>
                                  <p:childTnLst>
                                    <p:set>
                                      <p:cBhvr>
                                        <p:cTn id="94" dur="1" fill="hold">
                                          <p:stCondLst>
                                            <p:cond delay="0"/>
                                          </p:stCondLst>
                                        </p:cTn>
                                        <p:tgtEl>
                                          <p:spTgt spid="47"/>
                                        </p:tgtEl>
                                        <p:attrNameLst>
                                          <p:attrName>style.visibility</p:attrName>
                                        </p:attrNameLst>
                                      </p:cBhvr>
                                      <p:to>
                                        <p:strVal val="visible"/>
                                      </p:to>
                                    </p:set>
                                    <p:animEffect transition="in" filter="wipe(up)">
                                      <p:cBhvr>
                                        <p:cTn id="95" dur="500"/>
                                        <p:tgtEl>
                                          <p:spTgt spid="47"/>
                                        </p:tgtEl>
                                      </p:cBhvr>
                                    </p:animEffect>
                                  </p:childTnLst>
                                </p:cTn>
                              </p:par>
                            </p:childTnLst>
                          </p:cTn>
                        </p:par>
                        <p:par>
                          <p:cTn id="96" fill="hold">
                            <p:stCondLst>
                              <p:cond delay="1500"/>
                            </p:stCondLst>
                            <p:childTnLst>
                              <p:par>
                                <p:cTn id="97" presetID="10" presetClass="entr" presetSubtype="0" fill="hold" grpId="0" nodeType="afterEffect">
                                  <p:stCondLst>
                                    <p:cond delay="0"/>
                                  </p:stCondLst>
                                  <p:childTnLst>
                                    <p:set>
                                      <p:cBhvr>
                                        <p:cTn id="98" dur="1" fill="hold">
                                          <p:stCondLst>
                                            <p:cond delay="0"/>
                                          </p:stCondLst>
                                        </p:cTn>
                                        <p:tgtEl>
                                          <p:spTgt spid="78"/>
                                        </p:tgtEl>
                                        <p:attrNameLst>
                                          <p:attrName>style.visibility</p:attrName>
                                        </p:attrNameLst>
                                      </p:cBhvr>
                                      <p:to>
                                        <p:strVal val="visible"/>
                                      </p:to>
                                    </p:set>
                                    <p:animEffect transition="in" filter="fade">
                                      <p:cBhvr>
                                        <p:cTn id="99" dur="500"/>
                                        <p:tgtEl>
                                          <p:spTgt spid="78"/>
                                        </p:tgtEl>
                                      </p:cBhvr>
                                    </p:animEffect>
                                  </p:childTnLst>
                                </p:cTn>
                              </p:par>
                            </p:childTnLst>
                          </p:cTn>
                        </p:par>
                        <p:par>
                          <p:cTn id="100" fill="hold">
                            <p:stCondLst>
                              <p:cond delay="2000"/>
                            </p:stCondLst>
                            <p:childTnLst>
                              <p:par>
                                <p:cTn id="101" presetID="10" presetClass="entr" presetSubtype="0" fill="hold" grpId="0" nodeType="afterEffect">
                                  <p:stCondLst>
                                    <p:cond delay="0"/>
                                  </p:stCondLst>
                                  <p:childTnLst>
                                    <p:set>
                                      <p:cBhvr>
                                        <p:cTn id="102" dur="1" fill="hold">
                                          <p:stCondLst>
                                            <p:cond delay="0"/>
                                          </p:stCondLst>
                                        </p:cTn>
                                        <p:tgtEl>
                                          <p:spTgt spid="83"/>
                                        </p:tgtEl>
                                        <p:attrNameLst>
                                          <p:attrName>style.visibility</p:attrName>
                                        </p:attrNameLst>
                                      </p:cBhvr>
                                      <p:to>
                                        <p:strVal val="visible"/>
                                      </p:to>
                                    </p:set>
                                    <p:animEffect transition="in" filter="fade">
                                      <p:cBhvr>
                                        <p:cTn id="103" dur="500"/>
                                        <p:tgtEl>
                                          <p:spTgt spid="83"/>
                                        </p:tgtEl>
                                      </p:cBhvr>
                                    </p:animEffect>
                                  </p:childTnLst>
                                </p:cTn>
                              </p:par>
                            </p:childTnLst>
                          </p:cTn>
                        </p:par>
                      </p:childTnLst>
                    </p:cTn>
                  </p:par>
                  <p:par>
                    <p:cTn id="104" fill="hold">
                      <p:stCondLst>
                        <p:cond delay="indefinite"/>
                      </p:stCondLst>
                      <p:childTnLst>
                        <p:par>
                          <p:cTn id="105" fill="hold">
                            <p:stCondLst>
                              <p:cond delay="0"/>
                            </p:stCondLst>
                            <p:childTnLst>
                              <p:par>
                                <p:cTn id="106" presetID="10" presetClass="entr" presetSubtype="0" fill="hold" grpId="0" nodeType="clickEffect">
                                  <p:stCondLst>
                                    <p:cond delay="0"/>
                                  </p:stCondLst>
                                  <p:childTnLst>
                                    <p:set>
                                      <p:cBhvr>
                                        <p:cTn id="107" dur="1" fill="hold">
                                          <p:stCondLst>
                                            <p:cond delay="0"/>
                                          </p:stCondLst>
                                        </p:cTn>
                                        <p:tgtEl>
                                          <p:spTgt spid="75"/>
                                        </p:tgtEl>
                                        <p:attrNameLst>
                                          <p:attrName>style.visibility</p:attrName>
                                        </p:attrNameLst>
                                      </p:cBhvr>
                                      <p:to>
                                        <p:strVal val="visible"/>
                                      </p:to>
                                    </p:set>
                                    <p:animEffect transition="in" filter="fade">
                                      <p:cBhvr>
                                        <p:cTn id="108" dur="500"/>
                                        <p:tgtEl>
                                          <p:spTgt spid="75"/>
                                        </p:tgtEl>
                                      </p:cBhvr>
                                    </p:animEffect>
                                  </p:childTnLst>
                                </p:cTn>
                              </p:par>
                            </p:childTnLst>
                          </p:cTn>
                        </p:par>
                        <p:par>
                          <p:cTn id="109" fill="hold">
                            <p:stCondLst>
                              <p:cond delay="500"/>
                            </p:stCondLst>
                            <p:childTnLst>
                              <p:par>
                                <p:cTn id="110" presetID="10" presetClass="entr" presetSubtype="0" fill="hold" grpId="0" nodeType="afterEffect">
                                  <p:stCondLst>
                                    <p:cond delay="0"/>
                                  </p:stCondLst>
                                  <p:childTnLst>
                                    <p:set>
                                      <p:cBhvr>
                                        <p:cTn id="111" dur="1" fill="hold">
                                          <p:stCondLst>
                                            <p:cond delay="0"/>
                                          </p:stCondLst>
                                        </p:cTn>
                                        <p:tgtEl>
                                          <p:spTgt spid="81"/>
                                        </p:tgtEl>
                                        <p:attrNameLst>
                                          <p:attrName>style.visibility</p:attrName>
                                        </p:attrNameLst>
                                      </p:cBhvr>
                                      <p:to>
                                        <p:strVal val="visible"/>
                                      </p:to>
                                    </p:set>
                                    <p:animEffect transition="in" filter="fade">
                                      <p:cBhvr>
                                        <p:cTn id="112" dur="500"/>
                                        <p:tgtEl>
                                          <p:spTgt spid="81"/>
                                        </p:tgtEl>
                                      </p:cBhvr>
                                    </p:animEffect>
                                  </p:childTnLst>
                                </p:cTn>
                              </p:par>
                            </p:childTnLst>
                          </p:cTn>
                        </p:par>
                        <p:par>
                          <p:cTn id="113" fill="hold">
                            <p:stCondLst>
                              <p:cond delay="1000"/>
                            </p:stCondLst>
                            <p:childTnLst>
                              <p:par>
                                <p:cTn id="114" presetID="22" presetClass="entr" presetSubtype="4" fill="hold" nodeType="afterEffect">
                                  <p:stCondLst>
                                    <p:cond delay="0"/>
                                  </p:stCondLst>
                                  <p:childTnLst>
                                    <p:set>
                                      <p:cBhvr>
                                        <p:cTn id="115" dur="1" fill="hold">
                                          <p:stCondLst>
                                            <p:cond delay="0"/>
                                          </p:stCondLst>
                                        </p:cTn>
                                        <p:tgtEl>
                                          <p:spTgt spid="45"/>
                                        </p:tgtEl>
                                        <p:attrNameLst>
                                          <p:attrName>style.visibility</p:attrName>
                                        </p:attrNameLst>
                                      </p:cBhvr>
                                      <p:to>
                                        <p:strVal val="visible"/>
                                      </p:to>
                                    </p:set>
                                    <p:animEffect transition="in" filter="wipe(down)">
                                      <p:cBhvr>
                                        <p:cTn id="116" dur="500"/>
                                        <p:tgtEl>
                                          <p:spTgt spid="45"/>
                                        </p:tgtEl>
                                      </p:cBhvr>
                                    </p:animEffect>
                                  </p:childTnLst>
                                </p:cTn>
                              </p:par>
                            </p:childTnLst>
                          </p:cTn>
                        </p:par>
                        <p:par>
                          <p:cTn id="117" fill="hold">
                            <p:stCondLst>
                              <p:cond delay="1500"/>
                            </p:stCondLst>
                            <p:childTnLst>
                              <p:par>
                                <p:cTn id="118" presetID="10" presetClass="entr" presetSubtype="0" fill="hold" grpId="0" nodeType="afterEffect">
                                  <p:stCondLst>
                                    <p:cond delay="0"/>
                                  </p:stCondLst>
                                  <p:childTnLst>
                                    <p:set>
                                      <p:cBhvr>
                                        <p:cTn id="119" dur="1" fill="hold">
                                          <p:stCondLst>
                                            <p:cond delay="0"/>
                                          </p:stCondLst>
                                        </p:cTn>
                                        <p:tgtEl>
                                          <p:spTgt spid="76"/>
                                        </p:tgtEl>
                                        <p:attrNameLst>
                                          <p:attrName>style.visibility</p:attrName>
                                        </p:attrNameLst>
                                      </p:cBhvr>
                                      <p:to>
                                        <p:strVal val="visible"/>
                                      </p:to>
                                    </p:set>
                                    <p:animEffect transition="in" filter="fade">
                                      <p:cBhvr>
                                        <p:cTn id="120" dur="500"/>
                                        <p:tgtEl>
                                          <p:spTgt spid="76"/>
                                        </p:tgtEl>
                                      </p:cBhvr>
                                    </p:animEffect>
                                  </p:childTnLst>
                                </p:cTn>
                              </p:par>
                            </p:childTnLst>
                          </p:cTn>
                        </p:par>
                        <p:par>
                          <p:cTn id="121" fill="hold">
                            <p:stCondLst>
                              <p:cond delay="2000"/>
                            </p:stCondLst>
                            <p:childTnLst>
                              <p:par>
                                <p:cTn id="122" presetID="10" presetClass="entr" presetSubtype="0" fill="hold" grpId="0" nodeType="afterEffect">
                                  <p:stCondLst>
                                    <p:cond delay="0"/>
                                  </p:stCondLst>
                                  <p:childTnLst>
                                    <p:set>
                                      <p:cBhvr>
                                        <p:cTn id="123" dur="1" fill="hold">
                                          <p:stCondLst>
                                            <p:cond delay="0"/>
                                          </p:stCondLst>
                                        </p:cTn>
                                        <p:tgtEl>
                                          <p:spTgt spid="80"/>
                                        </p:tgtEl>
                                        <p:attrNameLst>
                                          <p:attrName>style.visibility</p:attrName>
                                        </p:attrNameLst>
                                      </p:cBhvr>
                                      <p:to>
                                        <p:strVal val="visible"/>
                                      </p:to>
                                    </p:set>
                                    <p:animEffect transition="in" filter="fade">
                                      <p:cBhvr>
                                        <p:cTn id="124" dur="500"/>
                                        <p:tgtEl>
                                          <p:spTgt spid="80"/>
                                        </p:tgtEl>
                                      </p:cBhvr>
                                    </p:animEffect>
                                  </p:childTnLst>
                                </p:cTn>
                              </p:par>
                            </p:childTnLst>
                          </p:cTn>
                        </p:par>
                      </p:childTnLst>
                    </p:cTn>
                  </p:par>
                  <p:par>
                    <p:cTn id="125" fill="hold">
                      <p:stCondLst>
                        <p:cond delay="indefinite"/>
                      </p:stCondLst>
                      <p:childTnLst>
                        <p:par>
                          <p:cTn id="126" fill="hold">
                            <p:stCondLst>
                              <p:cond delay="0"/>
                            </p:stCondLst>
                            <p:childTnLst>
                              <p:par>
                                <p:cTn id="127" presetID="22" presetClass="entr" presetSubtype="8" fill="hold" nodeType="clickEffect">
                                  <p:stCondLst>
                                    <p:cond delay="0"/>
                                  </p:stCondLst>
                                  <p:childTnLst>
                                    <p:set>
                                      <p:cBhvr>
                                        <p:cTn id="128" dur="1" fill="hold">
                                          <p:stCondLst>
                                            <p:cond delay="0"/>
                                          </p:stCondLst>
                                        </p:cTn>
                                        <p:tgtEl>
                                          <p:spTgt spid="14"/>
                                        </p:tgtEl>
                                        <p:attrNameLst>
                                          <p:attrName>style.visibility</p:attrName>
                                        </p:attrNameLst>
                                      </p:cBhvr>
                                      <p:to>
                                        <p:strVal val="visible"/>
                                      </p:to>
                                    </p:set>
                                    <p:animEffect transition="in" filter="wipe(left)">
                                      <p:cBhvr>
                                        <p:cTn id="129" dur="500"/>
                                        <p:tgtEl>
                                          <p:spTgt spid="14"/>
                                        </p:tgtEl>
                                      </p:cBhvr>
                                    </p:animEffect>
                                  </p:childTnLst>
                                </p:cTn>
                              </p:par>
                            </p:childTnLst>
                          </p:cTn>
                        </p:par>
                        <p:par>
                          <p:cTn id="130" fill="hold">
                            <p:stCondLst>
                              <p:cond delay="500"/>
                            </p:stCondLst>
                            <p:childTnLst>
                              <p:par>
                                <p:cTn id="131" presetID="10" presetClass="entr" presetSubtype="0" fill="hold" grpId="0" nodeType="afterEffect">
                                  <p:stCondLst>
                                    <p:cond delay="500"/>
                                  </p:stCondLst>
                                  <p:childTnLst>
                                    <p:set>
                                      <p:cBhvr>
                                        <p:cTn id="132" dur="1" fill="hold">
                                          <p:stCondLst>
                                            <p:cond delay="0"/>
                                          </p:stCondLst>
                                        </p:cTn>
                                        <p:tgtEl>
                                          <p:spTgt spid="69"/>
                                        </p:tgtEl>
                                        <p:attrNameLst>
                                          <p:attrName>style.visibility</p:attrName>
                                        </p:attrNameLst>
                                      </p:cBhvr>
                                      <p:to>
                                        <p:strVal val="visible"/>
                                      </p:to>
                                    </p:set>
                                    <p:animEffect transition="in" filter="fade">
                                      <p:cBhvr>
                                        <p:cTn id="133" dur="500"/>
                                        <p:tgtEl>
                                          <p:spTgt spid="69"/>
                                        </p:tgtEl>
                                      </p:cBhvr>
                                    </p:animEffect>
                                  </p:childTnLst>
                                </p:cTn>
                              </p:par>
                            </p:childTnLst>
                          </p:cTn>
                        </p:par>
                      </p:childTnLst>
                    </p:cTn>
                  </p:par>
                  <p:par>
                    <p:cTn id="134" fill="hold">
                      <p:stCondLst>
                        <p:cond delay="indefinite"/>
                      </p:stCondLst>
                      <p:childTnLst>
                        <p:par>
                          <p:cTn id="135" fill="hold">
                            <p:stCondLst>
                              <p:cond delay="0"/>
                            </p:stCondLst>
                            <p:childTnLst>
                              <p:par>
                                <p:cTn id="136" presetID="22" presetClass="entr" presetSubtype="2" fill="hold" nodeType="clickEffect">
                                  <p:stCondLst>
                                    <p:cond delay="0"/>
                                  </p:stCondLst>
                                  <p:childTnLst>
                                    <p:set>
                                      <p:cBhvr>
                                        <p:cTn id="137" dur="1" fill="hold">
                                          <p:stCondLst>
                                            <p:cond delay="0"/>
                                          </p:stCondLst>
                                        </p:cTn>
                                        <p:tgtEl>
                                          <p:spTgt spid="20"/>
                                        </p:tgtEl>
                                        <p:attrNameLst>
                                          <p:attrName>style.visibility</p:attrName>
                                        </p:attrNameLst>
                                      </p:cBhvr>
                                      <p:to>
                                        <p:strVal val="visible"/>
                                      </p:to>
                                    </p:set>
                                    <p:animEffect transition="in" filter="wipe(right)">
                                      <p:cBhvr>
                                        <p:cTn id="138" dur="500"/>
                                        <p:tgtEl>
                                          <p:spTgt spid="20"/>
                                        </p:tgtEl>
                                      </p:cBhvr>
                                    </p:animEffect>
                                  </p:childTnLst>
                                </p:cTn>
                              </p:par>
                            </p:childTnLst>
                          </p:cTn>
                        </p:par>
                        <p:par>
                          <p:cTn id="139" fill="hold">
                            <p:stCondLst>
                              <p:cond delay="500"/>
                            </p:stCondLst>
                            <p:childTnLst>
                              <p:par>
                                <p:cTn id="140" presetID="10" presetClass="entr" presetSubtype="0" fill="hold" grpId="0" nodeType="afterEffect">
                                  <p:stCondLst>
                                    <p:cond delay="500"/>
                                  </p:stCondLst>
                                  <p:childTnLst>
                                    <p:set>
                                      <p:cBhvr>
                                        <p:cTn id="141" dur="1" fill="hold">
                                          <p:stCondLst>
                                            <p:cond delay="0"/>
                                          </p:stCondLst>
                                        </p:cTn>
                                        <p:tgtEl>
                                          <p:spTgt spid="64"/>
                                        </p:tgtEl>
                                        <p:attrNameLst>
                                          <p:attrName>style.visibility</p:attrName>
                                        </p:attrNameLst>
                                      </p:cBhvr>
                                      <p:to>
                                        <p:strVal val="visible"/>
                                      </p:to>
                                    </p:set>
                                    <p:animEffect transition="in" filter="fade">
                                      <p:cBhvr>
                                        <p:cTn id="142"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28" grpId="0" animBg="1"/>
      <p:bldP spid="33" grpId="0" animBg="1"/>
      <p:bldP spid="34" grpId="0" animBg="1"/>
      <p:bldP spid="35" grpId="0" animBg="1"/>
      <p:bldP spid="31" grpId="0"/>
      <p:bldP spid="38" grpId="0"/>
      <p:bldP spid="36" grpId="0"/>
      <p:bldP spid="40" grpId="0"/>
      <p:bldP spid="41" grpId="0"/>
      <p:bldP spid="42" grpId="0"/>
      <p:bldP spid="73" grpId="0"/>
      <p:bldP spid="74" grpId="0"/>
      <p:bldP spid="75" grpId="0" animBg="1"/>
      <p:bldP spid="76" grpId="0" animBg="1"/>
      <p:bldP spid="77" grpId="0" animBg="1"/>
      <p:bldP spid="78" grpId="0" animBg="1"/>
      <p:bldP spid="80" grpId="0"/>
      <p:bldP spid="81" grpId="0"/>
      <p:bldP spid="82" grpId="0"/>
      <p:bldP spid="8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stopy roviny </a:t>
            </a:r>
            <a:r>
              <a:rPr lang="cs-CZ" sz="2400" i="1" dirty="0" smtClean="0">
                <a:sym typeface="Symbol"/>
              </a:rPr>
              <a:t> </a:t>
            </a:r>
            <a:r>
              <a:rPr lang="cs-CZ" sz="2400" dirty="0" smtClean="0">
                <a:sym typeface="Symbol"/>
              </a:rPr>
              <a:t>dané rovnoběžkami </a:t>
            </a:r>
            <a:r>
              <a:rPr lang="cs-CZ" sz="2400" i="1" dirty="0" smtClean="0">
                <a:sym typeface="Symbol"/>
              </a:rPr>
              <a:t>a</a:t>
            </a:r>
            <a:r>
              <a:rPr lang="cs-CZ" sz="2400" dirty="0" smtClean="0">
                <a:sym typeface="Symbol"/>
              </a:rPr>
              <a:t> a </a:t>
            </a:r>
            <a:r>
              <a:rPr lang="cs-CZ" sz="2400" i="1" dirty="0" smtClean="0">
                <a:sym typeface="Symbol"/>
              </a:rPr>
              <a:t>b</a:t>
            </a:r>
            <a:r>
              <a:rPr lang="cs-CZ" sz="2400" dirty="0" smtClean="0"/>
              <a:t>.</a:t>
            </a:r>
            <a:endParaRPr lang="cs-CZ" sz="2400" dirty="0"/>
          </a:p>
        </p:txBody>
      </p:sp>
      <p:cxnSp>
        <p:nvCxnSpPr>
          <p:cNvPr id="7" name="Přímá spojnice se šipkou 6"/>
          <p:cNvCxnSpPr/>
          <p:nvPr/>
        </p:nvCxnSpPr>
        <p:spPr>
          <a:xfrm>
            <a:off x="827584" y="4044071"/>
            <a:ext cx="6917163" cy="7232"/>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744747" y="388109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8" name="Přímá spojnice 7"/>
          <p:cNvCxnSpPr/>
          <p:nvPr/>
        </p:nvCxnSpPr>
        <p:spPr>
          <a:xfrm flipV="1">
            <a:off x="3536064" y="2279441"/>
            <a:ext cx="2709719" cy="1776379"/>
          </a:xfrm>
          <a:prstGeom prst="line">
            <a:avLst/>
          </a:prstGeom>
          <a:ln w="12700"/>
        </p:spPr>
        <p:style>
          <a:lnRef idx="1">
            <a:schemeClr val="dk1"/>
          </a:lnRef>
          <a:fillRef idx="0">
            <a:schemeClr val="dk1"/>
          </a:fillRef>
          <a:effectRef idx="0">
            <a:schemeClr val="dk1"/>
          </a:effectRef>
          <a:fontRef idx="minor">
            <a:schemeClr val="tx1"/>
          </a:fontRef>
        </p:style>
      </p:cxnSp>
      <p:cxnSp>
        <p:nvCxnSpPr>
          <p:cNvPr id="24" name="Přímá spojnice 23"/>
          <p:cNvCxnSpPr/>
          <p:nvPr/>
        </p:nvCxnSpPr>
        <p:spPr>
          <a:xfrm flipH="1">
            <a:off x="2153309" y="4051303"/>
            <a:ext cx="2284963" cy="253882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ovéPole 30"/>
          <p:cNvSpPr txBox="1"/>
          <p:nvPr/>
        </p:nvSpPr>
        <p:spPr>
          <a:xfrm>
            <a:off x="6137287" y="2204864"/>
            <a:ext cx="50405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8" name="TextovéPole 37"/>
          <p:cNvSpPr txBox="1"/>
          <p:nvPr/>
        </p:nvSpPr>
        <p:spPr>
          <a:xfrm>
            <a:off x="2834572" y="6158834"/>
            <a:ext cx="50405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cxnSp>
        <p:nvCxnSpPr>
          <p:cNvPr id="25" name="Přímá spojnice 24"/>
          <p:cNvCxnSpPr/>
          <p:nvPr/>
        </p:nvCxnSpPr>
        <p:spPr>
          <a:xfrm flipH="1">
            <a:off x="2651189" y="2053879"/>
            <a:ext cx="3031809" cy="19921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ovéPole 72"/>
          <p:cNvSpPr txBox="1"/>
          <p:nvPr/>
        </p:nvSpPr>
        <p:spPr>
          <a:xfrm>
            <a:off x="5144677" y="1879152"/>
            <a:ext cx="432048"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74" name="TextovéPole 73"/>
          <p:cNvSpPr txBox="1"/>
          <p:nvPr/>
        </p:nvSpPr>
        <p:spPr>
          <a:xfrm>
            <a:off x="1896422" y="6174436"/>
            <a:ext cx="432048"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cxnSp>
        <p:nvCxnSpPr>
          <p:cNvPr id="46" name="Přímá spojnice 45"/>
          <p:cNvCxnSpPr/>
          <p:nvPr/>
        </p:nvCxnSpPr>
        <p:spPr>
          <a:xfrm flipH="1">
            <a:off x="2598959" y="4054339"/>
            <a:ext cx="2284963" cy="253882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88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500"/>
                                        <p:tgtEl>
                                          <p:spTgt spid="2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4"/>
                                        </p:tgtEl>
                                        <p:attrNameLst>
                                          <p:attrName>style.visibility</p:attrName>
                                        </p:attrNameLst>
                                      </p:cBhvr>
                                      <p:to>
                                        <p:strVal val="visible"/>
                                      </p:to>
                                    </p:set>
                                    <p:animEffect transition="in" filter="fade">
                                      <p:cBhvr>
                                        <p:cTn id="26" dur="500"/>
                                        <p:tgtEl>
                                          <p:spTgt spid="74"/>
                                        </p:tgtEl>
                                      </p:cBhvr>
                                    </p:animEffect>
                                  </p:childTnLst>
                                </p:cTn>
                              </p:par>
                              <p:par>
                                <p:cTn id="27" presetID="10" presetClass="entr" presetSubtype="0"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3"/>
                                        </p:tgtEl>
                                        <p:attrNameLst>
                                          <p:attrName>style.visibility</p:attrName>
                                        </p:attrNameLst>
                                      </p:cBhvr>
                                      <p:to>
                                        <p:strVal val="visible"/>
                                      </p:to>
                                    </p:set>
                                    <p:animEffect transition="in" filter="fade">
                                      <p:cBhvr>
                                        <p:cTn id="32" dur="500"/>
                                        <p:tgtEl>
                                          <p:spTgt spid="73"/>
                                        </p:tgtEl>
                                      </p:cBhvr>
                                    </p:animEffect>
                                  </p:childTnLst>
                                </p:cTn>
                              </p:par>
                              <p:par>
                                <p:cTn id="33" presetID="10" presetClass="entr" presetSubtype="0" fill="hold" nodeType="withEffect">
                                  <p:stCondLst>
                                    <p:cond delay="0"/>
                                  </p:stCondLst>
                                  <p:childTnLst>
                                    <p:set>
                                      <p:cBhvr>
                                        <p:cTn id="34" dur="1" fill="hold">
                                          <p:stCondLst>
                                            <p:cond delay="0"/>
                                          </p:stCondLst>
                                        </p:cTn>
                                        <p:tgtEl>
                                          <p:spTgt spid="46"/>
                                        </p:tgtEl>
                                        <p:attrNameLst>
                                          <p:attrName>style.visibility</p:attrName>
                                        </p:attrNameLst>
                                      </p:cBhvr>
                                      <p:to>
                                        <p:strVal val="visible"/>
                                      </p:to>
                                    </p:set>
                                    <p:animEffect transition="in" filter="fade">
                                      <p:cBhvr>
                                        <p:cTn id="35"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1" grpId="0"/>
      <p:bldP spid="38" grpId="0"/>
      <p:bldP spid="73" grpId="0"/>
      <p:bldP spid="7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přímky </a:t>
            </a:r>
            <a:r>
              <a:rPr lang="cs-CZ" sz="2400" i="1" dirty="0" smtClean="0"/>
              <a:t>a</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1927829" y="2142089"/>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1965964" y="5309011"/>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248856" y="5373216"/>
            <a:ext cx="43924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2231285" y="2204864"/>
            <a:ext cx="43924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3203848" y="1916832"/>
            <a:ext cx="2736304" cy="2141693"/>
          </a:xfrm>
          <a:prstGeom prst="line">
            <a:avLst/>
          </a:prstGeom>
          <a:ln w="9525"/>
        </p:spPr>
        <p:style>
          <a:lnRef idx="1">
            <a:schemeClr val="dk1"/>
          </a:lnRef>
          <a:fillRef idx="0">
            <a:schemeClr val="dk1"/>
          </a:fillRef>
          <a:effectRef idx="0">
            <a:schemeClr val="dk1"/>
          </a:effectRef>
          <a:fontRef idx="minor">
            <a:schemeClr val="tx1"/>
          </a:fontRef>
        </p:style>
      </p:cxnSp>
      <p:sp>
        <p:nvSpPr>
          <p:cNvPr id="31" name="TextovéPole 30"/>
          <p:cNvSpPr txBox="1"/>
          <p:nvPr/>
        </p:nvSpPr>
        <p:spPr>
          <a:xfrm>
            <a:off x="4716016" y="2803012"/>
            <a:ext cx="50405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Tree>
    <p:extLst>
      <p:ext uri="{BB962C8B-B14F-4D97-AF65-F5344CB8AC3E}">
        <p14:creationId xmlns:p14="http://schemas.microsoft.com/office/powerpoint/2010/main" val="106839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3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přímky </a:t>
            </a:r>
            <a:r>
              <a:rPr lang="cs-CZ" sz="2400" i="1" dirty="0" smtClean="0"/>
              <a:t>a</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3524537" y="1787872"/>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6110703" y="5188550"/>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flipV="1">
            <a:off x="3563888" y="4058527"/>
            <a:ext cx="3077456" cy="131468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3563888" y="1916832"/>
            <a:ext cx="1" cy="214169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2987824" y="2060848"/>
            <a:ext cx="2520280" cy="1997677"/>
          </a:xfrm>
          <a:prstGeom prst="line">
            <a:avLst/>
          </a:prstGeom>
          <a:ln w="9525"/>
        </p:spPr>
        <p:style>
          <a:lnRef idx="1">
            <a:schemeClr val="dk1"/>
          </a:lnRef>
          <a:fillRef idx="0">
            <a:schemeClr val="dk1"/>
          </a:fillRef>
          <a:effectRef idx="0">
            <a:schemeClr val="dk1"/>
          </a:effectRef>
          <a:fontRef idx="minor">
            <a:schemeClr val="tx1"/>
          </a:fontRef>
        </p:style>
      </p:cxnSp>
      <p:sp>
        <p:nvSpPr>
          <p:cNvPr id="31" name="TextovéPole 30"/>
          <p:cNvSpPr txBox="1"/>
          <p:nvPr/>
        </p:nvSpPr>
        <p:spPr>
          <a:xfrm>
            <a:off x="2765613" y="1962599"/>
            <a:ext cx="50405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Tree>
    <p:extLst>
      <p:ext uri="{BB962C8B-B14F-4D97-AF65-F5344CB8AC3E}">
        <p14:creationId xmlns:p14="http://schemas.microsoft.com/office/powerpoint/2010/main" val="9678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3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80827915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740</TotalTime>
  <Words>341</Words>
  <Application>Microsoft Office PowerPoint</Application>
  <PresentationFormat>Předvádění na obrazovce (4:3)</PresentationFormat>
  <Paragraphs>86</Paragraphs>
  <Slides>10</Slides>
  <Notes>3</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ANOTACE</vt:lpstr>
      <vt:lpstr>Mongeovo promítání</vt:lpstr>
      <vt:lpstr>Průměty přímky v rovině</vt:lpstr>
      <vt:lpstr>Příklad</vt:lpstr>
      <vt:lpstr>Příklad</vt:lpstr>
      <vt:lpstr>Příklad</vt:lpstr>
      <vt:lpstr>Příklad</vt:lpstr>
      <vt:lpstr>Příklad</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94</cp:revision>
  <dcterms:created xsi:type="dcterms:W3CDTF">2012-07-31T10:12:03Z</dcterms:created>
  <dcterms:modified xsi:type="dcterms:W3CDTF">2013-05-14T09:38:25Z</dcterms:modified>
</cp:coreProperties>
</file>