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62" r:id="rId2"/>
    <p:sldId id="263" r:id="rId3"/>
    <p:sldId id="256" r:id="rId4"/>
    <p:sldId id="260" r:id="rId5"/>
    <p:sldId id="258" r:id="rId6"/>
    <p:sldId id="261" r:id="rId7"/>
    <p:sldId id="264"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2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DCA999-4739-4DDB-A5A0-7C0B8AF9A93F}" type="datetimeFigureOut">
              <a:rPr lang="cs-CZ" smtClean="0"/>
              <a:t>14.5.2013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7C66FD-4825-419D-A2E9-83D1754BEE32}" type="slidenum">
              <a:rPr lang="cs-CZ" smtClean="0"/>
              <a:t>‹#›</a:t>
            </a:fld>
            <a:endParaRPr lang="cs-CZ"/>
          </a:p>
        </p:txBody>
      </p:sp>
    </p:spTree>
    <p:extLst>
      <p:ext uri="{BB962C8B-B14F-4D97-AF65-F5344CB8AC3E}">
        <p14:creationId xmlns:p14="http://schemas.microsoft.com/office/powerpoint/2010/main" val="1428466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3131906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2</a:t>
            </a:fld>
            <a:endParaRPr lang="cs-CZ"/>
          </a:p>
        </p:txBody>
      </p:sp>
    </p:spTree>
    <p:extLst>
      <p:ext uri="{BB962C8B-B14F-4D97-AF65-F5344CB8AC3E}">
        <p14:creationId xmlns:p14="http://schemas.microsoft.com/office/powerpoint/2010/main" val="3479421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7</a:t>
            </a:fld>
            <a:endParaRPr lang="cs-CZ"/>
          </a:p>
        </p:txBody>
      </p:sp>
    </p:spTree>
    <p:extLst>
      <p:ext uri="{BB962C8B-B14F-4D97-AF65-F5344CB8AC3E}">
        <p14:creationId xmlns:p14="http://schemas.microsoft.com/office/powerpoint/2010/main" val="3086941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21072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69995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247437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9B73479-9596-4AC2-9E55-9DE0B3595760}"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3883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9B73479-9596-4AC2-9E55-9DE0B3595760}" type="datetimeFigureOut">
              <a:rPr lang="cs-CZ" smtClean="0"/>
              <a:t>14.5.2013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92732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9B73479-9596-4AC2-9E55-9DE0B3595760}" type="datetimeFigureOut">
              <a:rPr lang="cs-CZ" smtClean="0"/>
              <a:t>14.5.2013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82363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9B73479-9596-4AC2-9E55-9DE0B3595760}" type="datetimeFigureOut">
              <a:rPr lang="cs-CZ" smtClean="0"/>
              <a:t>14.5.2013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50086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688194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839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246997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78428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73479-9596-4AC2-9E55-9DE0B3595760}" type="datetimeFigureOut">
              <a:rPr lang="cs-CZ" smtClean="0"/>
              <a:t>14.5.2013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1E8C3A-EE6F-461E-8C55-27A27ED877F0}" type="slidenum">
              <a:rPr lang="cs-CZ" smtClean="0"/>
              <a:t>‹#›</a:t>
            </a:fld>
            <a:endParaRPr lang="cs-CZ"/>
          </a:p>
        </p:txBody>
      </p:sp>
    </p:spTree>
    <p:extLst>
      <p:ext uri="{BB962C8B-B14F-4D97-AF65-F5344CB8AC3E}">
        <p14:creationId xmlns:p14="http://schemas.microsoft.com/office/powerpoint/2010/main" val="3698490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503829966"/>
              </p:ext>
            </p:extLst>
          </p:nvPr>
        </p:nvGraphicFramePr>
        <p:xfrm>
          <a:off x="614836" y="2816085"/>
          <a:ext cx="8136904" cy="296721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Mgr. Michaela Sedláčková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VY_32_INOVACE_08A_20_Mongeovo</a:t>
                      </a:r>
                      <a:r>
                        <a:rPr lang="cs-CZ" sz="1800" b="1" kern="1200" baseline="0" dirty="0" smtClean="0">
                          <a:solidFill>
                            <a:srgbClr val="2C3036"/>
                          </a:solidFill>
                          <a:latin typeface="Calibri" pitchFamily="34" charset="0"/>
                          <a:ea typeface="+mn-ea"/>
                          <a:cs typeface="+mn-cs"/>
                        </a:rPr>
                        <a:t> promítání – Otáčení roviny do průmětny</a:t>
                      </a:r>
                      <a:endParaRPr lang="cs-CZ" sz="1800" b="1" kern="1200" dirty="0" smtClean="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Deskriptivní geometrie</a:t>
                      </a: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2.2.2013</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67588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736"/>
          </a:xfrm>
        </p:spPr>
        <p:txBody>
          <a:bodyPr/>
          <a:lstStyle/>
          <a:p>
            <a:r>
              <a:rPr lang="cs-CZ" sz="3600" b="1" dirty="0" smtClean="0">
                <a:solidFill>
                  <a:schemeClr val="tx1"/>
                </a:solidFill>
                <a:latin typeface="Calibri" pitchFamily="34" charset="0"/>
              </a:rPr>
              <a:t>ANOTACE</a:t>
            </a:r>
            <a:endParaRPr lang="cs-CZ" sz="3600" b="1" dirty="0">
              <a:solidFill>
                <a:schemeClr val="tx1"/>
              </a:solidFill>
              <a:latin typeface="Calibri" pitchFamily="34" charset="0"/>
            </a:endParaRPr>
          </a:p>
        </p:txBody>
      </p:sp>
      <p:sp>
        <p:nvSpPr>
          <p:cNvPr id="3" name="Zástupný symbol pro obsah 2"/>
          <p:cNvSpPr>
            <a:spLocks noGrp="1"/>
          </p:cNvSpPr>
          <p:nvPr>
            <p:ph idx="1"/>
          </p:nvPr>
        </p:nvSpPr>
        <p:spPr>
          <a:xfrm>
            <a:off x="457200" y="1196752"/>
            <a:ext cx="8229600" cy="4929411"/>
          </a:xfrm>
        </p:spPr>
        <p:txBody>
          <a:bodyPr>
            <a:normAutofit/>
          </a:bodyPr>
          <a:lstStyle/>
          <a:p>
            <a:pPr marL="0" indent="0" algn="just">
              <a:buNone/>
            </a:pPr>
            <a:r>
              <a:rPr lang="cs-CZ" sz="2000" dirty="0" smtClean="0">
                <a:latin typeface="Calibri" pitchFamily="34" charset="0"/>
              </a:rPr>
              <a:t>Tento materiál slouží k </a:t>
            </a:r>
            <a:r>
              <a:rPr lang="cs-CZ" sz="2000" smtClean="0">
                <a:latin typeface="Calibri" pitchFamily="34" charset="0"/>
              </a:rPr>
              <a:t>vysvětlení </a:t>
            </a:r>
            <a:r>
              <a:rPr lang="cs-CZ" sz="2000">
                <a:latin typeface="Calibri" pitchFamily="34" charset="0"/>
              </a:rPr>
              <a:t>a procvičení principu </a:t>
            </a:r>
            <a:r>
              <a:rPr lang="cs-CZ" sz="2000" dirty="0" smtClean="0">
                <a:latin typeface="Calibri" pitchFamily="34" charset="0"/>
              </a:rPr>
              <a:t>otáčení roviny do průmětny v Mongeově promítání a je připraven pro hodiny deskriptivní </a:t>
            </a:r>
            <a:r>
              <a:rPr lang="cs-CZ" sz="2000" dirty="0">
                <a:latin typeface="Calibri" pitchFamily="34" charset="0"/>
              </a:rPr>
              <a:t>geometrie v 5. ročníku šestiletého gymnázia a pro seminář deskriptivní geometrie ve 3. ročníku čtyřletého gymnázia.</a:t>
            </a:r>
            <a:endParaRPr lang="cs-CZ" sz="2000" dirty="0" smtClean="0">
              <a:latin typeface="Calibri" pitchFamily="34" charset="0"/>
            </a:endParaRPr>
          </a:p>
          <a:p>
            <a:pPr marL="0" indent="0" algn="just">
              <a:buNone/>
            </a:pPr>
            <a:r>
              <a:rPr lang="cs-CZ" sz="2000" dirty="0" smtClean="0">
                <a:latin typeface="Calibri" pitchFamily="34" charset="0"/>
              </a:rPr>
              <a:t>První část této prezentace se věnuje teorii tohoto problému a je doplňována výkladem učitele. Je vhodné, aby učitel celou situaci také modeloval v promítacím koutě. Studenti sledují výklad učitele a mohou mu klást dotazy.</a:t>
            </a:r>
          </a:p>
          <a:p>
            <a:pPr marL="0" indent="0" algn="just">
              <a:buNone/>
            </a:pPr>
            <a:r>
              <a:rPr lang="cs-CZ" sz="2000" dirty="0">
                <a:latin typeface="Calibri" pitchFamily="34" charset="0"/>
              </a:rPr>
              <a:t>D</a:t>
            </a:r>
            <a:r>
              <a:rPr lang="cs-CZ" sz="2000" dirty="0" smtClean="0">
                <a:solidFill>
                  <a:schemeClr val="tx1"/>
                </a:solidFill>
                <a:latin typeface="Calibri" pitchFamily="34" charset="0"/>
              </a:rPr>
              <a:t>alší část prezentace se věnuje řešenému příkladu, kde je využita výše vysvětlená látka. Učitel konstrukci slovně popisuje a vysvětluje. Studenti příklad rýsují do sešitu.</a:t>
            </a:r>
          </a:p>
          <a:p>
            <a:pPr marL="0" indent="0" algn="just">
              <a:buNone/>
            </a:pPr>
            <a:r>
              <a:rPr lang="cs-CZ" sz="2000" dirty="0" smtClean="0">
                <a:latin typeface="Calibri" pitchFamily="34" charset="0"/>
              </a:rPr>
              <a:t>V poslední části prezentace je uveden neřešený příklad. Studenti navrhují jeho řešení. Jeden ze studentů nebo učitel řešení rýsuje do promítaného zadání pomocí světelného pera na interaktivní tabuli, nástrojem „pero“ (nástroj programu PowerPoint) nebo fixem na tabuli.</a:t>
            </a:r>
            <a:endParaRPr lang="cs-CZ" sz="2000" dirty="0" smtClean="0">
              <a:solidFill>
                <a:schemeClr val="tx1"/>
              </a:solidFill>
              <a:latin typeface="Calibri" pitchFamily="34" charset="0"/>
            </a:endParaRPr>
          </a:p>
          <a:p>
            <a:pPr marL="0" indent="0">
              <a:buNone/>
            </a:pPr>
            <a:endParaRPr lang="cs-CZ" sz="1400" dirty="0" smtClean="0">
              <a:solidFill>
                <a:schemeClr val="tx1"/>
              </a:solidFill>
              <a:latin typeface="Calibri" pitchFamily="34" charset="0"/>
            </a:endParaRPr>
          </a:p>
        </p:txBody>
      </p:sp>
    </p:spTree>
    <p:extLst>
      <p:ext uri="{BB962C8B-B14F-4D97-AF65-F5344CB8AC3E}">
        <p14:creationId xmlns:p14="http://schemas.microsoft.com/office/powerpoint/2010/main" val="31333929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Mongeovo promítání</a:t>
            </a:r>
            <a:endParaRPr lang="cs-CZ" dirty="0"/>
          </a:p>
        </p:txBody>
      </p:sp>
      <p:sp>
        <p:nvSpPr>
          <p:cNvPr id="3" name="Podnadpis 2"/>
          <p:cNvSpPr>
            <a:spLocks noGrp="1"/>
          </p:cNvSpPr>
          <p:nvPr>
            <p:ph type="subTitle" idx="1"/>
          </p:nvPr>
        </p:nvSpPr>
        <p:spPr/>
        <p:txBody>
          <a:bodyPr/>
          <a:lstStyle/>
          <a:p>
            <a:r>
              <a:rPr lang="cs-CZ" dirty="0" smtClean="0">
                <a:solidFill>
                  <a:schemeClr val="tx1"/>
                </a:solidFill>
              </a:rPr>
              <a:t>OTÁČENÍ ROVINY DO PRŮMĚTNY</a:t>
            </a:r>
            <a:endParaRPr lang="cs-CZ" dirty="0">
              <a:solidFill>
                <a:schemeClr val="tx1"/>
              </a:solidFill>
            </a:endParaRPr>
          </a:p>
        </p:txBody>
      </p:sp>
    </p:spTree>
    <p:extLst>
      <p:ext uri="{BB962C8B-B14F-4D97-AF65-F5344CB8AC3E}">
        <p14:creationId xmlns:p14="http://schemas.microsoft.com/office/powerpoint/2010/main" val="511152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Teorie</a:t>
            </a:r>
            <a:endParaRPr lang="cs-CZ" dirty="0"/>
          </a:p>
        </p:txBody>
      </p:sp>
      <p:sp>
        <p:nvSpPr>
          <p:cNvPr id="3" name="Zástupný symbol pro obsah 2"/>
          <p:cNvSpPr>
            <a:spLocks noGrp="1"/>
          </p:cNvSpPr>
          <p:nvPr>
            <p:ph idx="1"/>
          </p:nvPr>
        </p:nvSpPr>
        <p:spPr/>
        <p:txBody>
          <a:bodyPr/>
          <a:lstStyle/>
          <a:p>
            <a:r>
              <a:rPr lang="cs-CZ" dirty="0" smtClean="0"/>
              <a:t>Úlohy v obecné rovině řešíme užitím otočení roviny do průmětny.</a:t>
            </a:r>
          </a:p>
          <a:p>
            <a:r>
              <a:rPr lang="cs-CZ" dirty="0" smtClean="0"/>
              <a:t>Rovinu do průmětny otáčíme kolem její stopy. Nejprve určíme poloměr otočení jednoho bodu roviny. Ostatní body a přímky pak otáčíme užitím osové afinity.</a:t>
            </a:r>
            <a:endParaRPr lang="cs-CZ" dirty="0"/>
          </a:p>
        </p:txBody>
      </p:sp>
    </p:spTree>
    <p:extLst>
      <p:ext uri="{BB962C8B-B14F-4D97-AF65-F5344CB8AC3E}">
        <p14:creationId xmlns:p14="http://schemas.microsoft.com/office/powerpoint/2010/main" val="176661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Sestrojte skutečnou velikost trojúhelníku </a:t>
            </a:r>
            <a:r>
              <a:rPr lang="cs-CZ" sz="2400" i="1" dirty="0" smtClean="0"/>
              <a:t>ABC</a:t>
            </a:r>
            <a:r>
              <a:rPr lang="cs-CZ" sz="2400" dirty="0" smtClean="0"/>
              <a:t>, který leží v rovině </a:t>
            </a:r>
            <a:r>
              <a:rPr lang="cs-CZ" sz="2400" i="1" dirty="0" smtClean="0">
                <a:sym typeface="Symbol"/>
              </a:rPr>
              <a:t></a:t>
            </a:r>
            <a:r>
              <a:rPr lang="cs-CZ" sz="2400" dirty="0" smtClean="0"/>
              <a:t>.</a:t>
            </a:r>
            <a:endParaRPr lang="cs-CZ" sz="2400" dirty="0"/>
          </a:p>
        </p:txBody>
      </p:sp>
      <p:cxnSp>
        <p:nvCxnSpPr>
          <p:cNvPr id="7" name="Přímá spojnice se šipkou 6"/>
          <p:cNvCxnSpPr/>
          <p:nvPr/>
        </p:nvCxnSpPr>
        <p:spPr>
          <a:xfrm>
            <a:off x="1471261" y="4058527"/>
            <a:ext cx="5976664" cy="0"/>
          </a:xfrm>
          <a:prstGeom prst="straightConnector1">
            <a:avLst/>
          </a:prstGeom>
          <a:ln w="9525">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4" name="TextovéPole 63"/>
          <p:cNvSpPr txBox="1"/>
          <p:nvPr/>
        </p:nvSpPr>
        <p:spPr>
          <a:xfrm>
            <a:off x="3354633" y="1728151"/>
            <a:ext cx="562893" cy="369332"/>
          </a:xfrm>
          <a:prstGeom prst="rect">
            <a:avLst/>
          </a:prstGeom>
          <a:noFill/>
        </p:spPr>
        <p:txBody>
          <a:bodyPr wrap="square" rtlCol="0">
            <a:spAutoFit/>
          </a:bodyPr>
          <a:lstStyle/>
          <a:p>
            <a:r>
              <a:rPr lang="cs-CZ" dirty="0" smtClean="0"/>
              <a:t>n</a:t>
            </a:r>
            <a:r>
              <a:rPr lang="cs-CZ" spc="-300" baseline="30000" dirty="0" smtClean="0">
                <a:sym typeface="Symbol"/>
              </a:rPr>
              <a:t></a:t>
            </a:r>
            <a:r>
              <a:rPr lang="cs-CZ" spc="-300" baseline="-25000" dirty="0" smtClean="0"/>
              <a:t>2</a:t>
            </a:r>
            <a:endParaRPr lang="cs-CZ" spc="-300" dirty="0"/>
          </a:p>
        </p:txBody>
      </p:sp>
      <p:sp>
        <p:nvSpPr>
          <p:cNvPr id="69" name="TextovéPole 68"/>
          <p:cNvSpPr txBox="1"/>
          <p:nvPr/>
        </p:nvSpPr>
        <p:spPr>
          <a:xfrm>
            <a:off x="2711651" y="5452686"/>
            <a:ext cx="530641" cy="369332"/>
          </a:xfrm>
          <a:prstGeom prst="rect">
            <a:avLst/>
          </a:prstGeom>
          <a:noFill/>
        </p:spPr>
        <p:txBody>
          <a:bodyPr wrap="square" rtlCol="0">
            <a:spAutoFit/>
          </a:bodyPr>
          <a:lstStyle/>
          <a:p>
            <a:r>
              <a:rPr lang="cs-CZ" dirty="0" smtClean="0"/>
              <a:t>p</a:t>
            </a:r>
            <a:r>
              <a:rPr lang="cs-CZ" spc="-300" baseline="30000" dirty="0" smtClean="0">
                <a:sym typeface="Symbol"/>
              </a:rPr>
              <a:t></a:t>
            </a:r>
            <a:r>
              <a:rPr lang="cs-CZ" spc="-300" baseline="-25000" dirty="0" smtClean="0"/>
              <a:t>1</a:t>
            </a:r>
            <a:endParaRPr lang="cs-CZ" spc="-300" baseline="-25000" dirty="0"/>
          </a:p>
        </p:txBody>
      </p:sp>
      <p:cxnSp>
        <p:nvCxnSpPr>
          <p:cNvPr id="14" name="Přímá spojnice 13"/>
          <p:cNvCxnSpPr/>
          <p:nvPr/>
        </p:nvCxnSpPr>
        <p:spPr>
          <a:xfrm flipH="1">
            <a:off x="2915816" y="4058527"/>
            <a:ext cx="3037507" cy="181874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Přímá spojnice 19"/>
          <p:cNvCxnSpPr/>
          <p:nvPr/>
        </p:nvCxnSpPr>
        <p:spPr>
          <a:xfrm flipH="1" flipV="1">
            <a:off x="3275856" y="1912817"/>
            <a:ext cx="2667744" cy="214819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a:off x="3545340" y="2790425"/>
            <a:ext cx="1" cy="1776417"/>
          </a:xfrm>
          <a:prstGeom prst="line">
            <a:avLst/>
          </a:prstGeom>
          <a:ln w="6350">
            <a:prstDash val="dash"/>
          </a:ln>
        </p:spPr>
        <p:style>
          <a:lnRef idx="1">
            <a:schemeClr val="dk1"/>
          </a:lnRef>
          <a:fillRef idx="0">
            <a:schemeClr val="dk1"/>
          </a:fillRef>
          <a:effectRef idx="0">
            <a:schemeClr val="dk1"/>
          </a:effectRef>
          <a:fontRef idx="minor">
            <a:schemeClr val="tx1"/>
          </a:fontRef>
        </p:style>
      </p:cxnSp>
      <p:sp>
        <p:nvSpPr>
          <p:cNvPr id="34" name="Ovál 33"/>
          <p:cNvSpPr/>
          <p:nvPr/>
        </p:nvSpPr>
        <p:spPr>
          <a:xfrm>
            <a:off x="3522481" y="4524359"/>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5" name="Ovál 34"/>
          <p:cNvSpPr/>
          <p:nvPr/>
        </p:nvSpPr>
        <p:spPr>
          <a:xfrm>
            <a:off x="3522620" y="2767565"/>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8" name="TextovéPole 37"/>
          <p:cNvSpPr txBox="1"/>
          <p:nvPr/>
        </p:nvSpPr>
        <p:spPr>
          <a:xfrm>
            <a:off x="4010023" y="5209423"/>
            <a:ext cx="504056" cy="369332"/>
          </a:xfrm>
          <a:prstGeom prst="rect">
            <a:avLst/>
          </a:prstGeom>
          <a:noFill/>
        </p:spPr>
        <p:txBody>
          <a:bodyPr wrap="square" rtlCol="0">
            <a:spAutoFit/>
          </a:bodyPr>
          <a:lstStyle/>
          <a:p>
            <a:r>
              <a:rPr lang="cs-CZ" dirty="0" smtClean="0"/>
              <a:t>s</a:t>
            </a:r>
            <a:r>
              <a:rPr lang="cs-CZ" baseline="-25000" dirty="0" smtClean="0"/>
              <a:t>1</a:t>
            </a:r>
            <a:endParaRPr lang="cs-CZ" baseline="-25000" dirty="0"/>
          </a:p>
        </p:txBody>
      </p:sp>
      <p:sp>
        <p:nvSpPr>
          <p:cNvPr id="36" name="TextovéPole 35"/>
          <p:cNvSpPr txBox="1"/>
          <p:nvPr/>
        </p:nvSpPr>
        <p:spPr>
          <a:xfrm>
            <a:off x="3160814" y="2492896"/>
            <a:ext cx="475266"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40" name="TextovéPole 39"/>
          <p:cNvSpPr txBox="1"/>
          <p:nvPr/>
        </p:nvSpPr>
        <p:spPr>
          <a:xfrm>
            <a:off x="3159157" y="4201902"/>
            <a:ext cx="47526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cxnSp>
        <p:nvCxnSpPr>
          <p:cNvPr id="25" name="Přímá spojnice 24"/>
          <p:cNvCxnSpPr/>
          <p:nvPr/>
        </p:nvCxnSpPr>
        <p:spPr>
          <a:xfrm flipH="1" flipV="1">
            <a:off x="3554433" y="4564678"/>
            <a:ext cx="1296143" cy="2178784"/>
          </a:xfrm>
          <a:prstGeom prst="line">
            <a:avLst/>
          </a:prstGeom>
          <a:ln/>
        </p:spPr>
        <p:style>
          <a:lnRef idx="1">
            <a:schemeClr val="dk1"/>
          </a:lnRef>
          <a:fillRef idx="0">
            <a:schemeClr val="dk1"/>
          </a:fillRef>
          <a:effectRef idx="0">
            <a:schemeClr val="dk1"/>
          </a:effectRef>
          <a:fontRef idx="minor">
            <a:schemeClr val="tx1"/>
          </a:fontRef>
        </p:style>
      </p:cxnSp>
      <p:sp>
        <p:nvSpPr>
          <p:cNvPr id="12" name="Oblouk 11"/>
          <p:cNvSpPr/>
          <p:nvPr/>
        </p:nvSpPr>
        <p:spPr>
          <a:xfrm rot="14261546">
            <a:off x="3747988" y="5028076"/>
            <a:ext cx="432048" cy="432048"/>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9" name="Ovál 38"/>
          <p:cNvSpPr/>
          <p:nvPr/>
        </p:nvSpPr>
        <p:spPr>
          <a:xfrm>
            <a:off x="3825365" y="5203177"/>
            <a:ext cx="10800" cy="108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24" name="Přímá spojnice 23"/>
          <p:cNvCxnSpPr>
            <a:cxnSpLocks noChangeAspect="1"/>
          </p:cNvCxnSpPr>
          <p:nvPr/>
        </p:nvCxnSpPr>
        <p:spPr>
          <a:xfrm flipH="1">
            <a:off x="3545341" y="4056997"/>
            <a:ext cx="821111" cy="489525"/>
          </a:xfrm>
          <a:prstGeom prst="line">
            <a:avLst/>
          </a:prstGeom>
          <a:ln w="6350">
            <a:prstDash val="sysDot"/>
          </a:ln>
          <a:effectLst/>
        </p:spPr>
        <p:style>
          <a:lnRef idx="2">
            <a:schemeClr val="dk1"/>
          </a:lnRef>
          <a:fillRef idx="0">
            <a:schemeClr val="dk1"/>
          </a:fillRef>
          <a:effectRef idx="1">
            <a:schemeClr val="dk1"/>
          </a:effectRef>
          <a:fontRef idx="minor">
            <a:schemeClr val="tx1"/>
          </a:fontRef>
        </p:style>
      </p:cxnSp>
      <p:cxnSp>
        <p:nvCxnSpPr>
          <p:cNvPr id="11" name="Přímá spojnice 10"/>
          <p:cNvCxnSpPr/>
          <p:nvPr/>
        </p:nvCxnSpPr>
        <p:spPr>
          <a:xfrm flipV="1">
            <a:off x="4363747" y="2790425"/>
            <a:ext cx="0" cy="1260000"/>
          </a:xfrm>
          <a:prstGeom prst="line">
            <a:avLst/>
          </a:prstGeom>
          <a:ln w="63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33" name="Přímá spojnice 32"/>
          <p:cNvCxnSpPr/>
          <p:nvPr/>
        </p:nvCxnSpPr>
        <p:spPr>
          <a:xfrm>
            <a:off x="3545340" y="2790425"/>
            <a:ext cx="821112" cy="0"/>
          </a:xfrm>
          <a:prstGeom prst="line">
            <a:avLst/>
          </a:prstGeom>
          <a:ln w="635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41" name="Ovál 40"/>
          <p:cNvSpPr/>
          <p:nvPr/>
        </p:nvSpPr>
        <p:spPr>
          <a:xfrm>
            <a:off x="3434206" y="501317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2" name="Ovál 41"/>
          <p:cNvSpPr/>
          <p:nvPr/>
        </p:nvSpPr>
        <p:spPr>
          <a:xfrm>
            <a:off x="4709055" y="652494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3" name="Ovál 42"/>
          <p:cNvSpPr/>
          <p:nvPr/>
        </p:nvSpPr>
        <p:spPr>
          <a:xfrm>
            <a:off x="2439393" y="515745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4" name="Ovál 43"/>
          <p:cNvSpPr/>
          <p:nvPr/>
        </p:nvSpPr>
        <p:spPr>
          <a:xfrm>
            <a:off x="4663336" y="457123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5" name="Ovál 44"/>
          <p:cNvSpPr/>
          <p:nvPr/>
        </p:nvSpPr>
        <p:spPr>
          <a:xfrm>
            <a:off x="3440542" y="335660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6" name="Ovál 45"/>
          <p:cNvSpPr/>
          <p:nvPr/>
        </p:nvSpPr>
        <p:spPr>
          <a:xfrm>
            <a:off x="4666917" y="3752967"/>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7" name="Ovál 46"/>
          <p:cNvSpPr/>
          <p:nvPr/>
        </p:nvSpPr>
        <p:spPr>
          <a:xfrm>
            <a:off x="4943954" y="5034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8" name="Ovál 47"/>
          <p:cNvSpPr/>
          <p:nvPr/>
        </p:nvSpPr>
        <p:spPr>
          <a:xfrm>
            <a:off x="4071350" y="610103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49" name="Přímá spojnice 48"/>
          <p:cNvCxnSpPr>
            <a:cxnSpLocks noChangeAspect="1"/>
          </p:cNvCxnSpPr>
          <p:nvPr/>
        </p:nvCxnSpPr>
        <p:spPr>
          <a:xfrm flipH="1">
            <a:off x="2462253" y="4546378"/>
            <a:ext cx="1083864" cy="646173"/>
          </a:xfrm>
          <a:prstGeom prst="line">
            <a:avLst/>
          </a:prstGeom>
          <a:ln w="6350">
            <a:prstDash val="dash"/>
          </a:ln>
          <a:effectLst/>
        </p:spPr>
        <p:style>
          <a:lnRef idx="2">
            <a:schemeClr val="dk1"/>
          </a:lnRef>
          <a:fillRef idx="0">
            <a:schemeClr val="dk1"/>
          </a:fillRef>
          <a:effectRef idx="1">
            <a:schemeClr val="dk1"/>
          </a:effectRef>
          <a:fontRef idx="minor">
            <a:schemeClr val="tx1"/>
          </a:fontRef>
        </p:style>
      </p:cxnSp>
      <p:cxnSp>
        <p:nvCxnSpPr>
          <p:cNvPr id="26" name="Přímá spojnice 25"/>
          <p:cNvCxnSpPr/>
          <p:nvPr/>
        </p:nvCxnSpPr>
        <p:spPr>
          <a:xfrm>
            <a:off x="2462253" y="5192551"/>
            <a:ext cx="1501759" cy="51549"/>
          </a:xfrm>
          <a:prstGeom prst="line">
            <a:avLst/>
          </a:prstGeom>
          <a:ln w="6350">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27" name="Oblouk 26"/>
          <p:cNvSpPr>
            <a:spLocks noChangeAspect="1"/>
          </p:cNvSpPr>
          <p:nvPr/>
        </p:nvSpPr>
        <p:spPr>
          <a:xfrm rot="8938460">
            <a:off x="2456650" y="3764191"/>
            <a:ext cx="2994093" cy="2994093"/>
          </a:xfrm>
          <a:prstGeom prst="arc">
            <a:avLst>
              <a:gd name="adj1" fmla="val 16200000"/>
              <a:gd name="adj2" fmla="val 2052922"/>
            </a:avLst>
          </a:prstGeom>
          <a:ln w="6350">
            <a:prstDash val="dash"/>
            <a:headEnd type="arrow" w="med" len="med"/>
            <a:tailEnd type="non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cxnSp>
        <p:nvCxnSpPr>
          <p:cNvPr id="51" name="Přímá spojnice 50"/>
          <p:cNvCxnSpPr>
            <a:cxnSpLocks noChangeAspect="1"/>
          </p:cNvCxnSpPr>
          <p:nvPr/>
        </p:nvCxnSpPr>
        <p:spPr>
          <a:xfrm flipH="1">
            <a:off x="3463402" y="4063464"/>
            <a:ext cx="1628781" cy="971037"/>
          </a:xfrm>
          <a:prstGeom prst="line">
            <a:avLst/>
          </a:prstGeom>
          <a:ln w="6350">
            <a:prstDash val="sysDot"/>
          </a:ln>
          <a:effectLst/>
        </p:spPr>
        <p:style>
          <a:lnRef idx="2">
            <a:schemeClr val="dk1"/>
          </a:lnRef>
          <a:fillRef idx="0">
            <a:schemeClr val="dk1"/>
          </a:fillRef>
          <a:effectRef idx="1">
            <a:schemeClr val="dk1"/>
          </a:effectRef>
          <a:fontRef idx="minor">
            <a:schemeClr val="tx1"/>
          </a:fontRef>
        </p:style>
      </p:cxnSp>
      <p:cxnSp>
        <p:nvCxnSpPr>
          <p:cNvPr id="52" name="Přímá spojnice 51"/>
          <p:cNvCxnSpPr>
            <a:cxnSpLocks noChangeAspect="1"/>
          </p:cNvCxnSpPr>
          <p:nvPr/>
        </p:nvCxnSpPr>
        <p:spPr>
          <a:xfrm flipH="1">
            <a:off x="4689777" y="4061994"/>
            <a:ext cx="890335" cy="530795"/>
          </a:xfrm>
          <a:prstGeom prst="line">
            <a:avLst/>
          </a:prstGeom>
          <a:ln w="6350">
            <a:prstDash val="sysDot"/>
          </a:ln>
          <a:effectLst/>
        </p:spPr>
        <p:style>
          <a:lnRef idx="2">
            <a:schemeClr val="dk1"/>
          </a:lnRef>
          <a:fillRef idx="0">
            <a:schemeClr val="dk1"/>
          </a:fillRef>
          <a:effectRef idx="1">
            <a:schemeClr val="dk1"/>
          </a:effectRef>
          <a:fontRef idx="minor">
            <a:schemeClr val="tx1"/>
          </a:fontRef>
        </p:style>
      </p:cxnSp>
      <p:cxnSp>
        <p:nvCxnSpPr>
          <p:cNvPr id="55" name="Přímá spojnice 54"/>
          <p:cNvCxnSpPr/>
          <p:nvPr/>
        </p:nvCxnSpPr>
        <p:spPr>
          <a:xfrm flipV="1">
            <a:off x="5092183" y="3379464"/>
            <a:ext cx="0" cy="684000"/>
          </a:xfrm>
          <a:prstGeom prst="line">
            <a:avLst/>
          </a:prstGeom>
          <a:ln w="63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57" name="Přímá spojnice 56"/>
          <p:cNvCxnSpPr/>
          <p:nvPr/>
        </p:nvCxnSpPr>
        <p:spPr>
          <a:xfrm flipV="1">
            <a:off x="5582098" y="3768997"/>
            <a:ext cx="0" cy="288000"/>
          </a:xfrm>
          <a:prstGeom prst="line">
            <a:avLst/>
          </a:prstGeom>
          <a:ln w="63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59" name="Přímá spojnice 58"/>
          <p:cNvCxnSpPr/>
          <p:nvPr/>
        </p:nvCxnSpPr>
        <p:spPr>
          <a:xfrm>
            <a:off x="3457065" y="3379464"/>
            <a:ext cx="1639686" cy="6830"/>
          </a:xfrm>
          <a:prstGeom prst="line">
            <a:avLst/>
          </a:prstGeom>
          <a:ln w="63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61" name="Přímá spojnice 60"/>
          <p:cNvCxnSpPr/>
          <p:nvPr/>
        </p:nvCxnSpPr>
        <p:spPr>
          <a:xfrm>
            <a:off x="4686195" y="3775827"/>
            <a:ext cx="895199" cy="0"/>
          </a:xfrm>
          <a:prstGeom prst="line">
            <a:avLst/>
          </a:prstGeom>
          <a:ln w="63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63" name="Přímá spojnice 62"/>
          <p:cNvCxnSpPr/>
          <p:nvPr/>
        </p:nvCxnSpPr>
        <p:spPr>
          <a:xfrm>
            <a:off x="3461400" y="3379464"/>
            <a:ext cx="0" cy="1655037"/>
          </a:xfrm>
          <a:prstGeom prst="line">
            <a:avLst/>
          </a:prstGeom>
          <a:ln w="6350">
            <a:prstDash val="dash"/>
          </a:ln>
        </p:spPr>
        <p:style>
          <a:lnRef idx="1">
            <a:schemeClr val="dk1"/>
          </a:lnRef>
          <a:fillRef idx="0">
            <a:schemeClr val="dk1"/>
          </a:fillRef>
          <a:effectRef idx="0">
            <a:schemeClr val="dk1"/>
          </a:effectRef>
          <a:fontRef idx="minor">
            <a:schemeClr val="tx1"/>
          </a:fontRef>
        </p:style>
      </p:cxnSp>
      <p:cxnSp>
        <p:nvCxnSpPr>
          <p:cNvPr id="66" name="Přímá spojnice 65"/>
          <p:cNvCxnSpPr/>
          <p:nvPr/>
        </p:nvCxnSpPr>
        <p:spPr>
          <a:xfrm>
            <a:off x="4689777" y="3775827"/>
            <a:ext cx="0" cy="821341"/>
          </a:xfrm>
          <a:prstGeom prst="line">
            <a:avLst/>
          </a:prstGeom>
          <a:ln w="6350">
            <a:prstDash val="dash"/>
          </a:ln>
        </p:spPr>
        <p:style>
          <a:lnRef idx="1">
            <a:schemeClr val="dk1"/>
          </a:lnRef>
          <a:fillRef idx="0">
            <a:schemeClr val="dk1"/>
          </a:fillRef>
          <a:effectRef idx="0">
            <a:schemeClr val="dk1"/>
          </a:effectRef>
          <a:fontRef idx="minor">
            <a:schemeClr val="tx1"/>
          </a:fontRef>
        </p:style>
      </p:cxnSp>
      <p:cxnSp>
        <p:nvCxnSpPr>
          <p:cNvPr id="70" name="Přímá spojnice 69"/>
          <p:cNvCxnSpPr/>
          <p:nvPr/>
        </p:nvCxnSpPr>
        <p:spPr>
          <a:xfrm flipH="1">
            <a:off x="3462574" y="2790425"/>
            <a:ext cx="82078" cy="5890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Přímá spojnice 71"/>
          <p:cNvCxnSpPr>
            <a:cxnSpLocks noChangeAspect="1"/>
          </p:cNvCxnSpPr>
          <p:nvPr/>
        </p:nvCxnSpPr>
        <p:spPr>
          <a:xfrm>
            <a:off x="3552915" y="2804196"/>
            <a:ext cx="1135988" cy="96150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Přímá spojnice 73"/>
          <p:cNvCxnSpPr/>
          <p:nvPr/>
        </p:nvCxnSpPr>
        <p:spPr>
          <a:xfrm>
            <a:off x="3471664" y="3394061"/>
            <a:ext cx="1203515" cy="37350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Přímá spojnice 75"/>
          <p:cNvCxnSpPr>
            <a:endCxn id="44" idx="6"/>
          </p:cNvCxnSpPr>
          <p:nvPr/>
        </p:nvCxnSpPr>
        <p:spPr>
          <a:xfrm>
            <a:off x="3552915" y="4548982"/>
            <a:ext cx="1156140" cy="4511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Přímá spojnice 77"/>
          <p:cNvCxnSpPr>
            <a:endCxn id="41" idx="4"/>
          </p:cNvCxnSpPr>
          <p:nvPr/>
        </p:nvCxnSpPr>
        <p:spPr>
          <a:xfrm flipH="1">
            <a:off x="3457066" y="4548982"/>
            <a:ext cx="95849" cy="50991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Přímá spojnice 79"/>
          <p:cNvCxnSpPr>
            <a:stCxn id="41" idx="6"/>
            <a:endCxn id="44" idx="3"/>
          </p:cNvCxnSpPr>
          <p:nvPr/>
        </p:nvCxnSpPr>
        <p:spPr>
          <a:xfrm flipV="1">
            <a:off x="3479925" y="4610258"/>
            <a:ext cx="1190106" cy="42577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Přímá spojnice 82"/>
          <p:cNvCxnSpPr/>
          <p:nvPr/>
        </p:nvCxnSpPr>
        <p:spPr>
          <a:xfrm flipH="1">
            <a:off x="3350845" y="4663883"/>
            <a:ext cx="179394" cy="952446"/>
          </a:xfrm>
          <a:prstGeom prst="line">
            <a:avLst/>
          </a:prstGeom>
          <a:ln w="6350">
            <a:prstDash val="dash"/>
          </a:ln>
        </p:spPr>
        <p:style>
          <a:lnRef idx="1">
            <a:schemeClr val="dk1"/>
          </a:lnRef>
          <a:fillRef idx="0">
            <a:schemeClr val="dk1"/>
          </a:fillRef>
          <a:effectRef idx="0">
            <a:schemeClr val="dk1"/>
          </a:effectRef>
          <a:fontRef idx="minor">
            <a:schemeClr val="tx1"/>
          </a:fontRef>
        </p:style>
      </p:cxnSp>
      <p:cxnSp>
        <p:nvCxnSpPr>
          <p:cNvPr id="85" name="Přímá spojnice 84"/>
          <p:cNvCxnSpPr/>
          <p:nvPr/>
        </p:nvCxnSpPr>
        <p:spPr>
          <a:xfrm>
            <a:off x="3881523" y="4564678"/>
            <a:ext cx="1156140" cy="45112"/>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7" name="Přímá spojnice 86"/>
          <p:cNvCxnSpPr>
            <a:stCxn id="42" idx="0"/>
          </p:cNvCxnSpPr>
          <p:nvPr/>
        </p:nvCxnSpPr>
        <p:spPr>
          <a:xfrm flipV="1">
            <a:off x="4731915" y="4616953"/>
            <a:ext cx="305748" cy="1907995"/>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9" name="Přímá spojnice 88"/>
          <p:cNvCxnSpPr>
            <a:stCxn id="42" idx="1"/>
          </p:cNvCxnSpPr>
          <p:nvPr/>
        </p:nvCxnSpPr>
        <p:spPr>
          <a:xfrm flipH="1" flipV="1">
            <a:off x="3350845" y="5616330"/>
            <a:ext cx="1364905" cy="915313"/>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91" name="Přímá spojnice 90"/>
          <p:cNvCxnSpPr/>
          <p:nvPr/>
        </p:nvCxnSpPr>
        <p:spPr>
          <a:xfrm flipH="1" flipV="1">
            <a:off x="3450754" y="5034501"/>
            <a:ext cx="648070" cy="1089392"/>
          </a:xfrm>
          <a:prstGeom prst="line">
            <a:avLst/>
          </a:prstGeom>
          <a:ln w="6350">
            <a:prstDash val="dash"/>
          </a:ln>
        </p:spPr>
        <p:style>
          <a:lnRef idx="1">
            <a:schemeClr val="dk1"/>
          </a:lnRef>
          <a:fillRef idx="0">
            <a:schemeClr val="dk1"/>
          </a:fillRef>
          <a:effectRef idx="0">
            <a:schemeClr val="dk1"/>
          </a:effectRef>
          <a:fontRef idx="minor">
            <a:schemeClr val="tx1"/>
          </a:fontRef>
        </p:style>
      </p:cxnSp>
      <p:cxnSp>
        <p:nvCxnSpPr>
          <p:cNvPr id="93" name="Přímá spojnice 92"/>
          <p:cNvCxnSpPr>
            <a:cxnSpLocks noChangeAspect="1"/>
          </p:cNvCxnSpPr>
          <p:nvPr/>
        </p:nvCxnSpPr>
        <p:spPr>
          <a:xfrm flipH="1" flipV="1">
            <a:off x="4691381" y="4597175"/>
            <a:ext cx="275433" cy="462992"/>
          </a:xfrm>
          <a:prstGeom prst="line">
            <a:avLst/>
          </a:prstGeom>
          <a:ln w="6350">
            <a:prstDash val="dash"/>
          </a:ln>
        </p:spPr>
        <p:style>
          <a:lnRef idx="1">
            <a:schemeClr val="dk1"/>
          </a:lnRef>
          <a:fillRef idx="0">
            <a:schemeClr val="dk1"/>
          </a:fillRef>
          <a:effectRef idx="0">
            <a:schemeClr val="dk1"/>
          </a:effectRef>
          <a:fontRef idx="minor">
            <a:schemeClr val="tx1"/>
          </a:fontRef>
        </p:style>
      </p:cxnSp>
      <p:cxnSp>
        <p:nvCxnSpPr>
          <p:cNvPr id="96" name="Přímá spojnice 95"/>
          <p:cNvCxnSpPr>
            <a:stCxn id="47" idx="7"/>
            <a:endCxn id="48" idx="7"/>
          </p:cNvCxnSpPr>
          <p:nvPr/>
        </p:nvCxnSpPr>
        <p:spPr>
          <a:xfrm flipH="1">
            <a:off x="4110374" y="5041196"/>
            <a:ext cx="872604" cy="1066532"/>
          </a:xfrm>
          <a:prstGeom prst="line">
            <a:avLst/>
          </a:prstGeom>
          <a:ln w="19050">
            <a:solidFill>
              <a:schemeClr val="tx1"/>
            </a:solidFill>
            <a:prstDash val="lgDashDot"/>
          </a:ln>
        </p:spPr>
        <p:style>
          <a:lnRef idx="1">
            <a:schemeClr val="accent1"/>
          </a:lnRef>
          <a:fillRef idx="0">
            <a:schemeClr val="accent1"/>
          </a:fillRef>
          <a:effectRef idx="0">
            <a:schemeClr val="accent1"/>
          </a:effectRef>
          <a:fontRef idx="minor">
            <a:schemeClr val="tx1"/>
          </a:fontRef>
        </p:style>
      </p:cxnSp>
      <p:cxnSp>
        <p:nvCxnSpPr>
          <p:cNvPr id="98" name="Přímá spojnice 97"/>
          <p:cNvCxnSpPr>
            <a:stCxn id="42" idx="1"/>
            <a:endCxn id="48" idx="1"/>
          </p:cNvCxnSpPr>
          <p:nvPr/>
        </p:nvCxnSpPr>
        <p:spPr>
          <a:xfrm flipH="1" flipV="1">
            <a:off x="4078045" y="6107728"/>
            <a:ext cx="637705" cy="423915"/>
          </a:xfrm>
          <a:prstGeom prst="line">
            <a:avLst/>
          </a:prstGeom>
          <a:ln w="19050">
            <a:solidFill>
              <a:schemeClr val="tx1"/>
            </a:solidFill>
            <a:prstDash val="lgDashDot"/>
          </a:ln>
        </p:spPr>
        <p:style>
          <a:lnRef idx="1">
            <a:schemeClr val="accent1"/>
          </a:lnRef>
          <a:fillRef idx="0">
            <a:schemeClr val="accent1"/>
          </a:fillRef>
          <a:effectRef idx="0">
            <a:schemeClr val="accent1"/>
          </a:effectRef>
          <a:fontRef idx="minor">
            <a:schemeClr val="tx1"/>
          </a:fontRef>
        </p:style>
      </p:cxnSp>
      <p:cxnSp>
        <p:nvCxnSpPr>
          <p:cNvPr id="104" name="Přímá spojnice 103"/>
          <p:cNvCxnSpPr>
            <a:stCxn id="47" idx="0"/>
            <a:endCxn id="27" idx="0"/>
          </p:cNvCxnSpPr>
          <p:nvPr/>
        </p:nvCxnSpPr>
        <p:spPr>
          <a:xfrm flipH="1">
            <a:off x="4725308" y="5034501"/>
            <a:ext cx="241506" cy="1509610"/>
          </a:xfrm>
          <a:prstGeom prst="line">
            <a:avLst/>
          </a:prstGeom>
          <a:ln w="19050">
            <a:solidFill>
              <a:schemeClr val="tx1"/>
            </a:solidFill>
            <a:prstDash val="lgDashDot"/>
          </a:ln>
        </p:spPr>
        <p:style>
          <a:lnRef idx="1">
            <a:schemeClr val="accent1"/>
          </a:lnRef>
          <a:fillRef idx="0">
            <a:schemeClr val="accent1"/>
          </a:fillRef>
          <a:effectRef idx="0">
            <a:schemeClr val="accent1"/>
          </a:effectRef>
          <a:fontRef idx="minor">
            <a:schemeClr val="tx1"/>
          </a:fontRef>
        </p:style>
      </p:cxnSp>
      <p:cxnSp>
        <p:nvCxnSpPr>
          <p:cNvPr id="105" name="Přímá spojnice 104"/>
          <p:cNvCxnSpPr/>
          <p:nvPr/>
        </p:nvCxnSpPr>
        <p:spPr>
          <a:xfrm flipH="1" flipV="1">
            <a:off x="3365966" y="5623601"/>
            <a:ext cx="730071" cy="48654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7" name="Přímá spojnice 106"/>
          <p:cNvCxnSpPr>
            <a:cxnSpLocks noChangeAspect="1"/>
          </p:cNvCxnSpPr>
          <p:nvPr/>
        </p:nvCxnSpPr>
        <p:spPr>
          <a:xfrm flipV="1">
            <a:off x="4961996" y="4615432"/>
            <a:ext cx="73835" cy="444408"/>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0" name="TextovéPole 109"/>
          <p:cNvSpPr txBox="1"/>
          <p:nvPr/>
        </p:nvSpPr>
        <p:spPr>
          <a:xfrm>
            <a:off x="3093073" y="3171938"/>
            <a:ext cx="475266" cy="369332"/>
          </a:xfrm>
          <a:prstGeom prst="rect">
            <a:avLst/>
          </a:prstGeom>
          <a:noFill/>
        </p:spPr>
        <p:txBody>
          <a:bodyPr wrap="square" rtlCol="0">
            <a:spAutoFit/>
          </a:bodyPr>
          <a:lstStyle/>
          <a:p>
            <a:r>
              <a:rPr lang="cs-CZ" dirty="0" smtClean="0"/>
              <a:t>B</a:t>
            </a:r>
            <a:r>
              <a:rPr lang="cs-CZ" baseline="-25000" dirty="0" smtClean="0"/>
              <a:t>2</a:t>
            </a:r>
            <a:endParaRPr lang="cs-CZ" baseline="-25000" dirty="0"/>
          </a:p>
        </p:txBody>
      </p:sp>
      <p:sp>
        <p:nvSpPr>
          <p:cNvPr id="111" name="TextovéPole 110"/>
          <p:cNvSpPr txBox="1"/>
          <p:nvPr/>
        </p:nvSpPr>
        <p:spPr>
          <a:xfrm>
            <a:off x="4591464" y="3398523"/>
            <a:ext cx="475266" cy="369332"/>
          </a:xfrm>
          <a:prstGeom prst="rect">
            <a:avLst/>
          </a:prstGeom>
          <a:noFill/>
        </p:spPr>
        <p:txBody>
          <a:bodyPr wrap="square" rtlCol="0">
            <a:spAutoFit/>
          </a:bodyPr>
          <a:lstStyle/>
          <a:p>
            <a:r>
              <a:rPr lang="cs-CZ" dirty="0" smtClean="0"/>
              <a:t>C</a:t>
            </a:r>
            <a:r>
              <a:rPr lang="cs-CZ" baseline="-25000" dirty="0" smtClean="0"/>
              <a:t>2</a:t>
            </a:r>
            <a:endParaRPr lang="cs-CZ" baseline="-25000" dirty="0"/>
          </a:p>
        </p:txBody>
      </p:sp>
      <p:sp>
        <p:nvSpPr>
          <p:cNvPr id="112" name="TextovéPole 111"/>
          <p:cNvSpPr txBox="1"/>
          <p:nvPr/>
        </p:nvSpPr>
        <p:spPr>
          <a:xfrm>
            <a:off x="3113212" y="4799931"/>
            <a:ext cx="475266" cy="369332"/>
          </a:xfrm>
          <a:prstGeom prst="rect">
            <a:avLst/>
          </a:prstGeom>
          <a:noFill/>
        </p:spPr>
        <p:txBody>
          <a:bodyPr wrap="square" rtlCol="0">
            <a:spAutoFit/>
          </a:bodyPr>
          <a:lstStyle/>
          <a:p>
            <a:r>
              <a:rPr lang="cs-CZ" dirty="0" smtClean="0"/>
              <a:t>B</a:t>
            </a:r>
            <a:r>
              <a:rPr lang="cs-CZ" baseline="-25000" dirty="0" smtClean="0"/>
              <a:t>1</a:t>
            </a:r>
            <a:endParaRPr lang="cs-CZ" baseline="-25000" dirty="0"/>
          </a:p>
        </p:txBody>
      </p:sp>
      <p:sp>
        <p:nvSpPr>
          <p:cNvPr id="113" name="TextovéPole 112"/>
          <p:cNvSpPr txBox="1"/>
          <p:nvPr/>
        </p:nvSpPr>
        <p:spPr>
          <a:xfrm>
            <a:off x="4608428" y="4250056"/>
            <a:ext cx="475266" cy="369332"/>
          </a:xfrm>
          <a:prstGeom prst="rect">
            <a:avLst/>
          </a:prstGeom>
          <a:noFill/>
        </p:spPr>
        <p:txBody>
          <a:bodyPr wrap="square" rtlCol="0">
            <a:spAutoFit/>
          </a:bodyPr>
          <a:lstStyle/>
          <a:p>
            <a:r>
              <a:rPr lang="cs-CZ" dirty="0" smtClean="0"/>
              <a:t>C</a:t>
            </a:r>
            <a:r>
              <a:rPr lang="cs-CZ" baseline="-25000" dirty="0" smtClean="0"/>
              <a:t>1</a:t>
            </a:r>
            <a:endParaRPr lang="cs-CZ" baseline="-25000" dirty="0"/>
          </a:p>
        </p:txBody>
      </p:sp>
      <p:sp>
        <p:nvSpPr>
          <p:cNvPr id="114" name="TextovéPole 113"/>
          <p:cNvSpPr txBox="1"/>
          <p:nvPr/>
        </p:nvSpPr>
        <p:spPr>
          <a:xfrm>
            <a:off x="2009846" y="4918940"/>
            <a:ext cx="475266" cy="369332"/>
          </a:xfrm>
          <a:prstGeom prst="rect">
            <a:avLst/>
          </a:prstGeom>
          <a:noFill/>
        </p:spPr>
        <p:txBody>
          <a:bodyPr wrap="square" rtlCol="0">
            <a:spAutoFit/>
          </a:bodyPr>
          <a:lstStyle/>
          <a:p>
            <a:r>
              <a:rPr lang="cs-CZ" dirty="0" smtClean="0"/>
              <a:t>(A)</a:t>
            </a:r>
            <a:endParaRPr lang="cs-CZ" baseline="-25000" dirty="0"/>
          </a:p>
        </p:txBody>
      </p:sp>
      <p:sp>
        <p:nvSpPr>
          <p:cNvPr id="115" name="TextovéPole 114"/>
          <p:cNvSpPr txBox="1"/>
          <p:nvPr/>
        </p:nvSpPr>
        <p:spPr>
          <a:xfrm>
            <a:off x="3900738" y="6068836"/>
            <a:ext cx="475266" cy="369332"/>
          </a:xfrm>
          <a:prstGeom prst="rect">
            <a:avLst/>
          </a:prstGeom>
          <a:noFill/>
        </p:spPr>
        <p:txBody>
          <a:bodyPr wrap="square" rtlCol="0">
            <a:spAutoFit/>
          </a:bodyPr>
          <a:lstStyle/>
          <a:p>
            <a:r>
              <a:rPr lang="cs-CZ" dirty="0" smtClean="0"/>
              <a:t>B</a:t>
            </a:r>
            <a:r>
              <a:rPr lang="cs-CZ" baseline="-25000" dirty="0" smtClean="0"/>
              <a:t>0</a:t>
            </a:r>
            <a:endParaRPr lang="cs-CZ" baseline="-25000" dirty="0"/>
          </a:p>
        </p:txBody>
      </p:sp>
      <p:sp>
        <p:nvSpPr>
          <p:cNvPr id="116" name="TextovéPole 115"/>
          <p:cNvSpPr txBox="1"/>
          <p:nvPr/>
        </p:nvSpPr>
        <p:spPr>
          <a:xfrm>
            <a:off x="4937715" y="4856530"/>
            <a:ext cx="475266" cy="369332"/>
          </a:xfrm>
          <a:prstGeom prst="rect">
            <a:avLst/>
          </a:prstGeom>
          <a:noFill/>
        </p:spPr>
        <p:txBody>
          <a:bodyPr wrap="square" rtlCol="0">
            <a:spAutoFit/>
          </a:bodyPr>
          <a:lstStyle/>
          <a:p>
            <a:r>
              <a:rPr lang="cs-CZ" dirty="0" smtClean="0"/>
              <a:t>C</a:t>
            </a:r>
            <a:r>
              <a:rPr lang="cs-CZ" baseline="-25000" dirty="0" smtClean="0"/>
              <a:t>0</a:t>
            </a:r>
            <a:endParaRPr lang="cs-CZ" baseline="-25000" dirty="0"/>
          </a:p>
        </p:txBody>
      </p:sp>
      <p:sp>
        <p:nvSpPr>
          <p:cNvPr id="117" name="TextovéPole 116"/>
          <p:cNvSpPr txBox="1"/>
          <p:nvPr/>
        </p:nvSpPr>
        <p:spPr>
          <a:xfrm>
            <a:off x="4724363" y="6319685"/>
            <a:ext cx="475266" cy="369332"/>
          </a:xfrm>
          <a:prstGeom prst="rect">
            <a:avLst/>
          </a:prstGeom>
          <a:noFill/>
        </p:spPr>
        <p:txBody>
          <a:bodyPr wrap="square" rtlCol="0">
            <a:spAutoFit/>
          </a:bodyPr>
          <a:lstStyle/>
          <a:p>
            <a:r>
              <a:rPr lang="cs-CZ" dirty="0" smtClean="0"/>
              <a:t>A</a:t>
            </a:r>
            <a:r>
              <a:rPr lang="cs-CZ" baseline="-25000" dirty="0" smtClean="0"/>
              <a:t>0</a:t>
            </a:r>
            <a:endParaRPr lang="cs-CZ" baseline="-25000" dirty="0"/>
          </a:p>
        </p:txBody>
      </p:sp>
    </p:spTree>
    <p:extLst>
      <p:ext uri="{BB962C8B-B14F-4D97-AF65-F5344CB8AC3E}">
        <p14:creationId xmlns:p14="http://schemas.microsoft.com/office/powerpoint/2010/main" val="428395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par>
                                <p:cTn id="18" presetID="10" presetClass="entr" presetSubtype="0" fill="hold"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500"/>
                                        <p:tgtEl>
                                          <p:spTgt spid="6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2"/>
                                        </p:tgtEl>
                                        <p:attrNameLst>
                                          <p:attrName>style.visibility</p:attrName>
                                        </p:attrNameLst>
                                      </p:cBhvr>
                                      <p:to>
                                        <p:strVal val="visible"/>
                                      </p:to>
                                    </p:set>
                                    <p:animEffect transition="in" filter="fade">
                                      <p:cBhvr>
                                        <p:cTn id="45" dur="500"/>
                                        <p:tgtEl>
                                          <p:spTgt spid="11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0" presetClass="entr" presetSubtype="0" fill="hold" nodeType="withEffect">
                                  <p:stCondLst>
                                    <p:cond delay="0"/>
                                  </p:stCondLst>
                                  <p:childTnLst>
                                    <p:set>
                                      <p:cBhvr>
                                        <p:cTn id="53" dur="1" fill="hold">
                                          <p:stCondLst>
                                            <p:cond delay="0"/>
                                          </p:stCondLst>
                                        </p:cTn>
                                        <p:tgtEl>
                                          <p:spTgt spid="63"/>
                                        </p:tgtEl>
                                        <p:attrNameLst>
                                          <p:attrName>style.visibility</p:attrName>
                                        </p:attrNameLst>
                                      </p:cBhvr>
                                      <p:to>
                                        <p:strVal val="visible"/>
                                      </p:to>
                                    </p:set>
                                    <p:animEffect transition="in" filter="fade">
                                      <p:cBhvr>
                                        <p:cTn id="54" dur="500"/>
                                        <p:tgtEl>
                                          <p:spTgt spid="6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500"/>
                                        <p:tgtEl>
                                          <p:spTgt spid="4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13"/>
                                        </p:tgtEl>
                                        <p:attrNameLst>
                                          <p:attrName>style.visibility</p:attrName>
                                        </p:attrNameLst>
                                      </p:cBhvr>
                                      <p:to>
                                        <p:strVal val="visible"/>
                                      </p:to>
                                    </p:set>
                                    <p:animEffect transition="in" filter="fade">
                                      <p:cBhvr>
                                        <p:cTn id="60" dur="500"/>
                                        <p:tgtEl>
                                          <p:spTgt spid="11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fade">
                                      <p:cBhvr>
                                        <p:cTn id="63" dur="500"/>
                                        <p:tgtEl>
                                          <p:spTgt spid="4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11"/>
                                        </p:tgtEl>
                                        <p:attrNameLst>
                                          <p:attrName>style.visibility</p:attrName>
                                        </p:attrNameLst>
                                      </p:cBhvr>
                                      <p:to>
                                        <p:strVal val="visible"/>
                                      </p:to>
                                    </p:set>
                                    <p:animEffect transition="in" filter="fade">
                                      <p:cBhvr>
                                        <p:cTn id="66" dur="500"/>
                                        <p:tgtEl>
                                          <p:spTgt spid="111"/>
                                        </p:tgtEl>
                                      </p:cBhvr>
                                    </p:animEffect>
                                  </p:childTnLst>
                                </p:cTn>
                              </p:par>
                              <p:par>
                                <p:cTn id="67" presetID="10" presetClass="entr" presetSubtype="0" fill="hold" nodeType="with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fade">
                                      <p:cBhvr>
                                        <p:cTn id="69" dur="500"/>
                                        <p:tgtEl>
                                          <p:spTgt spid="66"/>
                                        </p:tgtEl>
                                      </p:cBhvr>
                                    </p:animEffect>
                                  </p:childTnLst>
                                </p:cTn>
                              </p:par>
                            </p:childTnLst>
                          </p:cTn>
                        </p:par>
                        <p:par>
                          <p:cTn id="70" fill="hold">
                            <p:stCondLst>
                              <p:cond delay="1500"/>
                            </p:stCondLst>
                            <p:childTnLst>
                              <p:par>
                                <p:cTn id="71" presetID="10" presetClass="entr" presetSubtype="0" fill="hold" nodeType="afterEffect">
                                  <p:stCondLst>
                                    <p:cond delay="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childTnLst>
                                </p:cTn>
                              </p:par>
                              <p:par>
                                <p:cTn id="74" presetID="10" presetClass="entr" presetSubtype="0" fill="hold" nodeType="withEffect">
                                  <p:stCondLst>
                                    <p:cond delay="50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500"/>
                                        <p:tgtEl>
                                          <p:spTgt spid="11"/>
                                        </p:tgtEl>
                                      </p:cBhvr>
                                    </p:animEffect>
                                  </p:childTnLst>
                                </p:cTn>
                              </p:par>
                              <p:par>
                                <p:cTn id="77" presetID="10" presetClass="entr" presetSubtype="0" fill="hold" nodeType="withEffect">
                                  <p:stCondLst>
                                    <p:cond delay="50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2500"/>
                            </p:stCondLst>
                            <p:childTnLst>
                              <p:par>
                                <p:cTn id="81" presetID="10" presetClass="entr" presetSubtype="0" fill="hold" nodeType="afterEffect">
                                  <p:stCondLst>
                                    <p:cond delay="500"/>
                                  </p:stCondLst>
                                  <p:childTnLst>
                                    <p:set>
                                      <p:cBhvr>
                                        <p:cTn id="82" dur="1" fill="hold">
                                          <p:stCondLst>
                                            <p:cond delay="0"/>
                                          </p:stCondLst>
                                        </p:cTn>
                                        <p:tgtEl>
                                          <p:spTgt spid="51"/>
                                        </p:tgtEl>
                                        <p:attrNameLst>
                                          <p:attrName>style.visibility</p:attrName>
                                        </p:attrNameLst>
                                      </p:cBhvr>
                                      <p:to>
                                        <p:strVal val="visible"/>
                                      </p:to>
                                    </p:set>
                                    <p:animEffect transition="in" filter="fade">
                                      <p:cBhvr>
                                        <p:cTn id="83" dur="500"/>
                                        <p:tgtEl>
                                          <p:spTgt spid="51"/>
                                        </p:tgtEl>
                                      </p:cBhvr>
                                    </p:animEffect>
                                  </p:childTnLst>
                                </p:cTn>
                              </p:par>
                              <p:par>
                                <p:cTn id="84" presetID="10" presetClass="entr" presetSubtype="0" fill="hold" nodeType="withEffect">
                                  <p:stCondLst>
                                    <p:cond delay="500"/>
                                  </p:stCondLst>
                                  <p:childTnLst>
                                    <p:set>
                                      <p:cBhvr>
                                        <p:cTn id="85" dur="1" fill="hold">
                                          <p:stCondLst>
                                            <p:cond delay="0"/>
                                          </p:stCondLst>
                                        </p:cTn>
                                        <p:tgtEl>
                                          <p:spTgt spid="55"/>
                                        </p:tgtEl>
                                        <p:attrNameLst>
                                          <p:attrName>style.visibility</p:attrName>
                                        </p:attrNameLst>
                                      </p:cBhvr>
                                      <p:to>
                                        <p:strVal val="visible"/>
                                      </p:to>
                                    </p:set>
                                    <p:animEffect transition="in" filter="fade">
                                      <p:cBhvr>
                                        <p:cTn id="86" dur="500"/>
                                        <p:tgtEl>
                                          <p:spTgt spid="55"/>
                                        </p:tgtEl>
                                      </p:cBhvr>
                                    </p:animEffect>
                                  </p:childTnLst>
                                </p:cTn>
                              </p:par>
                              <p:par>
                                <p:cTn id="87" presetID="10" presetClass="entr" presetSubtype="0" fill="hold" nodeType="withEffect">
                                  <p:stCondLst>
                                    <p:cond delay="500"/>
                                  </p:stCondLst>
                                  <p:childTnLst>
                                    <p:set>
                                      <p:cBhvr>
                                        <p:cTn id="88" dur="1" fill="hold">
                                          <p:stCondLst>
                                            <p:cond delay="0"/>
                                          </p:stCondLst>
                                        </p:cTn>
                                        <p:tgtEl>
                                          <p:spTgt spid="59"/>
                                        </p:tgtEl>
                                        <p:attrNameLst>
                                          <p:attrName>style.visibility</p:attrName>
                                        </p:attrNameLst>
                                      </p:cBhvr>
                                      <p:to>
                                        <p:strVal val="visible"/>
                                      </p:to>
                                    </p:set>
                                    <p:animEffect transition="in" filter="fade">
                                      <p:cBhvr>
                                        <p:cTn id="89" dur="500"/>
                                        <p:tgtEl>
                                          <p:spTgt spid="59"/>
                                        </p:tgtEl>
                                      </p:cBhvr>
                                    </p:animEffect>
                                  </p:childTnLst>
                                </p:cTn>
                              </p:par>
                            </p:childTnLst>
                          </p:cTn>
                        </p:par>
                        <p:par>
                          <p:cTn id="90" fill="hold">
                            <p:stCondLst>
                              <p:cond delay="3500"/>
                            </p:stCondLst>
                            <p:childTnLst>
                              <p:par>
                                <p:cTn id="91" presetID="10" presetClass="entr" presetSubtype="0" fill="hold" nodeType="afterEffect">
                                  <p:stCondLst>
                                    <p:cond delay="500"/>
                                  </p:stCondLst>
                                  <p:childTnLst>
                                    <p:set>
                                      <p:cBhvr>
                                        <p:cTn id="92" dur="1" fill="hold">
                                          <p:stCondLst>
                                            <p:cond delay="0"/>
                                          </p:stCondLst>
                                        </p:cTn>
                                        <p:tgtEl>
                                          <p:spTgt spid="52"/>
                                        </p:tgtEl>
                                        <p:attrNameLst>
                                          <p:attrName>style.visibility</p:attrName>
                                        </p:attrNameLst>
                                      </p:cBhvr>
                                      <p:to>
                                        <p:strVal val="visible"/>
                                      </p:to>
                                    </p:set>
                                    <p:animEffect transition="in" filter="fade">
                                      <p:cBhvr>
                                        <p:cTn id="93" dur="500"/>
                                        <p:tgtEl>
                                          <p:spTgt spid="52"/>
                                        </p:tgtEl>
                                      </p:cBhvr>
                                    </p:animEffect>
                                  </p:childTnLst>
                                </p:cTn>
                              </p:par>
                              <p:par>
                                <p:cTn id="94" presetID="10" presetClass="entr" presetSubtype="0" fill="hold" nodeType="withEffect">
                                  <p:stCondLst>
                                    <p:cond delay="500"/>
                                  </p:stCondLst>
                                  <p:childTnLst>
                                    <p:set>
                                      <p:cBhvr>
                                        <p:cTn id="95" dur="1" fill="hold">
                                          <p:stCondLst>
                                            <p:cond delay="0"/>
                                          </p:stCondLst>
                                        </p:cTn>
                                        <p:tgtEl>
                                          <p:spTgt spid="57"/>
                                        </p:tgtEl>
                                        <p:attrNameLst>
                                          <p:attrName>style.visibility</p:attrName>
                                        </p:attrNameLst>
                                      </p:cBhvr>
                                      <p:to>
                                        <p:strVal val="visible"/>
                                      </p:to>
                                    </p:set>
                                    <p:animEffect transition="in" filter="fade">
                                      <p:cBhvr>
                                        <p:cTn id="96" dur="500"/>
                                        <p:tgtEl>
                                          <p:spTgt spid="57"/>
                                        </p:tgtEl>
                                      </p:cBhvr>
                                    </p:animEffect>
                                  </p:childTnLst>
                                </p:cTn>
                              </p:par>
                              <p:par>
                                <p:cTn id="97" presetID="10" presetClass="entr" presetSubtype="0" fill="hold" nodeType="withEffect">
                                  <p:stCondLst>
                                    <p:cond delay="500"/>
                                  </p:stCondLst>
                                  <p:childTnLst>
                                    <p:set>
                                      <p:cBhvr>
                                        <p:cTn id="98" dur="1" fill="hold">
                                          <p:stCondLst>
                                            <p:cond delay="0"/>
                                          </p:stCondLst>
                                        </p:cTn>
                                        <p:tgtEl>
                                          <p:spTgt spid="61"/>
                                        </p:tgtEl>
                                        <p:attrNameLst>
                                          <p:attrName>style.visibility</p:attrName>
                                        </p:attrNameLst>
                                      </p:cBhvr>
                                      <p:to>
                                        <p:strVal val="visible"/>
                                      </p:to>
                                    </p:set>
                                    <p:animEffect transition="in" filter="fade">
                                      <p:cBhvr>
                                        <p:cTn id="99" dur="500"/>
                                        <p:tgtEl>
                                          <p:spTgt spid="61"/>
                                        </p:tgtEl>
                                      </p:cBhvr>
                                    </p:animEffect>
                                  </p:childTnLst>
                                </p:cTn>
                              </p:par>
                            </p:childTnLst>
                          </p:cTn>
                        </p:par>
                        <p:par>
                          <p:cTn id="100" fill="hold">
                            <p:stCondLst>
                              <p:cond delay="4500"/>
                            </p:stCondLst>
                            <p:childTnLst>
                              <p:par>
                                <p:cTn id="101" presetID="10" presetClass="entr" presetSubtype="0" fill="hold" nodeType="afterEffect">
                                  <p:stCondLst>
                                    <p:cond delay="500"/>
                                  </p:stCondLst>
                                  <p:childTnLst>
                                    <p:set>
                                      <p:cBhvr>
                                        <p:cTn id="102" dur="1" fill="hold">
                                          <p:stCondLst>
                                            <p:cond delay="0"/>
                                          </p:stCondLst>
                                        </p:cTn>
                                        <p:tgtEl>
                                          <p:spTgt spid="76"/>
                                        </p:tgtEl>
                                        <p:attrNameLst>
                                          <p:attrName>style.visibility</p:attrName>
                                        </p:attrNameLst>
                                      </p:cBhvr>
                                      <p:to>
                                        <p:strVal val="visible"/>
                                      </p:to>
                                    </p:set>
                                    <p:animEffect transition="in" filter="fade">
                                      <p:cBhvr>
                                        <p:cTn id="103" dur="500"/>
                                        <p:tgtEl>
                                          <p:spTgt spid="76"/>
                                        </p:tgtEl>
                                      </p:cBhvr>
                                    </p:animEffect>
                                  </p:childTnLst>
                                </p:cTn>
                              </p:par>
                              <p:par>
                                <p:cTn id="104" presetID="10" presetClass="entr" presetSubtype="0" fill="hold" nodeType="withEffect">
                                  <p:stCondLst>
                                    <p:cond delay="500"/>
                                  </p:stCondLst>
                                  <p:childTnLst>
                                    <p:set>
                                      <p:cBhvr>
                                        <p:cTn id="105" dur="1" fill="hold">
                                          <p:stCondLst>
                                            <p:cond delay="0"/>
                                          </p:stCondLst>
                                        </p:cTn>
                                        <p:tgtEl>
                                          <p:spTgt spid="80"/>
                                        </p:tgtEl>
                                        <p:attrNameLst>
                                          <p:attrName>style.visibility</p:attrName>
                                        </p:attrNameLst>
                                      </p:cBhvr>
                                      <p:to>
                                        <p:strVal val="visible"/>
                                      </p:to>
                                    </p:set>
                                    <p:animEffect transition="in" filter="fade">
                                      <p:cBhvr>
                                        <p:cTn id="106" dur="500"/>
                                        <p:tgtEl>
                                          <p:spTgt spid="80"/>
                                        </p:tgtEl>
                                      </p:cBhvr>
                                    </p:animEffect>
                                  </p:childTnLst>
                                </p:cTn>
                              </p:par>
                              <p:par>
                                <p:cTn id="107" presetID="10" presetClass="entr" presetSubtype="0" fill="hold" nodeType="withEffect">
                                  <p:stCondLst>
                                    <p:cond delay="500"/>
                                  </p:stCondLst>
                                  <p:childTnLst>
                                    <p:set>
                                      <p:cBhvr>
                                        <p:cTn id="108" dur="1" fill="hold">
                                          <p:stCondLst>
                                            <p:cond delay="0"/>
                                          </p:stCondLst>
                                        </p:cTn>
                                        <p:tgtEl>
                                          <p:spTgt spid="78"/>
                                        </p:tgtEl>
                                        <p:attrNameLst>
                                          <p:attrName>style.visibility</p:attrName>
                                        </p:attrNameLst>
                                      </p:cBhvr>
                                      <p:to>
                                        <p:strVal val="visible"/>
                                      </p:to>
                                    </p:set>
                                    <p:animEffect transition="in" filter="fade">
                                      <p:cBhvr>
                                        <p:cTn id="109" dur="500"/>
                                        <p:tgtEl>
                                          <p:spTgt spid="78"/>
                                        </p:tgtEl>
                                      </p:cBhvr>
                                    </p:animEffect>
                                  </p:childTnLst>
                                </p:cTn>
                              </p:par>
                              <p:par>
                                <p:cTn id="110" presetID="10" presetClass="entr" presetSubtype="0" fill="hold" nodeType="withEffect">
                                  <p:stCondLst>
                                    <p:cond delay="500"/>
                                  </p:stCondLst>
                                  <p:childTnLst>
                                    <p:set>
                                      <p:cBhvr>
                                        <p:cTn id="111" dur="1" fill="hold">
                                          <p:stCondLst>
                                            <p:cond delay="0"/>
                                          </p:stCondLst>
                                        </p:cTn>
                                        <p:tgtEl>
                                          <p:spTgt spid="70"/>
                                        </p:tgtEl>
                                        <p:attrNameLst>
                                          <p:attrName>style.visibility</p:attrName>
                                        </p:attrNameLst>
                                      </p:cBhvr>
                                      <p:to>
                                        <p:strVal val="visible"/>
                                      </p:to>
                                    </p:set>
                                    <p:animEffect transition="in" filter="fade">
                                      <p:cBhvr>
                                        <p:cTn id="112" dur="500"/>
                                        <p:tgtEl>
                                          <p:spTgt spid="70"/>
                                        </p:tgtEl>
                                      </p:cBhvr>
                                    </p:animEffect>
                                  </p:childTnLst>
                                </p:cTn>
                              </p:par>
                              <p:par>
                                <p:cTn id="113" presetID="10" presetClass="entr" presetSubtype="0" fill="hold" nodeType="withEffect">
                                  <p:stCondLst>
                                    <p:cond delay="50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childTnLst>
                                </p:cTn>
                              </p:par>
                              <p:par>
                                <p:cTn id="116" presetID="10" presetClass="entr" presetSubtype="0" fill="hold" nodeType="withEffect">
                                  <p:stCondLst>
                                    <p:cond delay="500"/>
                                  </p:stCondLst>
                                  <p:childTnLst>
                                    <p:set>
                                      <p:cBhvr>
                                        <p:cTn id="117" dur="1" fill="hold">
                                          <p:stCondLst>
                                            <p:cond delay="0"/>
                                          </p:stCondLst>
                                        </p:cTn>
                                        <p:tgtEl>
                                          <p:spTgt spid="74"/>
                                        </p:tgtEl>
                                        <p:attrNameLst>
                                          <p:attrName>style.visibility</p:attrName>
                                        </p:attrNameLst>
                                      </p:cBhvr>
                                      <p:to>
                                        <p:strVal val="visible"/>
                                      </p:to>
                                    </p:set>
                                    <p:animEffect transition="in" filter="fade">
                                      <p:cBhvr>
                                        <p:cTn id="118" dur="500"/>
                                        <p:tgtEl>
                                          <p:spTgt spid="74"/>
                                        </p:tgtEl>
                                      </p:cBhvr>
                                    </p:animEffect>
                                  </p:childTnLst>
                                </p:cTn>
                              </p:par>
                            </p:childTnLst>
                          </p:cTn>
                        </p:par>
                      </p:childTnLst>
                    </p:cTn>
                  </p:par>
                  <p:par>
                    <p:cTn id="119" fill="hold">
                      <p:stCondLst>
                        <p:cond delay="indefinite"/>
                      </p:stCondLst>
                      <p:childTnLst>
                        <p:par>
                          <p:cTn id="120" fill="hold">
                            <p:stCondLst>
                              <p:cond delay="0"/>
                            </p:stCondLst>
                            <p:childTnLst>
                              <p:par>
                                <p:cTn id="121" presetID="22" presetClass="entr" presetSubtype="8" fill="hold" nodeType="clickEffect">
                                  <p:stCondLst>
                                    <p:cond delay="0"/>
                                  </p:stCondLst>
                                  <p:childTnLst>
                                    <p:set>
                                      <p:cBhvr>
                                        <p:cTn id="122" dur="1" fill="hold">
                                          <p:stCondLst>
                                            <p:cond delay="0"/>
                                          </p:stCondLst>
                                        </p:cTn>
                                        <p:tgtEl>
                                          <p:spTgt spid="25"/>
                                        </p:tgtEl>
                                        <p:attrNameLst>
                                          <p:attrName>style.visibility</p:attrName>
                                        </p:attrNameLst>
                                      </p:cBhvr>
                                      <p:to>
                                        <p:strVal val="visible"/>
                                      </p:to>
                                    </p:set>
                                    <p:animEffect transition="in" filter="wipe(left)">
                                      <p:cBhvr>
                                        <p:cTn id="123" dur="500"/>
                                        <p:tgtEl>
                                          <p:spTgt spid="25"/>
                                        </p:tgtEl>
                                      </p:cBhvr>
                                    </p:animEffect>
                                  </p:childTnLst>
                                </p:cTn>
                              </p:par>
                            </p:childTnLst>
                          </p:cTn>
                        </p:par>
                        <p:par>
                          <p:cTn id="124" fill="hold">
                            <p:stCondLst>
                              <p:cond delay="500"/>
                            </p:stCondLst>
                            <p:childTnLst>
                              <p:par>
                                <p:cTn id="125" presetID="10" presetClass="entr" presetSubtype="0" fill="hold" grpId="0" nodeType="after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500"/>
                                        <p:tgtEl>
                                          <p:spTgt spid="12"/>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39"/>
                                        </p:tgtEl>
                                        <p:attrNameLst>
                                          <p:attrName>style.visibility</p:attrName>
                                        </p:attrNameLst>
                                      </p:cBhvr>
                                      <p:to>
                                        <p:strVal val="visible"/>
                                      </p:to>
                                    </p:set>
                                    <p:animEffect transition="in" filter="fade">
                                      <p:cBhvr>
                                        <p:cTn id="130" dur="500"/>
                                        <p:tgtEl>
                                          <p:spTgt spid="39"/>
                                        </p:tgtEl>
                                      </p:cBhvr>
                                    </p:animEffect>
                                  </p:childTnLst>
                                </p:cTn>
                              </p:par>
                            </p:childTnLst>
                          </p:cTn>
                        </p:par>
                        <p:par>
                          <p:cTn id="131" fill="hold">
                            <p:stCondLst>
                              <p:cond delay="1000"/>
                            </p:stCondLst>
                            <p:childTnLst>
                              <p:par>
                                <p:cTn id="132" presetID="10" presetClass="entr" presetSubtype="0" fill="hold" grpId="0" nodeType="afterEffect">
                                  <p:stCondLst>
                                    <p:cond delay="0"/>
                                  </p:stCondLst>
                                  <p:childTnLst>
                                    <p:set>
                                      <p:cBhvr>
                                        <p:cTn id="133" dur="1" fill="hold">
                                          <p:stCondLst>
                                            <p:cond delay="0"/>
                                          </p:stCondLst>
                                        </p:cTn>
                                        <p:tgtEl>
                                          <p:spTgt spid="38"/>
                                        </p:tgtEl>
                                        <p:attrNameLst>
                                          <p:attrName>style.visibility</p:attrName>
                                        </p:attrNameLst>
                                      </p:cBhvr>
                                      <p:to>
                                        <p:strVal val="visible"/>
                                      </p:to>
                                    </p:set>
                                    <p:animEffect transition="in" filter="fade">
                                      <p:cBhvr>
                                        <p:cTn id="134" dur="500"/>
                                        <p:tgtEl>
                                          <p:spTgt spid="38"/>
                                        </p:tgtEl>
                                      </p:cBhvr>
                                    </p:animEffec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nodeType="click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fade">
                                      <p:cBhvr>
                                        <p:cTn id="139" dur="500"/>
                                        <p:tgtEl>
                                          <p:spTgt spid="49"/>
                                        </p:tgtEl>
                                      </p:cBhvr>
                                    </p:animEffect>
                                  </p:childTnLst>
                                </p:cTn>
                              </p:par>
                            </p:childTnLst>
                          </p:cTn>
                        </p:par>
                        <p:par>
                          <p:cTn id="140" fill="hold">
                            <p:stCondLst>
                              <p:cond delay="500"/>
                            </p:stCondLst>
                            <p:childTnLst>
                              <p:par>
                                <p:cTn id="141" presetID="10" presetClass="entr" presetSubtype="0" fill="hold" grpId="0" nodeType="afterEffect">
                                  <p:stCondLst>
                                    <p:cond delay="500"/>
                                  </p:stCondLst>
                                  <p:childTnLst>
                                    <p:set>
                                      <p:cBhvr>
                                        <p:cTn id="142" dur="1" fill="hold">
                                          <p:stCondLst>
                                            <p:cond delay="0"/>
                                          </p:stCondLst>
                                        </p:cTn>
                                        <p:tgtEl>
                                          <p:spTgt spid="43"/>
                                        </p:tgtEl>
                                        <p:attrNameLst>
                                          <p:attrName>style.visibility</p:attrName>
                                        </p:attrNameLst>
                                      </p:cBhvr>
                                      <p:to>
                                        <p:strVal val="visible"/>
                                      </p:to>
                                    </p:set>
                                    <p:animEffect transition="in" filter="fade">
                                      <p:cBhvr>
                                        <p:cTn id="143" dur="500"/>
                                        <p:tgtEl>
                                          <p:spTgt spid="43"/>
                                        </p:tgtEl>
                                      </p:cBhvr>
                                    </p:animEffect>
                                  </p:childTnLst>
                                </p:cTn>
                              </p:par>
                            </p:childTnLst>
                          </p:cTn>
                        </p:par>
                        <p:par>
                          <p:cTn id="144" fill="hold">
                            <p:stCondLst>
                              <p:cond delay="1500"/>
                            </p:stCondLst>
                            <p:childTnLst>
                              <p:par>
                                <p:cTn id="145" presetID="10" presetClass="entr" presetSubtype="0" fill="hold" grpId="0" nodeType="afterEffect">
                                  <p:stCondLst>
                                    <p:cond delay="0"/>
                                  </p:stCondLst>
                                  <p:childTnLst>
                                    <p:set>
                                      <p:cBhvr>
                                        <p:cTn id="146" dur="1" fill="hold">
                                          <p:stCondLst>
                                            <p:cond delay="0"/>
                                          </p:stCondLst>
                                        </p:cTn>
                                        <p:tgtEl>
                                          <p:spTgt spid="114"/>
                                        </p:tgtEl>
                                        <p:attrNameLst>
                                          <p:attrName>style.visibility</p:attrName>
                                        </p:attrNameLst>
                                      </p:cBhvr>
                                      <p:to>
                                        <p:strVal val="visible"/>
                                      </p:to>
                                    </p:set>
                                    <p:animEffect transition="in" filter="fade">
                                      <p:cBhvr>
                                        <p:cTn id="147" dur="500"/>
                                        <p:tgtEl>
                                          <p:spTgt spid="114"/>
                                        </p:tgtEl>
                                      </p:cBhvr>
                                    </p:animEffect>
                                  </p:childTnLst>
                                </p:cTn>
                              </p:par>
                            </p:childTnLst>
                          </p:cTn>
                        </p:par>
                      </p:childTnLst>
                    </p:cTn>
                  </p:par>
                  <p:par>
                    <p:cTn id="148" fill="hold">
                      <p:stCondLst>
                        <p:cond delay="indefinite"/>
                      </p:stCondLst>
                      <p:childTnLst>
                        <p:par>
                          <p:cTn id="149" fill="hold">
                            <p:stCondLst>
                              <p:cond delay="0"/>
                            </p:stCondLst>
                            <p:childTnLst>
                              <p:par>
                                <p:cTn id="150" presetID="22" presetClass="entr" presetSubtype="8" fill="hold" nodeType="click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wipe(left)">
                                      <p:cBhvr>
                                        <p:cTn id="152" dur="500"/>
                                        <p:tgtEl>
                                          <p:spTgt spid="26"/>
                                        </p:tgtEl>
                                      </p:cBhvr>
                                    </p:animEffect>
                                  </p:childTnLst>
                                </p:cTn>
                              </p:par>
                            </p:childTnLst>
                          </p:cTn>
                        </p:par>
                      </p:childTnLst>
                    </p:cTn>
                  </p:par>
                  <p:par>
                    <p:cTn id="153" fill="hold">
                      <p:stCondLst>
                        <p:cond delay="indefinite"/>
                      </p:stCondLst>
                      <p:childTnLst>
                        <p:par>
                          <p:cTn id="154" fill="hold">
                            <p:stCondLst>
                              <p:cond delay="0"/>
                            </p:stCondLst>
                            <p:childTnLst>
                              <p:par>
                                <p:cTn id="155" presetID="22" presetClass="entr" presetSubtype="1" fill="hold" grpId="0" nodeType="clickEffect">
                                  <p:stCondLst>
                                    <p:cond delay="0"/>
                                  </p:stCondLst>
                                  <p:childTnLst>
                                    <p:set>
                                      <p:cBhvr>
                                        <p:cTn id="156" dur="1" fill="hold">
                                          <p:stCondLst>
                                            <p:cond delay="0"/>
                                          </p:stCondLst>
                                        </p:cTn>
                                        <p:tgtEl>
                                          <p:spTgt spid="27"/>
                                        </p:tgtEl>
                                        <p:attrNameLst>
                                          <p:attrName>style.visibility</p:attrName>
                                        </p:attrNameLst>
                                      </p:cBhvr>
                                      <p:to>
                                        <p:strVal val="visible"/>
                                      </p:to>
                                    </p:set>
                                    <p:animEffect transition="in" filter="wipe(up)">
                                      <p:cBhvr>
                                        <p:cTn id="157" dur="500"/>
                                        <p:tgtEl>
                                          <p:spTgt spid="27"/>
                                        </p:tgtEl>
                                      </p:cBhvr>
                                    </p:animEffect>
                                  </p:childTnLst>
                                </p:cTn>
                              </p:par>
                            </p:childTnLst>
                          </p:cTn>
                        </p:par>
                        <p:par>
                          <p:cTn id="158" fill="hold">
                            <p:stCondLst>
                              <p:cond delay="500"/>
                            </p:stCondLst>
                            <p:childTnLst>
                              <p:par>
                                <p:cTn id="159" presetID="10" presetClass="entr" presetSubtype="0" fill="hold" grpId="0" nodeType="afterEffect">
                                  <p:stCondLst>
                                    <p:cond delay="0"/>
                                  </p:stCondLst>
                                  <p:childTnLst>
                                    <p:set>
                                      <p:cBhvr>
                                        <p:cTn id="160" dur="1" fill="hold">
                                          <p:stCondLst>
                                            <p:cond delay="0"/>
                                          </p:stCondLst>
                                        </p:cTn>
                                        <p:tgtEl>
                                          <p:spTgt spid="42"/>
                                        </p:tgtEl>
                                        <p:attrNameLst>
                                          <p:attrName>style.visibility</p:attrName>
                                        </p:attrNameLst>
                                      </p:cBhvr>
                                      <p:to>
                                        <p:strVal val="visible"/>
                                      </p:to>
                                    </p:set>
                                    <p:animEffect transition="in" filter="fade">
                                      <p:cBhvr>
                                        <p:cTn id="161" dur="500"/>
                                        <p:tgtEl>
                                          <p:spTgt spid="42"/>
                                        </p:tgtEl>
                                      </p:cBhvr>
                                    </p:animEffect>
                                  </p:childTnLst>
                                </p:cTn>
                              </p:par>
                            </p:childTnLst>
                          </p:cTn>
                        </p:par>
                        <p:par>
                          <p:cTn id="162" fill="hold">
                            <p:stCondLst>
                              <p:cond delay="1000"/>
                            </p:stCondLst>
                            <p:childTnLst>
                              <p:par>
                                <p:cTn id="163" presetID="10" presetClass="entr" presetSubtype="0" fill="hold" grpId="0" nodeType="afterEffect">
                                  <p:stCondLst>
                                    <p:cond delay="0"/>
                                  </p:stCondLst>
                                  <p:childTnLst>
                                    <p:set>
                                      <p:cBhvr>
                                        <p:cTn id="164" dur="1" fill="hold">
                                          <p:stCondLst>
                                            <p:cond delay="0"/>
                                          </p:stCondLst>
                                        </p:cTn>
                                        <p:tgtEl>
                                          <p:spTgt spid="117"/>
                                        </p:tgtEl>
                                        <p:attrNameLst>
                                          <p:attrName>style.visibility</p:attrName>
                                        </p:attrNameLst>
                                      </p:cBhvr>
                                      <p:to>
                                        <p:strVal val="visible"/>
                                      </p:to>
                                    </p:set>
                                    <p:animEffect transition="in" filter="fade">
                                      <p:cBhvr>
                                        <p:cTn id="165" dur="500"/>
                                        <p:tgtEl>
                                          <p:spTgt spid="117"/>
                                        </p:tgtEl>
                                      </p:cBhvr>
                                    </p:animEffect>
                                  </p:childTnLst>
                                </p:cTn>
                              </p:par>
                            </p:childTnLst>
                          </p:cTn>
                        </p:par>
                      </p:childTnLst>
                    </p:cTn>
                  </p:par>
                  <p:par>
                    <p:cTn id="166" fill="hold">
                      <p:stCondLst>
                        <p:cond delay="indefinite"/>
                      </p:stCondLst>
                      <p:childTnLst>
                        <p:par>
                          <p:cTn id="167" fill="hold">
                            <p:stCondLst>
                              <p:cond delay="0"/>
                            </p:stCondLst>
                            <p:childTnLst>
                              <p:par>
                                <p:cTn id="168" presetID="22" presetClass="entr" presetSubtype="1" fill="hold" nodeType="clickEffect">
                                  <p:stCondLst>
                                    <p:cond delay="0"/>
                                  </p:stCondLst>
                                  <p:childTnLst>
                                    <p:set>
                                      <p:cBhvr>
                                        <p:cTn id="169" dur="1" fill="hold">
                                          <p:stCondLst>
                                            <p:cond delay="0"/>
                                          </p:stCondLst>
                                        </p:cTn>
                                        <p:tgtEl>
                                          <p:spTgt spid="83"/>
                                        </p:tgtEl>
                                        <p:attrNameLst>
                                          <p:attrName>style.visibility</p:attrName>
                                        </p:attrNameLst>
                                      </p:cBhvr>
                                      <p:to>
                                        <p:strVal val="visible"/>
                                      </p:to>
                                    </p:set>
                                    <p:animEffect transition="in" filter="wipe(up)">
                                      <p:cBhvr>
                                        <p:cTn id="170" dur="500"/>
                                        <p:tgtEl>
                                          <p:spTgt spid="83"/>
                                        </p:tgtEl>
                                      </p:cBhvr>
                                    </p:animEffect>
                                  </p:childTnLst>
                                </p:cTn>
                              </p:par>
                            </p:childTnLst>
                          </p:cTn>
                        </p:par>
                        <p:par>
                          <p:cTn id="171" fill="hold">
                            <p:stCondLst>
                              <p:cond delay="500"/>
                            </p:stCondLst>
                            <p:childTnLst>
                              <p:par>
                                <p:cTn id="172" presetID="22" presetClass="entr" presetSubtype="8" fill="hold" nodeType="afterEffect">
                                  <p:stCondLst>
                                    <p:cond delay="0"/>
                                  </p:stCondLst>
                                  <p:childTnLst>
                                    <p:set>
                                      <p:cBhvr>
                                        <p:cTn id="173" dur="1" fill="hold">
                                          <p:stCondLst>
                                            <p:cond delay="0"/>
                                          </p:stCondLst>
                                        </p:cTn>
                                        <p:tgtEl>
                                          <p:spTgt spid="89"/>
                                        </p:tgtEl>
                                        <p:attrNameLst>
                                          <p:attrName>style.visibility</p:attrName>
                                        </p:attrNameLst>
                                      </p:cBhvr>
                                      <p:to>
                                        <p:strVal val="visible"/>
                                      </p:to>
                                    </p:set>
                                    <p:animEffect transition="in" filter="wipe(left)">
                                      <p:cBhvr>
                                        <p:cTn id="174" dur="500"/>
                                        <p:tgtEl>
                                          <p:spTgt spid="89"/>
                                        </p:tgtEl>
                                      </p:cBhvr>
                                    </p:animEffect>
                                  </p:childTnLst>
                                </p:cTn>
                              </p:par>
                            </p:childTnLst>
                          </p:cTn>
                        </p:par>
                      </p:childTnLst>
                    </p:cTn>
                  </p:par>
                  <p:par>
                    <p:cTn id="175" fill="hold">
                      <p:stCondLst>
                        <p:cond delay="indefinite"/>
                      </p:stCondLst>
                      <p:childTnLst>
                        <p:par>
                          <p:cTn id="176" fill="hold">
                            <p:stCondLst>
                              <p:cond delay="0"/>
                            </p:stCondLst>
                            <p:childTnLst>
                              <p:par>
                                <p:cTn id="177" presetID="22" presetClass="entr" presetSubtype="1" fill="hold" nodeType="clickEffect">
                                  <p:stCondLst>
                                    <p:cond delay="0"/>
                                  </p:stCondLst>
                                  <p:childTnLst>
                                    <p:set>
                                      <p:cBhvr>
                                        <p:cTn id="178" dur="1" fill="hold">
                                          <p:stCondLst>
                                            <p:cond delay="0"/>
                                          </p:stCondLst>
                                        </p:cTn>
                                        <p:tgtEl>
                                          <p:spTgt spid="91"/>
                                        </p:tgtEl>
                                        <p:attrNameLst>
                                          <p:attrName>style.visibility</p:attrName>
                                        </p:attrNameLst>
                                      </p:cBhvr>
                                      <p:to>
                                        <p:strVal val="visible"/>
                                      </p:to>
                                    </p:set>
                                    <p:animEffect transition="in" filter="wipe(up)">
                                      <p:cBhvr>
                                        <p:cTn id="179" dur="500"/>
                                        <p:tgtEl>
                                          <p:spTgt spid="91"/>
                                        </p:tgtEl>
                                      </p:cBhvr>
                                    </p:animEffect>
                                  </p:childTnLst>
                                </p:cTn>
                              </p:par>
                            </p:childTnLst>
                          </p:cTn>
                        </p:par>
                        <p:par>
                          <p:cTn id="180" fill="hold">
                            <p:stCondLst>
                              <p:cond delay="500"/>
                            </p:stCondLst>
                            <p:childTnLst>
                              <p:par>
                                <p:cTn id="181" presetID="10" presetClass="entr" presetSubtype="0" fill="hold" grpId="0" nodeType="afterEffect">
                                  <p:stCondLst>
                                    <p:cond delay="500"/>
                                  </p:stCondLst>
                                  <p:childTnLst>
                                    <p:set>
                                      <p:cBhvr>
                                        <p:cTn id="182" dur="1" fill="hold">
                                          <p:stCondLst>
                                            <p:cond delay="0"/>
                                          </p:stCondLst>
                                        </p:cTn>
                                        <p:tgtEl>
                                          <p:spTgt spid="48"/>
                                        </p:tgtEl>
                                        <p:attrNameLst>
                                          <p:attrName>style.visibility</p:attrName>
                                        </p:attrNameLst>
                                      </p:cBhvr>
                                      <p:to>
                                        <p:strVal val="visible"/>
                                      </p:to>
                                    </p:set>
                                    <p:animEffect transition="in" filter="fade">
                                      <p:cBhvr>
                                        <p:cTn id="183" dur="500"/>
                                        <p:tgtEl>
                                          <p:spTgt spid="48"/>
                                        </p:tgtEl>
                                      </p:cBhvr>
                                    </p:animEffect>
                                  </p:childTnLst>
                                </p:cTn>
                              </p:par>
                            </p:childTnLst>
                          </p:cTn>
                        </p:par>
                        <p:par>
                          <p:cTn id="184" fill="hold">
                            <p:stCondLst>
                              <p:cond delay="1500"/>
                            </p:stCondLst>
                            <p:childTnLst>
                              <p:par>
                                <p:cTn id="185" presetID="10" presetClass="entr" presetSubtype="0" fill="hold" grpId="0" nodeType="afterEffect">
                                  <p:stCondLst>
                                    <p:cond delay="0"/>
                                  </p:stCondLst>
                                  <p:childTnLst>
                                    <p:set>
                                      <p:cBhvr>
                                        <p:cTn id="186" dur="1" fill="hold">
                                          <p:stCondLst>
                                            <p:cond delay="0"/>
                                          </p:stCondLst>
                                        </p:cTn>
                                        <p:tgtEl>
                                          <p:spTgt spid="115"/>
                                        </p:tgtEl>
                                        <p:attrNameLst>
                                          <p:attrName>style.visibility</p:attrName>
                                        </p:attrNameLst>
                                      </p:cBhvr>
                                      <p:to>
                                        <p:strVal val="visible"/>
                                      </p:to>
                                    </p:set>
                                    <p:animEffect transition="in" filter="fade">
                                      <p:cBhvr>
                                        <p:cTn id="187" dur="500"/>
                                        <p:tgtEl>
                                          <p:spTgt spid="115"/>
                                        </p:tgtEl>
                                      </p:cBhvr>
                                    </p:animEffect>
                                  </p:childTnLst>
                                </p:cTn>
                              </p:par>
                            </p:childTnLst>
                          </p:cTn>
                        </p:par>
                      </p:childTnLst>
                    </p:cTn>
                  </p:par>
                  <p:par>
                    <p:cTn id="188" fill="hold">
                      <p:stCondLst>
                        <p:cond delay="indefinite"/>
                      </p:stCondLst>
                      <p:childTnLst>
                        <p:par>
                          <p:cTn id="189" fill="hold">
                            <p:stCondLst>
                              <p:cond delay="0"/>
                            </p:stCondLst>
                            <p:childTnLst>
                              <p:par>
                                <p:cTn id="190" presetID="22" presetClass="entr" presetSubtype="8" fill="hold" nodeType="clickEffect">
                                  <p:stCondLst>
                                    <p:cond delay="0"/>
                                  </p:stCondLst>
                                  <p:childTnLst>
                                    <p:set>
                                      <p:cBhvr>
                                        <p:cTn id="191" dur="1" fill="hold">
                                          <p:stCondLst>
                                            <p:cond delay="0"/>
                                          </p:stCondLst>
                                        </p:cTn>
                                        <p:tgtEl>
                                          <p:spTgt spid="85"/>
                                        </p:tgtEl>
                                        <p:attrNameLst>
                                          <p:attrName>style.visibility</p:attrName>
                                        </p:attrNameLst>
                                      </p:cBhvr>
                                      <p:to>
                                        <p:strVal val="visible"/>
                                      </p:to>
                                    </p:set>
                                    <p:animEffect transition="in" filter="wipe(left)">
                                      <p:cBhvr>
                                        <p:cTn id="192" dur="500"/>
                                        <p:tgtEl>
                                          <p:spTgt spid="85"/>
                                        </p:tgtEl>
                                      </p:cBhvr>
                                    </p:animEffect>
                                  </p:childTnLst>
                                </p:cTn>
                              </p:par>
                            </p:childTnLst>
                          </p:cTn>
                        </p:par>
                        <p:par>
                          <p:cTn id="193" fill="hold">
                            <p:stCondLst>
                              <p:cond delay="500"/>
                            </p:stCondLst>
                            <p:childTnLst>
                              <p:par>
                                <p:cTn id="194" presetID="22" presetClass="entr" presetSubtype="1" fill="hold" nodeType="afterEffect">
                                  <p:stCondLst>
                                    <p:cond delay="0"/>
                                  </p:stCondLst>
                                  <p:childTnLst>
                                    <p:set>
                                      <p:cBhvr>
                                        <p:cTn id="195" dur="1" fill="hold">
                                          <p:stCondLst>
                                            <p:cond delay="0"/>
                                          </p:stCondLst>
                                        </p:cTn>
                                        <p:tgtEl>
                                          <p:spTgt spid="87"/>
                                        </p:tgtEl>
                                        <p:attrNameLst>
                                          <p:attrName>style.visibility</p:attrName>
                                        </p:attrNameLst>
                                      </p:cBhvr>
                                      <p:to>
                                        <p:strVal val="visible"/>
                                      </p:to>
                                    </p:set>
                                    <p:animEffect transition="in" filter="wipe(up)">
                                      <p:cBhvr>
                                        <p:cTn id="196" dur="500"/>
                                        <p:tgtEl>
                                          <p:spTgt spid="87"/>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1" fill="hold" nodeType="clickEffect">
                                  <p:stCondLst>
                                    <p:cond delay="0"/>
                                  </p:stCondLst>
                                  <p:childTnLst>
                                    <p:set>
                                      <p:cBhvr>
                                        <p:cTn id="200" dur="1" fill="hold">
                                          <p:stCondLst>
                                            <p:cond delay="0"/>
                                          </p:stCondLst>
                                        </p:cTn>
                                        <p:tgtEl>
                                          <p:spTgt spid="93"/>
                                        </p:tgtEl>
                                        <p:attrNameLst>
                                          <p:attrName>style.visibility</p:attrName>
                                        </p:attrNameLst>
                                      </p:cBhvr>
                                      <p:to>
                                        <p:strVal val="visible"/>
                                      </p:to>
                                    </p:set>
                                    <p:animEffect transition="in" filter="wipe(up)">
                                      <p:cBhvr>
                                        <p:cTn id="201" dur="500"/>
                                        <p:tgtEl>
                                          <p:spTgt spid="93"/>
                                        </p:tgtEl>
                                      </p:cBhvr>
                                    </p:animEffect>
                                  </p:childTnLst>
                                </p:cTn>
                              </p:par>
                            </p:childTnLst>
                          </p:cTn>
                        </p:par>
                        <p:par>
                          <p:cTn id="202" fill="hold">
                            <p:stCondLst>
                              <p:cond delay="500"/>
                            </p:stCondLst>
                            <p:childTnLst>
                              <p:par>
                                <p:cTn id="203" presetID="10" presetClass="entr" presetSubtype="0" fill="hold" grpId="0" nodeType="afterEffect">
                                  <p:stCondLst>
                                    <p:cond delay="500"/>
                                  </p:stCondLst>
                                  <p:childTnLst>
                                    <p:set>
                                      <p:cBhvr>
                                        <p:cTn id="204" dur="1" fill="hold">
                                          <p:stCondLst>
                                            <p:cond delay="0"/>
                                          </p:stCondLst>
                                        </p:cTn>
                                        <p:tgtEl>
                                          <p:spTgt spid="47"/>
                                        </p:tgtEl>
                                        <p:attrNameLst>
                                          <p:attrName>style.visibility</p:attrName>
                                        </p:attrNameLst>
                                      </p:cBhvr>
                                      <p:to>
                                        <p:strVal val="visible"/>
                                      </p:to>
                                    </p:set>
                                    <p:animEffect transition="in" filter="fade">
                                      <p:cBhvr>
                                        <p:cTn id="205" dur="500"/>
                                        <p:tgtEl>
                                          <p:spTgt spid="47"/>
                                        </p:tgtEl>
                                      </p:cBhvr>
                                    </p:animEffect>
                                  </p:childTnLst>
                                </p:cTn>
                              </p:par>
                            </p:childTnLst>
                          </p:cTn>
                        </p:par>
                        <p:par>
                          <p:cTn id="206" fill="hold">
                            <p:stCondLst>
                              <p:cond delay="1500"/>
                            </p:stCondLst>
                            <p:childTnLst>
                              <p:par>
                                <p:cTn id="207" presetID="10" presetClass="entr" presetSubtype="0" fill="hold" grpId="0" nodeType="afterEffect">
                                  <p:stCondLst>
                                    <p:cond delay="0"/>
                                  </p:stCondLst>
                                  <p:childTnLst>
                                    <p:set>
                                      <p:cBhvr>
                                        <p:cTn id="208" dur="1" fill="hold">
                                          <p:stCondLst>
                                            <p:cond delay="0"/>
                                          </p:stCondLst>
                                        </p:cTn>
                                        <p:tgtEl>
                                          <p:spTgt spid="116"/>
                                        </p:tgtEl>
                                        <p:attrNameLst>
                                          <p:attrName>style.visibility</p:attrName>
                                        </p:attrNameLst>
                                      </p:cBhvr>
                                      <p:to>
                                        <p:strVal val="visible"/>
                                      </p:to>
                                    </p:set>
                                    <p:animEffect transition="in" filter="fade">
                                      <p:cBhvr>
                                        <p:cTn id="209" dur="500"/>
                                        <p:tgtEl>
                                          <p:spTgt spid="116"/>
                                        </p:tgtEl>
                                      </p:cBhvr>
                                    </p:animEffect>
                                  </p:childTnLst>
                                </p:cTn>
                              </p:par>
                            </p:childTnLst>
                          </p:cTn>
                        </p:par>
                      </p:childTnLst>
                    </p:cTn>
                  </p:par>
                  <p:par>
                    <p:cTn id="210" fill="hold">
                      <p:stCondLst>
                        <p:cond delay="indefinite"/>
                      </p:stCondLst>
                      <p:childTnLst>
                        <p:par>
                          <p:cTn id="211" fill="hold">
                            <p:stCondLst>
                              <p:cond delay="0"/>
                            </p:stCondLst>
                            <p:childTnLst>
                              <p:par>
                                <p:cTn id="212" presetID="22" presetClass="entr" presetSubtype="4" fill="hold" nodeType="clickEffect">
                                  <p:stCondLst>
                                    <p:cond delay="0"/>
                                  </p:stCondLst>
                                  <p:childTnLst>
                                    <p:set>
                                      <p:cBhvr>
                                        <p:cTn id="213" dur="1" fill="hold">
                                          <p:stCondLst>
                                            <p:cond delay="0"/>
                                          </p:stCondLst>
                                        </p:cTn>
                                        <p:tgtEl>
                                          <p:spTgt spid="96"/>
                                        </p:tgtEl>
                                        <p:attrNameLst>
                                          <p:attrName>style.visibility</p:attrName>
                                        </p:attrNameLst>
                                      </p:cBhvr>
                                      <p:to>
                                        <p:strVal val="visible"/>
                                      </p:to>
                                    </p:set>
                                    <p:animEffect transition="in" filter="wipe(down)">
                                      <p:cBhvr>
                                        <p:cTn id="214" dur="500"/>
                                        <p:tgtEl>
                                          <p:spTgt spid="96"/>
                                        </p:tgtEl>
                                      </p:cBhvr>
                                    </p:animEffect>
                                  </p:childTnLst>
                                </p:cTn>
                              </p:par>
                            </p:childTnLst>
                          </p:cTn>
                        </p:par>
                      </p:childTnLst>
                    </p:cTn>
                  </p:par>
                  <p:par>
                    <p:cTn id="215" fill="hold">
                      <p:stCondLst>
                        <p:cond delay="indefinite"/>
                      </p:stCondLst>
                      <p:childTnLst>
                        <p:par>
                          <p:cTn id="216" fill="hold">
                            <p:stCondLst>
                              <p:cond delay="0"/>
                            </p:stCondLst>
                            <p:childTnLst>
                              <p:par>
                                <p:cTn id="217" presetID="1" presetClass="exit" presetSubtype="0" fill="hold" nodeType="clickEffect">
                                  <p:stCondLst>
                                    <p:cond delay="0"/>
                                  </p:stCondLst>
                                  <p:childTnLst>
                                    <p:set>
                                      <p:cBhvr>
                                        <p:cTn id="218" dur="1" fill="hold">
                                          <p:stCondLst>
                                            <p:cond delay="0"/>
                                          </p:stCondLst>
                                        </p:cTn>
                                        <p:tgtEl>
                                          <p:spTgt spid="87"/>
                                        </p:tgtEl>
                                        <p:attrNameLst>
                                          <p:attrName>style.visibility</p:attrName>
                                        </p:attrNameLst>
                                      </p:cBhvr>
                                      <p:to>
                                        <p:strVal val="hidden"/>
                                      </p:to>
                                    </p:set>
                                  </p:childTnLst>
                                </p:cTn>
                              </p:par>
                              <p:par>
                                <p:cTn id="219" presetID="10" presetClass="entr" presetSubtype="0" fill="hold" nodeType="withEffect">
                                  <p:stCondLst>
                                    <p:cond delay="0"/>
                                  </p:stCondLst>
                                  <p:childTnLst>
                                    <p:set>
                                      <p:cBhvr>
                                        <p:cTn id="220" dur="1" fill="hold">
                                          <p:stCondLst>
                                            <p:cond delay="0"/>
                                          </p:stCondLst>
                                        </p:cTn>
                                        <p:tgtEl>
                                          <p:spTgt spid="107"/>
                                        </p:tgtEl>
                                        <p:attrNameLst>
                                          <p:attrName>style.visibility</p:attrName>
                                        </p:attrNameLst>
                                      </p:cBhvr>
                                      <p:to>
                                        <p:strVal val="visible"/>
                                      </p:to>
                                    </p:set>
                                    <p:animEffect transition="in" filter="fade">
                                      <p:cBhvr>
                                        <p:cTn id="221" dur="500"/>
                                        <p:tgtEl>
                                          <p:spTgt spid="107"/>
                                        </p:tgtEl>
                                      </p:cBhvr>
                                    </p:animEffect>
                                  </p:childTnLst>
                                </p:cTn>
                              </p:par>
                              <p:par>
                                <p:cTn id="222" presetID="22" presetClass="entr" presetSubtype="1" fill="hold" nodeType="withEffect">
                                  <p:stCondLst>
                                    <p:cond delay="0"/>
                                  </p:stCondLst>
                                  <p:childTnLst>
                                    <p:set>
                                      <p:cBhvr>
                                        <p:cTn id="223" dur="1" fill="hold">
                                          <p:stCondLst>
                                            <p:cond delay="0"/>
                                          </p:stCondLst>
                                        </p:cTn>
                                        <p:tgtEl>
                                          <p:spTgt spid="104"/>
                                        </p:tgtEl>
                                        <p:attrNameLst>
                                          <p:attrName>style.visibility</p:attrName>
                                        </p:attrNameLst>
                                      </p:cBhvr>
                                      <p:to>
                                        <p:strVal val="visible"/>
                                      </p:to>
                                    </p:set>
                                    <p:animEffect transition="in" filter="wipe(up)">
                                      <p:cBhvr>
                                        <p:cTn id="224" dur="500"/>
                                        <p:tgtEl>
                                          <p:spTgt spid="104"/>
                                        </p:tgtEl>
                                      </p:cBhvr>
                                    </p:animEffect>
                                  </p:childTnLst>
                                </p:cTn>
                              </p:par>
                            </p:childTnLst>
                          </p:cTn>
                        </p:par>
                      </p:childTnLst>
                    </p:cTn>
                  </p:par>
                  <p:par>
                    <p:cTn id="225" fill="hold">
                      <p:stCondLst>
                        <p:cond delay="indefinite"/>
                      </p:stCondLst>
                      <p:childTnLst>
                        <p:par>
                          <p:cTn id="226" fill="hold">
                            <p:stCondLst>
                              <p:cond delay="0"/>
                            </p:stCondLst>
                            <p:childTnLst>
                              <p:par>
                                <p:cTn id="227" presetID="1" presetClass="exit" presetSubtype="0" fill="hold" nodeType="clickEffect">
                                  <p:stCondLst>
                                    <p:cond delay="0"/>
                                  </p:stCondLst>
                                  <p:childTnLst>
                                    <p:set>
                                      <p:cBhvr>
                                        <p:cTn id="228" dur="1" fill="hold">
                                          <p:stCondLst>
                                            <p:cond delay="0"/>
                                          </p:stCondLst>
                                        </p:cTn>
                                        <p:tgtEl>
                                          <p:spTgt spid="89"/>
                                        </p:tgtEl>
                                        <p:attrNameLst>
                                          <p:attrName>style.visibility</p:attrName>
                                        </p:attrNameLst>
                                      </p:cBhvr>
                                      <p:to>
                                        <p:strVal val="hidden"/>
                                      </p:to>
                                    </p:set>
                                  </p:childTnLst>
                                </p:cTn>
                              </p:par>
                              <p:par>
                                <p:cTn id="229" presetID="10" presetClass="entr" presetSubtype="0" fill="hold" nodeType="withEffect">
                                  <p:stCondLst>
                                    <p:cond delay="0"/>
                                  </p:stCondLst>
                                  <p:childTnLst>
                                    <p:set>
                                      <p:cBhvr>
                                        <p:cTn id="230" dur="1" fill="hold">
                                          <p:stCondLst>
                                            <p:cond delay="0"/>
                                          </p:stCondLst>
                                        </p:cTn>
                                        <p:tgtEl>
                                          <p:spTgt spid="105"/>
                                        </p:tgtEl>
                                        <p:attrNameLst>
                                          <p:attrName>style.visibility</p:attrName>
                                        </p:attrNameLst>
                                      </p:cBhvr>
                                      <p:to>
                                        <p:strVal val="visible"/>
                                      </p:to>
                                    </p:set>
                                    <p:animEffect transition="in" filter="fade">
                                      <p:cBhvr>
                                        <p:cTn id="231" dur="500"/>
                                        <p:tgtEl>
                                          <p:spTgt spid="105"/>
                                        </p:tgtEl>
                                      </p:cBhvr>
                                    </p:animEffect>
                                  </p:childTnLst>
                                </p:cTn>
                              </p:par>
                              <p:par>
                                <p:cTn id="232" presetID="22" presetClass="entr" presetSubtype="8" fill="hold" nodeType="withEffect">
                                  <p:stCondLst>
                                    <p:cond delay="0"/>
                                  </p:stCondLst>
                                  <p:childTnLst>
                                    <p:set>
                                      <p:cBhvr>
                                        <p:cTn id="233" dur="1" fill="hold">
                                          <p:stCondLst>
                                            <p:cond delay="0"/>
                                          </p:stCondLst>
                                        </p:cTn>
                                        <p:tgtEl>
                                          <p:spTgt spid="98"/>
                                        </p:tgtEl>
                                        <p:attrNameLst>
                                          <p:attrName>style.visibility</p:attrName>
                                        </p:attrNameLst>
                                      </p:cBhvr>
                                      <p:to>
                                        <p:strVal val="visible"/>
                                      </p:to>
                                    </p:set>
                                    <p:animEffect transition="in" filter="wipe(left)">
                                      <p:cBhvr>
                                        <p:cTn id="234"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4" grpId="0"/>
      <p:bldP spid="69" grpId="0"/>
      <p:bldP spid="34" grpId="0" animBg="1"/>
      <p:bldP spid="35" grpId="0" animBg="1"/>
      <p:bldP spid="38" grpId="0"/>
      <p:bldP spid="36" grpId="0"/>
      <p:bldP spid="40" grpId="0"/>
      <p:bldP spid="12" grpId="0" animBg="1"/>
      <p:bldP spid="39" grpId="0" animBg="1"/>
      <p:bldP spid="41" grpId="0" animBg="1"/>
      <p:bldP spid="42" grpId="0" animBg="1"/>
      <p:bldP spid="43" grpId="0" animBg="1"/>
      <p:bldP spid="44" grpId="0" animBg="1"/>
      <p:bldP spid="45" grpId="0" animBg="1"/>
      <p:bldP spid="46" grpId="0" animBg="1"/>
      <p:bldP spid="47" grpId="0" animBg="1"/>
      <p:bldP spid="48" grpId="0" animBg="1"/>
      <p:bldP spid="27" grpId="0" animBg="1"/>
      <p:bldP spid="110" grpId="0"/>
      <p:bldP spid="111" grpId="0"/>
      <p:bldP spid="112" grpId="0"/>
      <p:bldP spid="113" grpId="0"/>
      <p:bldP spid="114" grpId="0"/>
      <p:bldP spid="115" grpId="0"/>
      <p:bldP spid="116" grpId="0"/>
      <p:bldP spid="1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Sestrojte rovnostranný trojúhelník </a:t>
            </a:r>
            <a:r>
              <a:rPr lang="cs-CZ" sz="2400" i="1" dirty="0" smtClean="0"/>
              <a:t>ABC</a:t>
            </a:r>
            <a:r>
              <a:rPr lang="cs-CZ" sz="2400" dirty="0" smtClean="0"/>
              <a:t>, který leží v rovině </a:t>
            </a:r>
            <a:r>
              <a:rPr lang="cs-CZ" sz="2400" i="1" dirty="0" smtClean="0">
                <a:sym typeface="Symbol"/>
              </a:rPr>
              <a:t></a:t>
            </a:r>
            <a:r>
              <a:rPr lang="cs-CZ" sz="2400" dirty="0" smtClean="0"/>
              <a:t>.</a:t>
            </a:r>
            <a:endParaRPr lang="cs-CZ" sz="2400" dirty="0"/>
          </a:p>
        </p:txBody>
      </p:sp>
      <p:cxnSp>
        <p:nvCxnSpPr>
          <p:cNvPr id="7" name="Přímá spojnice se šipkou 6"/>
          <p:cNvCxnSpPr/>
          <p:nvPr/>
        </p:nvCxnSpPr>
        <p:spPr>
          <a:xfrm>
            <a:off x="1471261" y="4058527"/>
            <a:ext cx="5976664" cy="0"/>
          </a:xfrm>
          <a:prstGeom prst="straightConnector1">
            <a:avLst/>
          </a:prstGeom>
          <a:ln w="9525">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64" name="TextovéPole 63"/>
          <p:cNvSpPr txBox="1"/>
          <p:nvPr/>
        </p:nvSpPr>
        <p:spPr>
          <a:xfrm>
            <a:off x="4840249" y="1704110"/>
            <a:ext cx="562893" cy="369332"/>
          </a:xfrm>
          <a:prstGeom prst="rect">
            <a:avLst/>
          </a:prstGeom>
          <a:noFill/>
        </p:spPr>
        <p:txBody>
          <a:bodyPr wrap="square" rtlCol="0">
            <a:spAutoFit/>
          </a:bodyPr>
          <a:lstStyle/>
          <a:p>
            <a:r>
              <a:rPr lang="cs-CZ" dirty="0" smtClean="0"/>
              <a:t>n</a:t>
            </a:r>
            <a:r>
              <a:rPr lang="cs-CZ" spc="-300" baseline="30000" dirty="0" smtClean="0">
                <a:sym typeface="Symbol"/>
              </a:rPr>
              <a:t></a:t>
            </a:r>
            <a:r>
              <a:rPr lang="cs-CZ" spc="-300" baseline="-25000" dirty="0" smtClean="0"/>
              <a:t>2</a:t>
            </a:r>
            <a:endParaRPr lang="cs-CZ" spc="-300" dirty="0"/>
          </a:p>
        </p:txBody>
      </p:sp>
      <p:sp>
        <p:nvSpPr>
          <p:cNvPr id="69" name="TextovéPole 68"/>
          <p:cNvSpPr txBox="1"/>
          <p:nvPr/>
        </p:nvSpPr>
        <p:spPr>
          <a:xfrm>
            <a:off x="5332583" y="6253502"/>
            <a:ext cx="530641" cy="369332"/>
          </a:xfrm>
          <a:prstGeom prst="rect">
            <a:avLst/>
          </a:prstGeom>
          <a:noFill/>
        </p:spPr>
        <p:txBody>
          <a:bodyPr wrap="square" rtlCol="0">
            <a:spAutoFit/>
          </a:bodyPr>
          <a:lstStyle/>
          <a:p>
            <a:r>
              <a:rPr lang="cs-CZ" dirty="0" smtClean="0"/>
              <a:t>p</a:t>
            </a:r>
            <a:r>
              <a:rPr lang="cs-CZ" spc="-300" baseline="30000" dirty="0" smtClean="0">
                <a:sym typeface="Symbol"/>
              </a:rPr>
              <a:t></a:t>
            </a:r>
            <a:r>
              <a:rPr lang="cs-CZ" spc="-300" baseline="-25000" dirty="0" smtClean="0"/>
              <a:t>1</a:t>
            </a:r>
            <a:endParaRPr lang="cs-CZ" spc="-300" baseline="-25000" dirty="0"/>
          </a:p>
        </p:txBody>
      </p:sp>
      <p:cxnSp>
        <p:nvCxnSpPr>
          <p:cNvPr id="14" name="Přímá spojnice 13"/>
          <p:cNvCxnSpPr/>
          <p:nvPr/>
        </p:nvCxnSpPr>
        <p:spPr>
          <a:xfrm>
            <a:off x="2339752" y="4063464"/>
            <a:ext cx="3024336" cy="237470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Přímá spojnice 19"/>
          <p:cNvCxnSpPr/>
          <p:nvPr/>
        </p:nvCxnSpPr>
        <p:spPr>
          <a:xfrm flipV="1">
            <a:off x="2339752" y="1912817"/>
            <a:ext cx="2545038" cy="21481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Ovál 33"/>
          <p:cNvSpPr/>
          <p:nvPr/>
        </p:nvSpPr>
        <p:spPr>
          <a:xfrm>
            <a:off x="3522481" y="4524359"/>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0" name="TextovéPole 39"/>
          <p:cNvSpPr txBox="1"/>
          <p:nvPr/>
        </p:nvSpPr>
        <p:spPr>
          <a:xfrm>
            <a:off x="3159157" y="4201902"/>
            <a:ext cx="47526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44" name="Ovál 43"/>
          <p:cNvSpPr/>
          <p:nvPr/>
        </p:nvSpPr>
        <p:spPr>
          <a:xfrm>
            <a:off x="4547434" y="47304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112" name="TextovéPole 111"/>
          <p:cNvSpPr txBox="1"/>
          <p:nvPr/>
        </p:nvSpPr>
        <p:spPr>
          <a:xfrm>
            <a:off x="4547434" y="4430599"/>
            <a:ext cx="475266" cy="369332"/>
          </a:xfrm>
          <a:prstGeom prst="rect">
            <a:avLst/>
          </a:prstGeom>
          <a:noFill/>
        </p:spPr>
        <p:txBody>
          <a:bodyPr wrap="square" rtlCol="0">
            <a:spAutoFit/>
          </a:bodyPr>
          <a:lstStyle/>
          <a:p>
            <a:r>
              <a:rPr lang="cs-CZ" dirty="0" smtClean="0"/>
              <a:t>B</a:t>
            </a:r>
            <a:r>
              <a:rPr lang="cs-CZ" baseline="-25000" dirty="0" smtClean="0"/>
              <a:t>1</a:t>
            </a:r>
            <a:endParaRPr lang="cs-CZ" baseline="-25000" dirty="0"/>
          </a:p>
        </p:txBody>
      </p:sp>
    </p:spTree>
    <p:extLst>
      <p:ext uri="{BB962C8B-B14F-4D97-AF65-F5344CB8AC3E}">
        <p14:creationId xmlns:p14="http://schemas.microsoft.com/office/powerpoint/2010/main" val="114143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par>
                                <p:cTn id="18" presetID="10" presetClass="entr" presetSubtype="0" fill="hold"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500"/>
                                        <p:tgtEl>
                                          <p:spTgt spid="6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2"/>
                                        </p:tgtEl>
                                        <p:attrNameLst>
                                          <p:attrName>style.visibility</p:attrName>
                                        </p:attrNameLst>
                                      </p:cBhvr>
                                      <p:to>
                                        <p:strVal val="visible"/>
                                      </p:to>
                                    </p:set>
                                    <p:animEffect transition="in" filter="fade">
                                      <p:cBhvr>
                                        <p:cTn id="33" dur="500"/>
                                        <p:tgtEl>
                                          <p:spTgt spid="1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4" grpId="0"/>
      <p:bldP spid="69" grpId="0"/>
      <p:bldP spid="34" grpId="0" animBg="1"/>
      <p:bldP spid="40" grpId="0"/>
      <p:bldP spid="44" grpId="0" animBg="1"/>
      <p:bldP spid="1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611560" y="1010882"/>
            <a:ext cx="7920880" cy="461665"/>
          </a:xfrm>
          <a:prstGeom prst="rect">
            <a:avLst/>
          </a:prstGeom>
        </p:spPr>
        <p:txBody>
          <a:bodyPr wrap="square">
            <a:spAutoFit/>
          </a:bodyPr>
          <a:lstStyle/>
          <a:p>
            <a:pPr algn="ctr"/>
            <a:r>
              <a:rPr lang="cs-CZ" sz="2400" dirty="0" smtClean="0">
                <a:latin typeface="Calibri" pitchFamily="34" charset="0"/>
              </a:rPr>
              <a:t>Zdroj: archiv autora</a:t>
            </a:r>
            <a:endParaRPr lang="cs-CZ" sz="2400" dirty="0">
              <a:latin typeface="Calibri" pitchFamily="34" charset="0"/>
            </a:endParaRPr>
          </a:p>
        </p:txBody>
      </p:sp>
      <p:sp>
        <p:nvSpPr>
          <p:cNvPr id="4" name="TextovéPole 3"/>
          <p:cNvSpPr txBox="1"/>
          <p:nvPr/>
        </p:nvSpPr>
        <p:spPr>
          <a:xfrm>
            <a:off x="596451" y="5094476"/>
            <a:ext cx="7992888" cy="461665"/>
          </a:xfrm>
          <a:prstGeom prst="rect">
            <a:avLst/>
          </a:prstGeom>
          <a:noFill/>
        </p:spPr>
        <p:txBody>
          <a:bodyPr wrap="square" rtlCol="0">
            <a:spAutoFit/>
          </a:bodyPr>
          <a:lstStyle/>
          <a:p>
            <a:pPr algn="ctr"/>
            <a:r>
              <a:rPr lang="cs-CZ" sz="2400" dirty="0" smtClean="0"/>
              <a:t>Materiál je určen k interaktivní výuce.</a:t>
            </a:r>
            <a:endParaRPr lang="cs-CZ" sz="2400" dirty="0"/>
          </a:p>
        </p:txBody>
      </p:sp>
    </p:spTree>
    <p:extLst>
      <p:ext uri="{BB962C8B-B14F-4D97-AF65-F5344CB8AC3E}">
        <p14:creationId xmlns:p14="http://schemas.microsoft.com/office/powerpoint/2010/main" val="2312569646"/>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746</TotalTime>
  <Words>302</Words>
  <Application>Microsoft Office PowerPoint</Application>
  <PresentationFormat>Předvádění na obrazovce (4:3)</PresentationFormat>
  <Paragraphs>50</Paragraphs>
  <Slides>7</Slides>
  <Notes>3</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systému Office</vt:lpstr>
      <vt:lpstr>Prezentace aplikace PowerPoint</vt:lpstr>
      <vt:lpstr>ANOTACE</vt:lpstr>
      <vt:lpstr>Mongeovo promítání</vt:lpstr>
      <vt:lpstr>Teorie</vt:lpstr>
      <vt:lpstr>Příklad</vt:lpstr>
      <vt:lpstr>Příklad</vt:lpstr>
      <vt:lpstr>Prezentace aplikace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Kótované promítání</dc:title>
  <dc:creator>burim</dc:creator>
  <cp:lastModifiedBy>Michaela Sedláčková</cp:lastModifiedBy>
  <cp:revision>100</cp:revision>
  <dcterms:created xsi:type="dcterms:W3CDTF">2012-07-31T10:12:03Z</dcterms:created>
  <dcterms:modified xsi:type="dcterms:W3CDTF">2013-05-14T09:40:30Z</dcterms:modified>
</cp:coreProperties>
</file>