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7" r:id="rId2"/>
    <p:sldId id="256" r:id="rId3"/>
    <p:sldId id="259" r:id="rId4"/>
    <p:sldId id="266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8" autoAdjust="0"/>
    <p:restoredTop sz="99856" autoAdjust="0"/>
  </p:normalViewPr>
  <p:slideViewPr>
    <p:cSldViewPr>
      <p:cViewPr varScale="1">
        <p:scale>
          <a:sx n="88" d="100"/>
          <a:sy n="88" d="100"/>
        </p:scale>
        <p:origin x="-822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758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7A33BF-92BC-4E60-8EA7-05EFE2ACFCE3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44FD69-1F8F-47E4-87B4-F691D83EAB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95824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2A647-ED05-4582-AFBF-B5D7C2B23926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938F2-B42D-4D98-980F-DB1113367D4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2A647-ED05-4582-AFBF-B5D7C2B23926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938F2-B42D-4D98-980F-DB1113367D4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2A647-ED05-4582-AFBF-B5D7C2B23926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938F2-B42D-4D98-980F-DB1113367D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2A647-ED05-4582-AFBF-B5D7C2B23926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938F2-B42D-4D98-980F-DB1113367D4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2A647-ED05-4582-AFBF-B5D7C2B23926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938F2-B42D-4D98-980F-DB1113367D4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2A647-ED05-4582-AFBF-B5D7C2B23926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938F2-B42D-4D98-980F-DB1113367D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2A647-ED05-4582-AFBF-B5D7C2B23926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938F2-B42D-4D98-980F-DB1113367D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2A647-ED05-4582-AFBF-B5D7C2B23926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938F2-B42D-4D98-980F-DB1113367D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2A647-ED05-4582-AFBF-B5D7C2B23926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938F2-B42D-4D98-980F-DB1113367D4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2A647-ED05-4582-AFBF-B5D7C2B23926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938F2-B42D-4D98-980F-DB1113367D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2A647-ED05-4582-AFBF-B5D7C2B23926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938F2-B42D-4D98-980F-DB1113367D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FC2A647-ED05-4582-AFBF-B5D7C2B23926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DA938F2-B42D-4D98-980F-DB1113367D4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eg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Skupina 1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4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4119112052"/>
                </p:ext>
              </p:extLst>
            </p:nvPr>
          </p:nvGraphicFramePr>
          <p:xfrm>
            <a:off x="394830" y="1364894"/>
            <a:ext cx="8388945" cy="3884091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VY_32_INOVACE_IV_Z2_14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Simona Jiránková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Zeměpis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Státy Střední Ameriky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7. 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28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.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4.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Materiál slouží jako výukový nebo k opakování učiva.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7" name="Obdélník 6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8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Obrázek 8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2246133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348880"/>
            <a:ext cx="9144000" cy="1793167"/>
          </a:xfrm>
        </p:spPr>
        <p:txBody>
          <a:bodyPr/>
          <a:lstStyle/>
          <a:p>
            <a:pPr algn="ctr"/>
            <a:r>
              <a:rPr lang="cs-CZ" dirty="0" smtClean="0"/>
              <a:t>Státy Střední Ameriky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0710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0568" y="0"/>
            <a:ext cx="9164568" cy="1143000"/>
          </a:xfrm>
        </p:spPr>
        <p:txBody>
          <a:bodyPr/>
          <a:lstStyle/>
          <a:p>
            <a:pPr algn="ctr"/>
            <a:r>
              <a:rPr lang="cs-CZ" dirty="0" smtClean="0"/>
              <a:t>Obecně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908720"/>
            <a:ext cx="9144000" cy="46805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doplň podnebný pás oblasti - </a:t>
            </a:r>
          </a:p>
          <a:p>
            <a:r>
              <a:rPr lang="cs-CZ" sz="2400" dirty="0" smtClean="0"/>
              <a:t>7 států, vyjmenuj - </a:t>
            </a:r>
          </a:p>
          <a:p>
            <a:endParaRPr lang="cs-CZ" sz="2400" dirty="0" smtClean="0"/>
          </a:p>
          <a:p>
            <a:r>
              <a:rPr lang="cs-CZ" sz="2400" dirty="0" smtClean="0"/>
              <a:t>doplň 2 šíje této oblasti </a:t>
            </a:r>
            <a:r>
              <a:rPr lang="cs-CZ" sz="2400" dirty="0" smtClean="0"/>
              <a:t>–</a:t>
            </a:r>
          </a:p>
          <a:p>
            <a:endParaRPr lang="cs-CZ" sz="2400" dirty="0"/>
          </a:p>
          <a:p>
            <a:r>
              <a:rPr lang="cs-CZ" sz="2400" dirty="0" smtClean="0"/>
              <a:t>vysoká </a:t>
            </a:r>
            <a:r>
              <a:rPr lang="cs-CZ" sz="2400" dirty="0" smtClean="0"/>
              <a:t>tektonická aktivita – sopky</a:t>
            </a:r>
          </a:p>
          <a:p>
            <a:r>
              <a:rPr lang="cs-CZ" sz="2400" dirty="0" smtClean="0"/>
              <a:t>obyvatelé – mestici, indiáni</a:t>
            </a:r>
          </a:p>
          <a:p>
            <a:r>
              <a:rPr lang="cs-CZ" sz="2400" dirty="0" smtClean="0"/>
              <a:t>geograficky – součást Severní Ameriky</a:t>
            </a:r>
          </a:p>
          <a:p>
            <a:r>
              <a:rPr lang="cs-CZ" sz="2400" dirty="0" smtClean="0"/>
              <a:t>jazykově – součást Latinské Ameriky</a:t>
            </a:r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40682" y="908719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tropický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42084" y="1370384"/>
            <a:ext cx="5868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Guatemala, Belize, Salvador, Honduras, Nikaragua, Kostarika, Panama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79912" y="2348880"/>
            <a:ext cx="396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Tehuantepecká</a:t>
            </a:r>
            <a:r>
              <a:rPr lang="cs-CZ" sz="2400" dirty="0" smtClean="0">
                <a:solidFill>
                  <a:srgbClr val="FF0000"/>
                </a:solidFill>
              </a:rPr>
              <a:t>, Panamská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3471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algn="ctr"/>
            <a:r>
              <a:rPr lang="cs-CZ" sz="3600" dirty="0">
                <a:effectLst/>
              </a:rPr>
              <a:t>Guatemalská republika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i="1" dirty="0" err="1">
                <a:effectLst/>
              </a:rPr>
              <a:t>República</a:t>
            </a:r>
            <a:r>
              <a:rPr lang="cs-CZ" sz="3600" i="1" dirty="0">
                <a:effectLst/>
              </a:rPr>
              <a:t> de Guatemala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1754" y="1196752"/>
            <a:ext cx="8438678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Hlavní město – Ciudad de Guatemala (Guatemala)</a:t>
            </a:r>
          </a:p>
          <a:p>
            <a:r>
              <a:rPr lang="cs-CZ" sz="2400" dirty="0" smtClean="0"/>
              <a:t>Oblast Tikal – bývalé největší centrum mayské civilizace</a:t>
            </a:r>
            <a:endParaRPr lang="cs-CZ" sz="2400" dirty="0"/>
          </a:p>
        </p:txBody>
      </p:sp>
      <p:pic>
        <p:nvPicPr>
          <p:cNvPr id="1026" name="Picture 2" descr="Soubor:Flag of Guatemala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574" y="1340208"/>
            <a:ext cx="7812868" cy="4883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Guatemala National Palace of Cultur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628799"/>
            <a:ext cx="4896544" cy="3214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4811960"/>
            <a:ext cx="396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Rob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Mercatante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(www.elcanche.com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),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://commons.wikimedia.org/wiki/File:Guatemala_National_Palace_of_Culture.jpg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1030" name="Picture 6" descr="Soubor:Guatemala City, National Post Office Building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989192"/>
            <a:ext cx="4012307" cy="3437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932040" y="6426847"/>
            <a:ext cx="401230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http://commons.wikimedia.org/wiki/File:Guatemala_City,_National_Post_Office_Building.JPG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1032" name="Picture 8" descr="File:Tikal temple jaguar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8478" y="2132856"/>
            <a:ext cx="4949715" cy="3297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1520" y="5430604"/>
            <a:ext cx="49497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Autor:Bruno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Girin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://commons.wikimedia.org/wiki/File:Tikal_temple_jaguar.jpg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1034" name="Picture 10" descr="File:Tikal mayan ruins 2009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031278"/>
            <a:ext cx="4325558" cy="2492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644008" y="6523881"/>
            <a:ext cx="430033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Autor:chensiyuan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,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://commons.wikimedia.org/wiki/File:Tikal_mayan_ruins_2009.jpg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8680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1754" y="1196752"/>
            <a:ext cx="9122246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Hlavní město – </a:t>
            </a:r>
            <a:r>
              <a:rPr lang="cs-CZ" sz="2400" dirty="0" err="1" smtClean="0"/>
              <a:t>Belmopan</a:t>
            </a:r>
            <a:endParaRPr lang="cs-CZ" sz="2400" dirty="0" smtClean="0"/>
          </a:p>
          <a:p>
            <a:r>
              <a:rPr lang="cs-CZ" sz="2400" dirty="0" smtClean="0"/>
              <a:t>Great Blue Hole –podvodní jeskyně, s bohatou krápníkovou výzdobou, hluboká 126 metrů </a:t>
            </a:r>
            <a:endParaRPr lang="cs-CZ" sz="2400" dirty="0"/>
          </a:p>
        </p:txBody>
      </p:sp>
      <p:pic>
        <p:nvPicPr>
          <p:cNvPr id="2054" name="Picture 6" descr="Soubor:Flag of Belize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986" y="1270206"/>
            <a:ext cx="7790809" cy="5193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algn="ctr"/>
            <a:r>
              <a:rPr lang="cs-CZ" sz="3600" dirty="0">
                <a:effectLst/>
              </a:rPr>
              <a:t>Belize</a:t>
            </a:r>
            <a:br>
              <a:rPr lang="cs-CZ" sz="3600" dirty="0">
                <a:effectLst/>
              </a:rPr>
            </a:br>
            <a:r>
              <a:rPr lang="cs-CZ" sz="3600" i="1" dirty="0" err="1">
                <a:effectLst/>
              </a:rPr>
              <a:t>Belize</a:t>
            </a:r>
            <a:endParaRPr lang="cs-CZ" sz="3600" dirty="0"/>
          </a:p>
        </p:txBody>
      </p:sp>
      <p:pic>
        <p:nvPicPr>
          <p:cNvPr id="2050" name="Picture 2" descr="Soubor:Belmopan Parliamen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615" y="1628800"/>
            <a:ext cx="4587417" cy="3394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72615" y="5023489"/>
            <a:ext cx="458741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Haakon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S.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Krohn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://commons.wikimedia.org/wiki/File:Belmopan_Parliament.jpg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2052" name="Picture 4" descr="File:Banana Ranch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536201"/>
            <a:ext cx="4235624" cy="2927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716016" y="6464077"/>
            <a:ext cx="42356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Autor:Elelicht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://commons.wikimedia.org/wiki/File:Banana_Ranch.JPG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2056" name="Picture 8" descr="Soubor:Great Blue Hole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3341" y="2492896"/>
            <a:ext cx="4793382" cy="3728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463341" y="6221887"/>
            <a:ext cx="479338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http://commons.wikimedia.org/wiki/File:Great_Blue_Hole.jpg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5947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algn="ctr"/>
            <a:r>
              <a:rPr lang="cs-CZ" sz="3600" dirty="0">
                <a:effectLst/>
              </a:rPr>
              <a:t>Salvadorská republika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i="1" dirty="0" err="1">
                <a:effectLst/>
              </a:rPr>
              <a:t>República</a:t>
            </a:r>
            <a:r>
              <a:rPr lang="cs-CZ" sz="3600" i="1" dirty="0">
                <a:effectLst/>
              </a:rPr>
              <a:t> de El Salvador</a:t>
            </a:r>
            <a:endParaRPr lang="cs-CZ" sz="3600" dirty="0"/>
          </a:p>
        </p:txBody>
      </p:sp>
      <p:pic>
        <p:nvPicPr>
          <p:cNvPr id="3074" name="Picture 2" descr="Soubor:Flag of El Salvador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56791"/>
            <a:ext cx="8003191" cy="4511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Volcano San Salvador 196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606082"/>
            <a:ext cx="4681518" cy="3119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4725144"/>
            <a:ext cx="468151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http://commons.wikimedia.org/wiki/File:Volcano_San_Salvador_1960.jpg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3078" name="Picture 6" descr="File:Catedral de San Salvador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285889"/>
            <a:ext cx="4237137" cy="3179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716016" y="6465219"/>
            <a:ext cx="42371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Owner of http://guanacosonline.org releases it under all </a:t>
            </a:r>
            <a:r>
              <a:rPr lang="en-US" sz="800" dirty="0" err="1" smtClean="0">
                <a:solidFill>
                  <a:schemeClr val="bg1">
                    <a:lumMod val="75000"/>
                  </a:schemeClr>
                </a:solidFill>
              </a:rPr>
              <a:t>Wikivoyage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 terms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.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://commons.wikimedia.org/wiki/File:Catedral_de_San_Salvador.jpg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1754" y="1196752"/>
            <a:ext cx="9122246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Hlavní město – San Salvador</a:t>
            </a:r>
          </a:p>
          <a:p>
            <a:r>
              <a:rPr lang="cs-CZ" sz="2400" dirty="0" smtClean="0"/>
              <a:t>Sopka </a:t>
            </a:r>
            <a:r>
              <a:rPr lang="cs-CZ" sz="2400" dirty="0" err="1" smtClean="0"/>
              <a:t>Izalco</a:t>
            </a:r>
            <a:r>
              <a:rPr lang="cs-CZ" sz="2400" dirty="0" smtClean="0"/>
              <a:t> – 1950 m n. m., dnes již neaktivní, poslední erupce 1996</a:t>
            </a:r>
            <a:endParaRPr lang="cs-CZ" sz="2400" dirty="0"/>
          </a:p>
        </p:txBody>
      </p:sp>
      <p:pic>
        <p:nvPicPr>
          <p:cNvPr id="3080" name="Picture 8" descr="Soubor:Volcan Izalco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7" y="2702545"/>
            <a:ext cx="4978855" cy="3734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123727" y="6465219"/>
            <a:ext cx="497885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Autor:ogwen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://commons.wikimedia.org/wiki/File:Volcan_Izalco.jpg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8680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3" grpId="0" uiExpand="1" build="p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algn="ctr"/>
            <a:r>
              <a:rPr lang="cs-CZ" sz="3600" dirty="0">
                <a:effectLst/>
              </a:rPr>
              <a:t>Honduraská republika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i="1" dirty="0" err="1">
                <a:effectLst/>
              </a:rPr>
              <a:t>República</a:t>
            </a:r>
            <a:r>
              <a:rPr lang="cs-CZ" sz="3600" i="1" dirty="0">
                <a:effectLst/>
              </a:rPr>
              <a:t> de Honduras</a:t>
            </a:r>
            <a:endParaRPr lang="cs-CZ" sz="3600" dirty="0"/>
          </a:p>
        </p:txBody>
      </p:sp>
      <p:pic>
        <p:nvPicPr>
          <p:cNvPr id="4098" name="Picture 2" descr="Soubor:Honduras flag 300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28800"/>
            <a:ext cx="8352928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oubor:23 Teguc Hauptp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628800"/>
            <a:ext cx="4647420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4725144"/>
            <a:ext cx="464742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http://commons.wikimedia.org/wiki/File:23_Teguc_Hauptpl.JPG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4102" name="Picture 6" descr="File:Tegucigalpa Pyramid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295653"/>
            <a:ext cx="4129261" cy="3289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788024" y="6585523"/>
            <a:ext cx="412926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Autor:Infrogmation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://commons.wikimedia.org/wiki/File:Tegucigalpa_Pyramid.jpg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1754" y="1196752"/>
            <a:ext cx="6400800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Hlavní město – Tegucigalpa</a:t>
            </a:r>
          </a:p>
          <a:p>
            <a:r>
              <a:rPr lang="cs-CZ" sz="2400" dirty="0" smtClean="0"/>
              <a:t>Jeden z nejchudších států Ameriky</a:t>
            </a:r>
          </a:p>
          <a:p>
            <a:r>
              <a:rPr lang="cs-CZ" sz="2400" dirty="0" smtClean="0"/>
              <a:t>Plantáže – banány, export mořských plodů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08680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algn="ctr"/>
            <a:r>
              <a:rPr lang="pt-BR" sz="3600" dirty="0">
                <a:effectLst/>
              </a:rPr>
              <a:t>Nikaragujská republika</a:t>
            </a:r>
            <a:r>
              <a:rPr lang="pt-BR" sz="3600" dirty="0"/>
              <a:t/>
            </a:r>
            <a:br>
              <a:rPr lang="pt-BR" sz="3600" dirty="0"/>
            </a:br>
            <a:r>
              <a:rPr lang="pt-BR" sz="3600" i="1" dirty="0">
                <a:effectLst/>
              </a:rPr>
              <a:t>República de Nicaragua</a:t>
            </a:r>
            <a:endParaRPr lang="cs-CZ" sz="3600" dirty="0"/>
          </a:p>
        </p:txBody>
      </p:sp>
      <p:pic>
        <p:nvPicPr>
          <p:cNvPr id="5122" name="Picture 2" descr="Soubor:Flag of Nicaragua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84784"/>
            <a:ext cx="7980040" cy="4788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File:Managu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161" y="1628800"/>
            <a:ext cx="4911895" cy="3683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4161" y="5312721"/>
            <a:ext cx="491189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Autor:Haakon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S.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Krohn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://commons.wikimedia.org/wiki/File:Managua.jpg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5126" name="Picture 6" descr="File:PalacioNacional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083771"/>
            <a:ext cx="4235624" cy="2345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716016" y="6429248"/>
            <a:ext cx="423562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http://commons.wikimedia.org/wiki/File:PalacioNacional.png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5128" name="Picture 8" descr="File:Nicaraguasee03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681" y="2203350"/>
            <a:ext cx="5795797" cy="4346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703681" y="6536970"/>
            <a:ext cx="579579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Autor:Stoschmidt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://commons.wikimedia.org/wiki/File:Nicaraguasee03.JPG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1754" y="1196752"/>
            <a:ext cx="9122246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Hlavní město – Managua</a:t>
            </a:r>
          </a:p>
          <a:p>
            <a:r>
              <a:rPr lang="cs-CZ" sz="2400" dirty="0" smtClean="0"/>
              <a:t>Jezero Nicaragua </a:t>
            </a:r>
            <a:r>
              <a:rPr lang="cs-CZ" sz="2400" dirty="0" smtClean="0"/>
              <a:t>– </a:t>
            </a:r>
            <a:r>
              <a:rPr lang="cs-CZ" sz="2400" dirty="0" smtClean="0"/>
              <a:t>jediné místo se sladkou vodou, kde žijí žraloci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08680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Soubor:4- Vue San Jos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00808"/>
            <a:ext cx="4326057" cy="3244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Soubor:Flag of Costa Rica (state)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40768"/>
            <a:ext cx="8220067" cy="4932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1754" y="1196752"/>
            <a:ext cx="6400800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Hlavní město – San José</a:t>
            </a:r>
          </a:p>
          <a:p>
            <a:r>
              <a:rPr lang="cs-CZ" sz="2400" dirty="0" err="1" smtClean="0"/>
              <a:t>Turustika</a:t>
            </a:r>
            <a:r>
              <a:rPr lang="cs-CZ" sz="2400" dirty="0" smtClean="0"/>
              <a:t> - pláže</a:t>
            </a:r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4945351"/>
            <a:ext cx="432605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Autor:Wikipedro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://commons.wikimedia.org/wiki/File:4-_Vue_San_Jose.jpg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6150" name="Picture 6" descr="File:La Merced Church, San Jos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4414" y="3323079"/>
            <a:ext cx="4607226" cy="3069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344414" y="6392644"/>
            <a:ext cx="460722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Autor:manalahmadkhan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://commons.wikimedia.org/wiki/File:La_Merced_Church,_San_Jose.jpg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algn="ctr"/>
            <a:r>
              <a:rPr lang="cs-CZ" sz="3600" dirty="0">
                <a:effectLst/>
              </a:rPr>
              <a:t>Kostarická republika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i="1" dirty="0" err="1">
                <a:effectLst/>
              </a:rPr>
              <a:t>República</a:t>
            </a:r>
            <a:r>
              <a:rPr lang="cs-CZ" sz="3600" i="1" dirty="0">
                <a:effectLst/>
              </a:rPr>
              <a:t> de </a:t>
            </a:r>
            <a:r>
              <a:rPr lang="cs-CZ" sz="3600" i="1" dirty="0" err="1">
                <a:effectLst/>
              </a:rPr>
              <a:t>Costa</a:t>
            </a:r>
            <a:r>
              <a:rPr lang="cs-CZ" sz="3600" i="1" dirty="0">
                <a:effectLst/>
              </a:rPr>
              <a:t> </a:t>
            </a:r>
            <a:r>
              <a:rPr lang="cs-CZ" sz="3600" i="1" dirty="0" err="1">
                <a:effectLst/>
              </a:rPr>
              <a:t>Rica</a:t>
            </a:r>
            <a:endParaRPr lang="cs-CZ" sz="3600" dirty="0"/>
          </a:p>
        </p:txBody>
      </p:sp>
      <p:pic>
        <p:nvPicPr>
          <p:cNvPr id="6152" name="Picture 8" descr="File:Corocovado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5249" y="2222480"/>
            <a:ext cx="5904656" cy="4170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625249" y="6392644"/>
            <a:ext cx="59046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Autor:José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R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.,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://commons.wikimedia.org/wiki/File:Corocovado.JPG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8680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algn="ctr"/>
            <a:r>
              <a:rPr lang="cs-CZ" sz="3600" dirty="0">
                <a:effectLst/>
              </a:rPr>
              <a:t>Panamská republika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i="1" dirty="0" err="1">
                <a:effectLst/>
              </a:rPr>
              <a:t>República</a:t>
            </a:r>
            <a:r>
              <a:rPr lang="cs-CZ" sz="3600" i="1" dirty="0">
                <a:effectLst/>
              </a:rPr>
              <a:t> de </a:t>
            </a:r>
            <a:r>
              <a:rPr lang="cs-CZ" sz="3600" i="1" dirty="0" err="1" smtClean="0">
                <a:effectLst/>
              </a:rPr>
              <a:t>Panamá</a:t>
            </a:r>
            <a:endParaRPr lang="cs-CZ" sz="3600" dirty="0"/>
          </a:p>
        </p:txBody>
      </p:sp>
      <p:pic>
        <p:nvPicPr>
          <p:cNvPr id="7170" name="Picture 2" descr="Soubor:Flag of Panama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437928"/>
            <a:ext cx="7344818" cy="4896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Soubor:Panama city skylin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353" y="1628800"/>
            <a:ext cx="5184576" cy="3836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4353" y="5465386"/>
            <a:ext cx="51845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Autor:dsasso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://commons.wikimedia.org/wiki/File:Panama_city_skyline.jpg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7174" name="Picture 6" descr="Soubor:Bridge of the Americas night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753036"/>
            <a:ext cx="3731568" cy="2798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20072" y="6551712"/>
            <a:ext cx="392392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http://commons.wikimedia.org/wiki/File:Bridge_of_the_Americas_night.JPG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1754" y="1196752"/>
            <a:ext cx="9122246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Hlavní město – Ciudad de </a:t>
            </a:r>
            <a:r>
              <a:rPr lang="cs-CZ" sz="2400" dirty="0" err="1" smtClean="0"/>
              <a:t>Panamá</a:t>
            </a:r>
            <a:r>
              <a:rPr lang="cs-CZ" sz="2400" dirty="0" smtClean="0"/>
              <a:t> (Panama)</a:t>
            </a:r>
          </a:p>
          <a:p>
            <a:r>
              <a:rPr lang="cs-CZ" sz="2400" dirty="0" smtClean="0"/>
              <a:t>Panamský průplav – 81,6 km, dříve patřil USA</a:t>
            </a:r>
            <a:endParaRPr lang="cs-CZ" sz="2400" dirty="0"/>
          </a:p>
        </p:txBody>
      </p:sp>
      <p:pic>
        <p:nvPicPr>
          <p:cNvPr id="7176" name="Picture 8" descr="Soubor:Panama Canal Gatun Locks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1842" y="2420888"/>
            <a:ext cx="5544616" cy="3701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979712" y="6115181"/>
            <a:ext cx="54484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Autor:User:Stan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Shebs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://commons.wikimedia.org/wiki/File:Panama_Canal_Gatun_Locks.jpg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8680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3" grpId="0" uiExpand="1" build="p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algn="ctr"/>
            <a:r>
              <a:rPr lang="cs-CZ" dirty="0" smtClean="0"/>
              <a:t>Spoj hlavní město a </a:t>
            </a:r>
            <a:r>
              <a:rPr lang="cs-CZ" dirty="0" smtClean="0"/>
              <a:t>stát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1772816"/>
            <a:ext cx="7596336" cy="3474720"/>
          </a:xfrm>
        </p:spPr>
        <p:txBody>
          <a:bodyPr numCol="2">
            <a:normAutofit/>
          </a:bodyPr>
          <a:lstStyle/>
          <a:p>
            <a:r>
              <a:rPr lang="cs-CZ" sz="2400" dirty="0" smtClean="0"/>
              <a:t>Honduras</a:t>
            </a:r>
          </a:p>
          <a:p>
            <a:r>
              <a:rPr lang="cs-CZ" sz="2400" dirty="0" smtClean="0"/>
              <a:t>Panama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alvador</a:t>
            </a:r>
          </a:p>
          <a:p>
            <a:r>
              <a:rPr lang="cs-CZ" sz="2400" dirty="0" smtClean="0"/>
              <a:t>Guatemala</a:t>
            </a:r>
          </a:p>
          <a:p>
            <a:r>
              <a:rPr lang="cs-CZ" sz="2400" dirty="0" smtClean="0"/>
              <a:t>Kostarika</a:t>
            </a:r>
          </a:p>
          <a:p>
            <a:r>
              <a:rPr lang="cs-CZ" sz="2400" dirty="0" smtClean="0"/>
              <a:t>Nikaragua</a:t>
            </a:r>
          </a:p>
          <a:p>
            <a:r>
              <a:rPr lang="cs-CZ" sz="2400" dirty="0" smtClean="0"/>
              <a:t>Belize</a:t>
            </a:r>
          </a:p>
          <a:p>
            <a:r>
              <a:rPr lang="cs-CZ" sz="2400" dirty="0" smtClean="0"/>
              <a:t>San Salvador</a:t>
            </a:r>
          </a:p>
          <a:p>
            <a:r>
              <a:rPr lang="cs-CZ" sz="2400" dirty="0" smtClean="0"/>
              <a:t>San José</a:t>
            </a:r>
          </a:p>
          <a:p>
            <a:r>
              <a:rPr lang="cs-CZ" sz="2400" dirty="0" err="1" smtClean="0"/>
              <a:t>Belmopan</a:t>
            </a:r>
            <a:endParaRPr lang="cs-CZ" sz="2400" dirty="0" smtClean="0"/>
          </a:p>
          <a:p>
            <a:r>
              <a:rPr lang="cs-CZ" sz="2400" dirty="0" smtClean="0"/>
              <a:t>Ciudad de </a:t>
            </a:r>
            <a:r>
              <a:rPr lang="cs-CZ" sz="2400" dirty="0" err="1" smtClean="0"/>
              <a:t>Panamá</a:t>
            </a:r>
            <a:endParaRPr lang="cs-CZ" sz="2400" dirty="0" smtClean="0"/>
          </a:p>
          <a:p>
            <a:r>
              <a:rPr lang="cs-CZ" sz="2400" dirty="0" smtClean="0"/>
              <a:t>Ciudad de Guatemala</a:t>
            </a:r>
          </a:p>
          <a:p>
            <a:r>
              <a:rPr lang="cs-CZ" sz="2400" dirty="0" smtClean="0"/>
              <a:t>Tegucigalpa</a:t>
            </a:r>
          </a:p>
          <a:p>
            <a:r>
              <a:rPr lang="cs-CZ" sz="2400" dirty="0" smtClean="0"/>
              <a:t>Managua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627784" y="2060848"/>
            <a:ext cx="2160240" cy="2304256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2483768" y="2492896"/>
            <a:ext cx="2376264" cy="936104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2483768" y="2060848"/>
            <a:ext cx="2376264" cy="900100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838027" y="3429000"/>
            <a:ext cx="1949997" cy="504056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2617777" y="2510898"/>
            <a:ext cx="2242255" cy="142215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2735474" y="4377680"/>
            <a:ext cx="2052550" cy="491480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2195736" y="2960948"/>
            <a:ext cx="2592288" cy="1888131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4217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574675" y="260350"/>
            <a:ext cx="8569325" cy="3475038"/>
          </a:xfrm>
        </p:spPr>
        <p:txBody>
          <a:bodyPr>
            <a:noAutofit/>
          </a:bodyPr>
          <a:lstStyle/>
          <a:p>
            <a:r>
              <a:rPr lang="cs-CZ" sz="2400" u="sng" dirty="0"/>
              <a:t>Seznam pramenů a literatury</a:t>
            </a:r>
            <a:r>
              <a:rPr lang="cs-CZ" sz="2000" u="sng" dirty="0" smtClean="0"/>
              <a:t>:</a:t>
            </a:r>
          </a:p>
          <a:p>
            <a:r>
              <a:rPr lang="cs-CZ" sz="2000" dirty="0" smtClean="0"/>
              <a:t>http</a:t>
            </a:r>
            <a:r>
              <a:rPr lang="cs-CZ" sz="2000" dirty="0"/>
              <a:t>://cs.wikipedia.org</a:t>
            </a:r>
          </a:p>
          <a:p>
            <a:r>
              <a:rPr lang="cs-CZ" sz="2000" dirty="0"/>
              <a:t>http://commons.wikimedia.org/wiki/Main_Page</a:t>
            </a:r>
          </a:p>
          <a:p>
            <a:r>
              <a:rPr lang="cs-CZ" sz="2000" dirty="0" smtClean="0"/>
              <a:t>Všechny </a:t>
            </a:r>
            <a:r>
              <a:rPr lang="cs-CZ" sz="2000" dirty="0"/>
              <a:t>odkazy dostupné pod licencí Public </a:t>
            </a:r>
            <a:r>
              <a:rPr lang="cs-CZ" sz="2000" dirty="0" err="1"/>
              <a:t>Domain</a:t>
            </a:r>
            <a:r>
              <a:rPr lang="cs-CZ" sz="2000" dirty="0"/>
              <a:t> nebo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/>
              <a:t>Commons</a:t>
            </a:r>
            <a:r>
              <a:rPr lang="cs-CZ" sz="2000" dirty="0"/>
              <a:t> (autor a odkaz uveden pod obrázkem</a:t>
            </a:r>
            <a:r>
              <a:rPr lang="cs-CZ" sz="2000" dirty="0" smtClean="0"/>
              <a:t>).</a:t>
            </a:r>
            <a:endParaRPr lang="cs-CZ" sz="2000" dirty="0"/>
          </a:p>
          <a:p>
            <a:r>
              <a:rPr lang="cs-CZ" sz="2000" dirty="0" smtClean="0"/>
              <a:t>SVATOŇOVÁ</a:t>
            </a:r>
            <a:r>
              <a:rPr lang="cs-CZ" sz="2000" dirty="0"/>
              <a:t>, H., J. KOLEJKA, P. CHALUPA a D. </a:t>
            </a:r>
            <a:r>
              <a:rPr lang="cs-CZ" sz="2000" dirty="0" smtClean="0"/>
              <a:t>H</a:t>
            </a:r>
            <a:r>
              <a:rPr lang="cs-CZ" sz="2000" dirty="0"/>
              <a:t>Ü</a:t>
            </a:r>
            <a:r>
              <a:rPr lang="cs-CZ" sz="2000" dirty="0" smtClean="0"/>
              <a:t>BELOVÁ</a:t>
            </a:r>
            <a:r>
              <a:rPr lang="cs-CZ" sz="2000" dirty="0"/>
              <a:t>. </a:t>
            </a:r>
            <a:r>
              <a:rPr lang="cs-CZ" sz="2000" i="1" dirty="0"/>
              <a:t>Zeměpis: Putování po světadílech, 1. díl, Amerika, Afrika</a:t>
            </a:r>
            <a:r>
              <a:rPr lang="cs-CZ" sz="2000" dirty="0"/>
              <a:t>. 1. vyd. Brno: NOVÁ ŠKOLA, s. r. o, 2008. ISBN 80-7289-095-6.</a:t>
            </a:r>
          </a:p>
          <a:p>
            <a:r>
              <a:rPr lang="cs-CZ" sz="2000" dirty="0"/>
              <a:t>KOLEKTIV AUTORŮ. </a:t>
            </a:r>
            <a:r>
              <a:rPr lang="cs-CZ" sz="2000" i="1" dirty="0"/>
              <a:t>Školní atlas světa</a:t>
            </a:r>
            <a:r>
              <a:rPr lang="cs-CZ" sz="2000" dirty="0"/>
              <a:t>. 7. vyd. Praha: Kartografie Praha a. s., 2002. ISBN 80-7011-582-3</a:t>
            </a:r>
            <a:r>
              <a:rPr lang="cs-CZ" sz="2000" dirty="0" smtClean="0"/>
              <a:t>.</a:t>
            </a:r>
            <a:endParaRPr lang="cs-CZ" sz="2000" dirty="0"/>
          </a:p>
          <a:p>
            <a:r>
              <a:rPr lang="cs-CZ" sz="2000" dirty="0"/>
              <a:t>KOLEKTIV AUTORŮ. </a:t>
            </a:r>
            <a:r>
              <a:rPr lang="cs-CZ" sz="2000" i="1" dirty="0"/>
              <a:t>Školní atlas světa</a:t>
            </a:r>
            <a:r>
              <a:rPr lang="cs-CZ" sz="2000" dirty="0"/>
              <a:t>. 1. vyd. Praha: Kartografie Praha a. s., 2004. ISBN 80-7011-730-3. </a:t>
            </a:r>
            <a:br>
              <a:rPr lang="cs-CZ" sz="2000" dirty="0"/>
            </a:br>
            <a:endParaRPr lang="cs-CZ" sz="2000" dirty="0"/>
          </a:p>
          <a:p>
            <a:r>
              <a:rPr lang="cs-CZ" sz="2000" dirty="0"/>
              <a:t>Materiál je určen pro bezplatné používání pro potřeby výuky a vzdělávání na všech typech škol a školských zařízení. Jakékoliv další využití podléhá 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val="1979232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134</TotalTime>
  <Words>533</Words>
  <Application>Microsoft Office PowerPoint</Application>
  <PresentationFormat>Předvádění na obrazovce (4:3)</PresentationFormat>
  <Paragraphs>115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Státy Střední Ameriky</vt:lpstr>
      <vt:lpstr>Obecně</vt:lpstr>
      <vt:lpstr>Guatemalská republika República de Guatemala</vt:lpstr>
      <vt:lpstr>Belize Belize</vt:lpstr>
      <vt:lpstr>Salvadorská republika República de El Salvador</vt:lpstr>
      <vt:lpstr>Honduraská republika República de Honduras</vt:lpstr>
      <vt:lpstr>Nikaragujská republika República de Nicaragua</vt:lpstr>
      <vt:lpstr>Kostarická republika República de Costa Rica</vt:lpstr>
      <vt:lpstr>Panamská republika República de Panamá</vt:lpstr>
      <vt:lpstr>Spoj hlavní město a stát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15</cp:revision>
  <dcterms:created xsi:type="dcterms:W3CDTF">2013-08-24T10:03:14Z</dcterms:created>
  <dcterms:modified xsi:type="dcterms:W3CDTF">2013-09-04T15:42:39Z</dcterms:modified>
</cp:coreProperties>
</file>