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6" r:id="rId3"/>
    <p:sldId id="259" r:id="rId4"/>
    <p:sldId id="260" r:id="rId5"/>
    <p:sldId id="267" r:id="rId6"/>
    <p:sldId id="266" r:id="rId7"/>
    <p:sldId id="261" r:id="rId8"/>
    <p:sldId id="262" r:id="rId9"/>
    <p:sldId id="263" r:id="rId10"/>
    <p:sldId id="264" r:id="rId11"/>
    <p:sldId id="265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82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FE09E1-D690-4057-8FEA-BF787204FEFB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DDDDC9-9106-4DCA-B376-68D131D333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238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E2A7B93-FADF-4CA2-B5F8-5AD0513CBD60}" type="datetimeFigureOut">
              <a:rPr lang="cs-CZ" smtClean="0"/>
              <a:t>4.9.2013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03C7AFA-41C1-4F2C-B70E-AC6FEEC980C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/>
          <p:nvPr/>
        </p:nvGrpSpPr>
        <p:grpSpPr>
          <a:xfrm>
            <a:off x="395536" y="188640"/>
            <a:ext cx="8388945" cy="6400221"/>
            <a:chOff x="394830" y="500798"/>
            <a:chExt cx="8388945" cy="6400221"/>
          </a:xfrm>
        </p:grpSpPr>
        <p:graphicFrame>
          <p:nvGraphicFramePr>
            <p:cNvPr id="4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436034953"/>
                </p:ext>
              </p:extLst>
            </p:nvPr>
          </p:nvGraphicFramePr>
          <p:xfrm>
            <a:off x="394830" y="1364894"/>
            <a:ext cx="8388945" cy="3884091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+mn-lt"/>
                            <a:cs typeface="Arial" charset="0"/>
                          </a:rPr>
                          <a:t>VY_32_INOVACE_IV_Z2_16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Mgr. Simona Jiránková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Vzdělávací obor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Zeměpis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Téma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Andské země</a:t>
                        </a:r>
                        <a:endPara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7. 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1. 5. </a:t>
                        </a: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slouží jako výukový nebo k opakování učiva.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7" name="Obdélník 6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014" y="5613366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63112" y="500798"/>
              <a:ext cx="1317918" cy="720080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327875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420888"/>
            <a:ext cx="9144000" cy="1470025"/>
          </a:xfrm>
        </p:spPr>
        <p:txBody>
          <a:bodyPr/>
          <a:lstStyle/>
          <a:p>
            <a:pPr algn="ctr"/>
            <a:r>
              <a:rPr lang="cs-CZ" dirty="0" smtClean="0"/>
              <a:t>Andské země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711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ctr"/>
            <a:r>
              <a:rPr lang="cs-CZ" dirty="0" smtClean="0"/>
              <a:t>Doplň andské státy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908720"/>
            <a:ext cx="827584" cy="34747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 –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2 –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3 –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4 –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5 –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6 - 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1028" name="Picture 4" descr="File:South America (orthographic projection).sv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5" t="20797" r="24878" b="18866"/>
          <a:stretch/>
        </p:blipFill>
        <p:spPr bwMode="auto">
          <a:xfrm>
            <a:off x="4644008" y="764704"/>
            <a:ext cx="4208278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44008" y="6299798"/>
            <a:ext cx="4499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Autor:by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Luan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talk! +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Wikimedia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—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Luan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fala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! +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Wikipédia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Lusófona</a:t>
            </a:r>
            <a:endParaRPr lang="cs-CZ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                       (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contact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here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),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://commons.wikimedia.org/wiki/File:South_America_(orthographic_projection).svg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48064" y="2420888"/>
            <a:ext cx="707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54042" y="3573016"/>
            <a:ext cx="707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925925" y="1836112"/>
            <a:ext cx="707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5279503" y="1340768"/>
            <a:ext cx="707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633081" y="980728"/>
            <a:ext cx="707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952244" y="2865675"/>
            <a:ext cx="707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683568" y="908720"/>
            <a:ext cx="4058886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>
          <a:xfrm>
            <a:off x="755576" y="889788"/>
            <a:ext cx="3024336" cy="5030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Peru</a:t>
            </a:r>
          </a:p>
        </p:txBody>
      </p:sp>
      <p:sp>
        <p:nvSpPr>
          <p:cNvPr id="17" name="Zástupný symbol pro obsah 2"/>
          <p:cNvSpPr txBox="1">
            <a:spLocks/>
          </p:cNvSpPr>
          <p:nvPr/>
        </p:nvSpPr>
        <p:spPr>
          <a:xfrm>
            <a:off x="765853" y="1412776"/>
            <a:ext cx="3024336" cy="5030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Chile</a:t>
            </a:r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765853" y="1851633"/>
            <a:ext cx="3024336" cy="5030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Ekvádor</a:t>
            </a:r>
          </a:p>
        </p:txBody>
      </p:sp>
      <p:sp>
        <p:nvSpPr>
          <p:cNvPr id="19" name="Zástupný symbol pro obsah 2"/>
          <p:cNvSpPr txBox="1">
            <a:spLocks/>
          </p:cNvSpPr>
          <p:nvPr/>
        </p:nvSpPr>
        <p:spPr>
          <a:xfrm>
            <a:off x="765853" y="2347081"/>
            <a:ext cx="3024336" cy="5030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Kolumbie</a:t>
            </a:r>
          </a:p>
        </p:txBody>
      </p:sp>
      <p:sp>
        <p:nvSpPr>
          <p:cNvPr id="20" name="Zástupný symbol pro obsah 2"/>
          <p:cNvSpPr txBox="1">
            <a:spLocks/>
          </p:cNvSpPr>
          <p:nvPr/>
        </p:nvSpPr>
        <p:spPr>
          <a:xfrm>
            <a:off x="807638" y="2839602"/>
            <a:ext cx="3024336" cy="5030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Bolívie</a:t>
            </a:r>
          </a:p>
        </p:txBody>
      </p:sp>
      <p:sp>
        <p:nvSpPr>
          <p:cNvPr id="21" name="Zástupný symbol pro obsah 2"/>
          <p:cNvSpPr txBox="1">
            <a:spLocks/>
          </p:cNvSpPr>
          <p:nvPr/>
        </p:nvSpPr>
        <p:spPr>
          <a:xfrm>
            <a:off x="807638" y="3321495"/>
            <a:ext cx="3024336" cy="5030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Venezuela</a:t>
            </a:r>
          </a:p>
        </p:txBody>
      </p:sp>
    </p:spTree>
    <p:extLst>
      <p:ext uri="{BB962C8B-B14F-4D97-AF65-F5344CB8AC3E}">
        <p14:creationId xmlns:p14="http://schemas.microsoft.com/office/powerpoint/2010/main" val="1309885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ctr"/>
            <a:r>
              <a:rPr lang="cs-CZ" dirty="0" smtClean="0"/>
              <a:t>Obecně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836712"/>
            <a:ext cx="91440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Doplň mořský proud této oblasti – </a:t>
            </a:r>
          </a:p>
          <a:p>
            <a:r>
              <a:rPr lang="cs-CZ" sz="2400" dirty="0" smtClean="0"/>
              <a:t>Nejsušší poušť světa – </a:t>
            </a:r>
          </a:p>
          <a:p>
            <a:r>
              <a:rPr lang="cs-CZ" sz="2400" dirty="0" smtClean="0"/>
              <a:t>Nerostné suroviny – zlato, stříbro, měď, železná ruda, ropa</a:t>
            </a:r>
          </a:p>
          <a:p>
            <a:r>
              <a:rPr lang="cs-CZ" sz="2400" dirty="0" smtClean="0"/>
              <a:t>Nehostinné podmínky pro zemědělství – chov lam</a:t>
            </a:r>
          </a:p>
          <a:p>
            <a:r>
              <a:rPr lang="cs-CZ" sz="2400" dirty="0" smtClean="0"/>
              <a:t>Nejvyšší vrchol Ameriky – Aconcagua (6959 m n. m.), </a:t>
            </a:r>
            <a:r>
              <a:rPr lang="cs-CZ" sz="2400" dirty="0" err="1" smtClean="0"/>
              <a:t>Huascarán</a:t>
            </a:r>
            <a:r>
              <a:rPr lang="cs-CZ" sz="2400" dirty="0" smtClean="0"/>
              <a:t>, Chimborazo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4048" y="836712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Peruánský (Humboldtův)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63888" y="1318660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Atacama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Soubor:Lama guanicoe 2005-02-1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708920"/>
            <a:ext cx="3816424" cy="3717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915816" y="6426216"/>
            <a:ext cx="38164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Autor:Geoffrey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J. 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King,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://commons.wikimedia.org/wiki/File:Lama_guanicoe_2005-02-13.jpeg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2" name="Picture 4" descr="Soubor:Aconcagua 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55"/>
          <a:stretch/>
        </p:blipFill>
        <p:spPr bwMode="auto">
          <a:xfrm>
            <a:off x="107504" y="3634706"/>
            <a:ext cx="3384378" cy="280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79510" y="6426216"/>
            <a:ext cx="37419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it-IT" sz="800" dirty="0" smtClean="0">
                <a:solidFill>
                  <a:schemeClr val="bg1">
                    <a:lumMod val="75000"/>
                  </a:schemeClr>
                </a:solidFill>
              </a:rPr>
              <a:t>Mariordo Mario Roberto Duran </a:t>
            </a:r>
            <a:r>
              <a:rPr lang="it-IT" sz="800" dirty="0" smtClean="0">
                <a:solidFill>
                  <a:schemeClr val="bg1">
                    <a:lumMod val="75000"/>
                  </a:schemeClr>
                </a:solidFill>
              </a:rPr>
              <a:t>Ortiz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://commons.wikimedia.org/wiki/File:Aconcagua_13.JPG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4" name="Picture 6" descr="Soubor:Huascara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23" r="18801"/>
          <a:stretch/>
        </p:blipFill>
        <p:spPr bwMode="auto">
          <a:xfrm>
            <a:off x="3696612" y="3629935"/>
            <a:ext cx="2614871" cy="280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711487" y="6436388"/>
            <a:ext cx="2614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http://commons.wikimedia.org/wiki/File:Huascaran.JPG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2056" name="Picture 8" descr="Soubor:Ecuador Chimborazo fromnorthwest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5" r="11841" b="19150"/>
          <a:stretch/>
        </p:blipFill>
        <p:spPr bwMode="auto">
          <a:xfrm>
            <a:off x="6442315" y="3912148"/>
            <a:ext cx="2569709" cy="224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516216" y="6144001"/>
            <a:ext cx="2569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Autor:André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Hübner (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permission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granted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to Martin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Zeise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),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://commons.wikimedia.org/wiki/File:Ecuador_Chimborazo_fromnorthwest.JPG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08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0886"/>
            <a:ext cx="9144000" cy="1143000"/>
          </a:xfrm>
        </p:spPr>
        <p:txBody>
          <a:bodyPr/>
          <a:lstStyle/>
          <a:p>
            <a:pPr algn="ctr"/>
            <a:r>
              <a:rPr lang="cs-CZ" dirty="0" smtClean="0"/>
              <a:t>Spoj stát s hlavním městem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1700808"/>
            <a:ext cx="8676456" cy="3474720"/>
          </a:xfrm>
        </p:spPr>
        <p:txBody>
          <a:bodyPr numCol="2"/>
          <a:lstStyle/>
          <a:p>
            <a:r>
              <a:rPr lang="cs-CZ" sz="2400" dirty="0" smtClean="0"/>
              <a:t>Kolumbie</a:t>
            </a:r>
          </a:p>
          <a:p>
            <a:r>
              <a:rPr lang="cs-CZ" sz="2400" dirty="0" smtClean="0"/>
              <a:t>Chile</a:t>
            </a:r>
          </a:p>
          <a:p>
            <a:r>
              <a:rPr lang="cs-CZ" sz="2400" dirty="0" smtClean="0"/>
              <a:t>Bolívie</a:t>
            </a:r>
          </a:p>
          <a:p>
            <a:r>
              <a:rPr lang="cs-CZ" sz="2400" dirty="0" smtClean="0"/>
              <a:t>Venezuela</a:t>
            </a:r>
            <a:endParaRPr lang="cs-CZ" sz="2400" dirty="0"/>
          </a:p>
          <a:p>
            <a:r>
              <a:rPr lang="cs-CZ" sz="2400" dirty="0" smtClean="0"/>
              <a:t>Ekvádor</a:t>
            </a:r>
          </a:p>
          <a:p>
            <a:r>
              <a:rPr lang="cs-CZ" sz="2400" dirty="0" smtClean="0"/>
              <a:t>Peru</a:t>
            </a:r>
          </a:p>
          <a:p>
            <a:endParaRPr lang="cs-CZ" sz="2400" dirty="0"/>
          </a:p>
          <a:p>
            <a:r>
              <a:rPr lang="cs-CZ" sz="2400" dirty="0" err="1" smtClean="0"/>
              <a:t>Sucre</a:t>
            </a:r>
            <a:endParaRPr lang="cs-CZ" sz="2400" dirty="0" smtClean="0"/>
          </a:p>
          <a:p>
            <a:r>
              <a:rPr lang="cs-CZ" sz="2400" dirty="0" smtClean="0"/>
              <a:t>Quito</a:t>
            </a:r>
          </a:p>
          <a:p>
            <a:r>
              <a:rPr lang="cs-CZ" sz="2400" dirty="0" err="1" smtClean="0"/>
              <a:t>Bogotá</a:t>
            </a:r>
            <a:endParaRPr lang="cs-CZ" sz="2400" dirty="0" smtClean="0"/>
          </a:p>
          <a:p>
            <a:r>
              <a:rPr lang="cs-CZ" sz="2400" dirty="0" smtClean="0"/>
              <a:t>Lima</a:t>
            </a:r>
          </a:p>
          <a:p>
            <a:r>
              <a:rPr lang="cs-CZ" sz="2400" dirty="0" smtClean="0"/>
              <a:t>Santiago de Chile</a:t>
            </a:r>
          </a:p>
          <a:p>
            <a:r>
              <a:rPr lang="cs-CZ" sz="2400" dirty="0" smtClean="0"/>
              <a:t>Caracas</a:t>
            </a: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699792" y="1916832"/>
            <a:ext cx="2736304" cy="1008112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2123728" y="2420888"/>
            <a:ext cx="3312368" cy="144016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2339752" y="1916832"/>
            <a:ext cx="3096344" cy="1008112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745904" y="3356992"/>
            <a:ext cx="2618184" cy="936104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V="1">
            <a:off x="2519772" y="2420888"/>
            <a:ext cx="2916324" cy="1440160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2098643" y="3356992"/>
            <a:ext cx="3337453" cy="936104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66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Soubor:Before Machu Picch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564904"/>
            <a:ext cx="4178581" cy="399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oubor:Lima Plaza Mayor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Soubor:Flag of Peru.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34954"/>
            <a:ext cx="7997885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46" y="0"/>
            <a:ext cx="9144946" cy="1143000"/>
          </a:xfrm>
        </p:spPr>
        <p:txBody>
          <a:bodyPr/>
          <a:lstStyle/>
          <a:p>
            <a:pPr algn="ctr"/>
            <a:r>
              <a:rPr lang="es-ES" sz="3600" dirty="0">
                <a:effectLst/>
              </a:rPr>
              <a:t>Peruánská republika</a:t>
            </a:r>
            <a:r>
              <a:rPr lang="es-ES" sz="3600" dirty="0"/>
              <a:t/>
            </a:r>
            <a:br>
              <a:rPr lang="es-ES" sz="3600" dirty="0"/>
            </a:br>
            <a:r>
              <a:rPr lang="es-ES" sz="3600" i="1" dirty="0">
                <a:effectLst/>
              </a:rPr>
              <a:t>República del Perú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124744"/>
            <a:ext cx="91440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Hlavní město – Lima</a:t>
            </a:r>
          </a:p>
          <a:p>
            <a:r>
              <a:rPr lang="cs-CZ" sz="2400" dirty="0" smtClean="0"/>
              <a:t>Inkové – Machu </a:t>
            </a:r>
            <a:r>
              <a:rPr lang="cs-CZ" sz="2400" dirty="0" err="1" smtClean="0"/>
              <a:t>Picchu</a:t>
            </a:r>
            <a:r>
              <a:rPr lang="cs-CZ" sz="2400" dirty="0" smtClean="0"/>
              <a:t> – ruiny města</a:t>
            </a:r>
          </a:p>
          <a:p>
            <a:pPr marL="45720" indent="0">
              <a:buNone/>
            </a:pPr>
            <a:r>
              <a:rPr lang="cs-CZ" sz="2400" dirty="0"/>
              <a:t>	 </a:t>
            </a:r>
            <a:r>
              <a:rPr lang="cs-CZ" sz="2400" dirty="0" smtClean="0"/>
              <a:t>  - Cuzco – historické město</a:t>
            </a:r>
          </a:p>
          <a:p>
            <a:r>
              <a:rPr lang="cs-CZ" sz="2400" dirty="0" smtClean="0"/>
              <a:t>Ledovcové jezero Titicaca – nejvýše položené jezero na světě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4797152"/>
            <a:ext cx="4320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Håkan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Svensson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(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Xauxa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),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://commons.wikimedia.org/wiki/File:Lima_Plaza_Mayor1.jpg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078" name="Picture 6" descr="File:Palaciojusticiaperu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924944"/>
            <a:ext cx="4667672" cy="3500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355976" y="6425698"/>
            <a:ext cx="466767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http://commons.wikimedia.org/wiki/File:Palaciojusticiaperu.jpg?uselang=cs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9511" y="6563546"/>
            <a:ext cx="41785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icelight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 from Boston, MA,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US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://commons.wikimedia.org/wiki/File:Before_Machu_Picchu.jpg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3082" name="Picture 10" descr="File:Cuscoinfobox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83227"/>
            <a:ext cx="4022509" cy="401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860032" y="6563546"/>
            <a:ext cx="40225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Autor:Montage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 by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Vivaperucarajo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://commons.wikimedia.org/wiki/File:Cuscoinfobox.png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5122" name="Picture 2" descr="Soubor:Intikawan Amantani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105176"/>
            <a:ext cx="5161746" cy="3458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79712" y="6558400"/>
            <a:ext cx="51617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://commons.wikimedia.org/wiki/File:Intikawan_Amantani.jpg</a:t>
            </a:r>
          </a:p>
        </p:txBody>
      </p:sp>
    </p:spTree>
    <p:extLst>
      <p:ext uri="{BB962C8B-B14F-4D97-AF65-F5344CB8AC3E}">
        <p14:creationId xmlns:p14="http://schemas.microsoft.com/office/powerpoint/2010/main" val="94759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6" grpId="0"/>
      <p:bldP spid="7" grpId="0"/>
      <p:bldP spid="8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upload.wikimedia.org/wikipedia/commons/b/b4/Montaje_Quito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640"/>
          <a:stretch/>
        </p:blipFill>
        <p:spPr bwMode="auto">
          <a:xfrm>
            <a:off x="323528" y="1505976"/>
            <a:ext cx="3960440" cy="3794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Soubor:Flag of Ecuador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8158066" cy="5435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46" y="0"/>
            <a:ext cx="9144946" cy="1143000"/>
          </a:xfrm>
        </p:spPr>
        <p:txBody>
          <a:bodyPr/>
          <a:lstStyle/>
          <a:p>
            <a:pPr algn="ctr"/>
            <a:r>
              <a:rPr lang="es-ES" sz="3600" dirty="0">
                <a:effectLst/>
              </a:rPr>
              <a:t>Ekvádorská republika</a:t>
            </a:r>
            <a:r>
              <a:rPr lang="es-ES" sz="3600" dirty="0"/>
              <a:t/>
            </a:r>
            <a:br>
              <a:rPr lang="es-ES" sz="3600" dirty="0"/>
            </a:br>
            <a:r>
              <a:rPr lang="es-ES" sz="3600" i="1" dirty="0">
                <a:effectLst/>
              </a:rPr>
              <a:t>República del Ecuador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052736"/>
            <a:ext cx="64008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Hlavní město – Quito</a:t>
            </a:r>
          </a:p>
          <a:p>
            <a:r>
              <a:rPr lang="cs-CZ" sz="2400" dirty="0" smtClean="0"/>
              <a:t>Souostroví Galapágy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53003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various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authors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://commons.wikimedia.org/wiki/File:Montaje_Quito.png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102" name="Picture 6" descr="File:Montaje Quito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43"/>
          <a:stretch/>
        </p:blipFill>
        <p:spPr bwMode="auto">
          <a:xfrm>
            <a:off x="4768966" y="3140968"/>
            <a:ext cx="4000660" cy="321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768966" y="6358964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various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authors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://commons.wikimedia.org/wiki/File:Montaje_Quito.png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4104" name="Picture 8" descr="Soubor:Galapagos-satellite-20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060848"/>
            <a:ext cx="5521563" cy="414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35696" y="6202020"/>
            <a:ext cx="55215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http://commons.wikimedia.org/wiki/File:Galapagos-satellite-2002.jpg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446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8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oubor:LaPaz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16075"/>
            <a:ext cx="4235624" cy="282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ile:Sucre capital de Boliv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56992"/>
            <a:ext cx="4186870" cy="314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oubor:Flag of Bolivia.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924944"/>
            <a:ext cx="5459760" cy="371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46" y="0"/>
            <a:ext cx="9144946" cy="1143000"/>
          </a:xfrm>
        </p:spPr>
        <p:txBody>
          <a:bodyPr/>
          <a:lstStyle/>
          <a:p>
            <a:pPr algn="ctr"/>
            <a:r>
              <a:rPr lang="cs-CZ" sz="3600" dirty="0">
                <a:effectLst/>
              </a:rPr>
              <a:t>Bolivijský mnohonárodnostní stát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i="1" dirty="0" err="1">
                <a:effectLst/>
              </a:rPr>
              <a:t>Estado</a:t>
            </a:r>
            <a:r>
              <a:rPr lang="cs-CZ" sz="3600" i="1" dirty="0">
                <a:effectLst/>
              </a:rPr>
              <a:t> </a:t>
            </a:r>
            <a:r>
              <a:rPr lang="cs-CZ" sz="3600" i="1" dirty="0" err="1">
                <a:effectLst/>
              </a:rPr>
              <a:t>Plurinacional</a:t>
            </a:r>
            <a:r>
              <a:rPr lang="cs-CZ" sz="3600" i="1" dirty="0">
                <a:effectLst/>
              </a:rPr>
              <a:t> de </a:t>
            </a:r>
            <a:r>
              <a:rPr lang="cs-CZ" sz="3600" i="1" dirty="0" err="1">
                <a:effectLst/>
              </a:rPr>
              <a:t>Bolivia</a:t>
            </a:r>
            <a:r>
              <a:rPr lang="cs-CZ" sz="3600" i="1" dirty="0">
                <a:effectLst/>
              </a:rPr>
              <a:t/>
            </a:r>
            <a:br>
              <a:rPr lang="cs-CZ" sz="3600" i="1" dirty="0">
                <a:effectLst/>
              </a:rPr>
            </a:br>
            <a:r>
              <a:rPr lang="cs-CZ" sz="3600" i="1" dirty="0" err="1">
                <a:effectLst/>
              </a:rPr>
              <a:t>Buliwya</a:t>
            </a:r>
            <a:r>
              <a:rPr lang="cs-CZ" sz="3600" i="1" dirty="0">
                <a:effectLst/>
              </a:rPr>
              <a:t> Mama </a:t>
            </a:r>
            <a:r>
              <a:rPr lang="cs-CZ" sz="3600" i="1" dirty="0" err="1">
                <a:effectLst/>
              </a:rPr>
              <a:t>llaqta</a:t>
            </a:r>
            <a:r>
              <a:rPr lang="cs-CZ" sz="3600" i="1" dirty="0">
                <a:effectLst/>
              </a:rPr>
              <a:t/>
            </a:r>
            <a:br>
              <a:rPr lang="cs-CZ" sz="3600" i="1" dirty="0">
                <a:effectLst/>
              </a:rPr>
            </a:br>
            <a:r>
              <a:rPr lang="cs-CZ" sz="3600" i="1" dirty="0" err="1">
                <a:effectLst/>
              </a:rPr>
              <a:t>Wuliwya</a:t>
            </a:r>
            <a:r>
              <a:rPr lang="cs-CZ" sz="3600" i="1" dirty="0">
                <a:effectLst/>
              </a:rPr>
              <a:t> </a:t>
            </a:r>
            <a:r>
              <a:rPr lang="cs-CZ" sz="3600" i="1" dirty="0" err="1">
                <a:effectLst/>
              </a:rPr>
              <a:t>Suyu</a:t>
            </a:r>
            <a:r>
              <a:rPr lang="cs-CZ" sz="3600" i="1" dirty="0">
                <a:effectLst/>
              </a:rPr>
              <a:t/>
            </a:r>
            <a:br>
              <a:rPr lang="cs-CZ" sz="3600" i="1" dirty="0">
                <a:effectLst/>
              </a:rPr>
            </a:br>
            <a:r>
              <a:rPr lang="cs-CZ" sz="3600" i="1" dirty="0" err="1">
                <a:effectLst/>
              </a:rPr>
              <a:t>Tetã</a:t>
            </a:r>
            <a:r>
              <a:rPr lang="cs-CZ" sz="3600" i="1" dirty="0">
                <a:effectLst/>
              </a:rPr>
              <a:t> </a:t>
            </a:r>
            <a:r>
              <a:rPr lang="cs-CZ" sz="3600" i="1" dirty="0" err="1">
                <a:effectLst/>
              </a:rPr>
              <a:t>Volivia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-26574" y="2924944"/>
            <a:ext cx="9170573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Hlavní město – </a:t>
            </a:r>
            <a:r>
              <a:rPr lang="cs-CZ" sz="2400" dirty="0" err="1" smtClean="0"/>
              <a:t>Sucre</a:t>
            </a:r>
            <a:r>
              <a:rPr lang="cs-CZ" sz="2400" dirty="0" smtClean="0"/>
              <a:t>, (La Paz) – nejvyšší hlavní města na světě</a:t>
            </a:r>
          </a:p>
          <a:p>
            <a:r>
              <a:rPr lang="cs-CZ" sz="2400" dirty="0" err="1" smtClean="0"/>
              <a:t>Salar</a:t>
            </a:r>
            <a:r>
              <a:rPr lang="cs-CZ" sz="2400" dirty="0" smtClean="0"/>
              <a:t> de </a:t>
            </a:r>
            <a:r>
              <a:rPr lang="cs-CZ" sz="2400" dirty="0" err="1" smtClean="0"/>
              <a:t>Uyuni</a:t>
            </a:r>
            <a:r>
              <a:rPr lang="cs-CZ" sz="2400" dirty="0" smtClean="0"/>
              <a:t> – největší solná pláň na světě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6497144"/>
            <a:ext cx="4186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Micah </a:t>
            </a:r>
            <a:r>
              <a:rPr lang="en-US" sz="800" dirty="0" err="1">
                <a:solidFill>
                  <a:schemeClr val="bg1">
                    <a:lumMod val="75000"/>
                  </a:schemeClr>
                </a:solidFill>
              </a:rPr>
              <a:t>MacAllen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 from Travel Bums, Latin </a:t>
            </a:r>
            <a:r>
              <a:rPr lang="en-US" sz="800" dirty="0" smtClean="0">
                <a:solidFill>
                  <a:schemeClr val="bg1">
                    <a:lumMod val="75000"/>
                  </a:schemeClr>
                </a:solidFill>
              </a:rPr>
              <a:t>America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://commons.wikimedia.org/wiki/File:Sucre_capital_de_Bolivia.jpg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44008" y="6338060"/>
            <a:ext cx="4235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Autor:Claire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POUTEAU,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Clairette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://commons.wikimedia.org/wiki/File:LaPaz1.jpg</a:t>
            </a:r>
          </a:p>
        </p:txBody>
      </p:sp>
      <p:pic>
        <p:nvPicPr>
          <p:cNvPr id="1032" name="Picture 8" descr="Soubor:Bolivie-Salar de Uyuni-M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390" y="3828143"/>
            <a:ext cx="3810000" cy="253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533390" y="6338060"/>
            <a:ext cx="381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Original </a:t>
            </a:r>
            <a:r>
              <a:rPr lang="en-US" sz="800" dirty="0" err="1">
                <a:solidFill>
                  <a:schemeClr val="bg1">
                    <a:lumMod val="75000"/>
                  </a:schemeClr>
                </a:solidFill>
              </a:rPr>
              <a:t>uploader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 was </a:t>
            </a:r>
            <a:r>
              <a:rPr lang="en-US" sz="800" dirty="0" err="1">
                <a:solidFill>
                  <a:schemeClr val="bg1">
                    <a:lumMod val="75000"/>
                  </a:schemeClr>
                </a:solidFill>
              </a:rPr>
              <a:t>Martint</a:t>
            </a:r>
            <a:r>
              <a:rPr lang="en-US" sz="800" dirty="0">
                <a:solidFill>
                  <a:schemeClr val="bg1">
                    <a:lumMod val="75000"/>
                  </a:schemeClr>
                </a:solidFill>
              </a:rPr>
              <a:t> at </a:t>
            </a:r>
            <a:r>
              <a:rPr lang="en-US" sz="800" dirty="0" err="1" smtClean="0">
                <a:solidFill>
                  <a:schemeClr val="bg1">
                    <a:lumMod val="75000"/>
                  </a:schemeClr>
                </a:solidFill>
              </a:rPr>
              <a:t>cs.wikipedia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://commons.wikimedia.org/wiki/File:Bolivie-Salar_de_Uyuni-MT.jpg</a:t>
            </a:r>
          </a:p>
        </p:txBody>
      </p:sp>
    </p:spTree>
    <p:extLst>
      <p:ext uri="{BB962C8B-B14F-4D97-AF65-F5344CB8AC3E}">
        <p14:creationId xmlns:p14="http://schemas.microsoft.com/office/powerpoint/2010/main" val="94759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ile:BOGOTA LEGAL 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768"/>
          <a:stretch/>
        </p:blipFill>
        <p:spPr bwMode="auto">
          <a:xfrm>
            <a:off x="395536" y="1484784"/>
            <a:ext cx="4392488" cy="366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oubor:Flag of Colombia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8124056" cy="541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46" y="0"/>
            <a:ext cx="9144946" cy="1143000"/>
          </a:xfrm>
        </p:spPr>
        <p:txBody>
          <a:bodyPr/>
          <a:lstStyle/>
          <a:p>
            <a:pPr algn="ctr"/>
            <a:r>
              <a:rPr lang="cs-CZ" sz="3600" dirty="0">
                <a:effectLst/>
              </a:rPr>
              <a:t>Kolumbijská republika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i="1" dirty="0" err="1">
                <a:effectLst/>
              </a:rPr>
              <a:t>República</a:t>
            </a:r>
            <a:r>
              <a:rPr lang="cs-CZ" sz="3600" i="1" dirty="0">
                <a:effectLst/>
              </a:rPr>
              <a:t> de </a:t>
            </a:r>
            <a:r>
              <a:rPr lang="cs-CZ" sz="3600" i="1" dirty="0" err="1">
                <a:effectLst/>
              </a:rPr>
              <a:t>Colombia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052736"/>
            <a:ext cx="91440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Hlavní město – </a:t>
            </a:r>
            <a:r>
              <a:rPr lang="cs-CZ" sz="2400" dirty="0" err="1" smtClean="0"/>
              <a:t>Bogotá</a:t>
            </a:r>
            <a:endParaRPr lang="cs-CZ" sz="2400" dirty="0" smtClean="0"/>
          </a:p>
          <a:p>
            <a:r>
              <a:rPr lang="cs-CZ" sz="2400" dirty="0" smtClean="0"/>
              <a:t>Tropické deštné lesy – povodí řek Amazonka, Orinoko</a:t>
            </a:r>
            <a:endParaRPr lang="cs-CZ" sz="2400" dirty="0"/>
          </a:p>
        </p:txBody>
      </p:sp>
      <p:pic>
        <p:nvPicPr>
          <p:cNvPr id="2054" name="Picture 6" descr="File:BOGOTA LEGAL 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" t="52493" r="-52"/>
          <a:stretch/>
        </p:blipFill>
        <p:spPr bwMode="auto">
          <a:xfrm>
            <a:off x="4673586" y="3164713"/>
            <a:ext cx="4186175" cy="3240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536" y="5151549"/>
            <a:ext cx="4278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Baiji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David Mora MARCO CARDENAS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Lizeth.riano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Matthew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Riche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Pedro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Felipe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Antonio 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ca2,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://commons.wikimedia.org/wiki/File:BOGOTA_LEGAL_2.png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673588" y="6378572"/>
            <a:ext cx="42780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Baiji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David Mora MARCO CARDENAS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Lizeth.riano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Matthew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Riche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Pedro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Felipe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Antonio 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ca2,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://commons.wikimedia.org/wiki/File:BOGOTA_LEGAL_2.png</a:t>
            </a:r>
          </a:p>
        </p:txBody>
      </p:sp>
    </p:spTree>
    <p:extLst>
      <p:ext uri="{BB962C8B-B14F-4D97-AF65-F5344CB8AC3E}">
        <p14:creationId xmlns:p14="http://schemas.microsoft.com/office/powerpoint/2010/main" val="94759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Flag of Venezuela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36257"/>
            <a:ext cx="8101103" cy="539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46" y="0"/>
            <a:ext cx="9144946" cy="1143000"/>
          </a:xfrm>
        </p:spPr>
        <p:txBody>
          <a:bodyPr/>
          <a:lstStyle/>
          <a:p>
            <a:pPr algn="ctr"/>
            <a:r>
              <a:rPr lang="cs-CZ" sz="3600" dirty="0" err="1">
                <a:effectLst/>
              </a:rPr>
              <a:t>Bolívarovská</a:t>
            </a:r>
            <a:r>
              <a:rPr lang="cs-CZ" sz="3600" dirty="0">
                <a:effectLst/>
              </a:rPr>
              <a:t> republika Venezuela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i="1" dirty="0" err="1">
                <a:effectLst/>
              </a:rPr>
              <a:t>República</a:t>
            </a:r>
            <a:r>
              <a:rPr lang="cs-CZ" sz="3600" i="1" dirty="0">
                <a:effectLst/>
              </a:rPr>
              <a:t> </a:t>
            </a:r>
            <a:r>
              <a:rPr lang="cs-CZ" sz="3600" i="1" dirty="0" err="1">
                <a:effectLst/>
              </a:rPr>
              <a:t>Bolivariana</a:t>
            </a:r>
            <a:r>
              <a:rPr lang="cs-CZ" sz="3600" i="1" dirty="0">
                <a:effectLst/>
              </a:rPr>
              <a:t> de Venezuela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124744"/>
            <a:ext cx="64008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Hlavní město – Caracas</a:t>
            </a:r>
          </a:p>
          <a:p>
            <a:r>
              <a:rPr lang="cs-CZ" sz="2400" dirty="0" smtClean="0"/>
              <a:t>Nejvyšší vodopád světa – Salto </a:t>
            </a:r>
            <a:r>
              <a:rPr lang="cs-CZ" sz="2400" dirty="0" err="1" smtClean="0"/>
              <a:t>Ángel</a:t>
            </a: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4860563"/>
            <a:ext cx="32741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Autor:Collage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created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by Deffender93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based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works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by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Cabto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Guillermo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Ramos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Flamerich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Cristóbal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Alvarado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Minic,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Rufino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Uribe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(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ruurmo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).,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://commons.wikimedia.org/wiki/File:Montage_of_Caracas_2.png</a:t>
            </a:r>
          </a:p>
        </p:txBody>
      </p:sp>
      <p:pic>
        <p:nvPicPr>
          <p:cNvPr id="3078" name="Picture 6" descr="File:Montage of Caracas 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29"/>
          <a:stretch/>
        </p:blipFill>
        <p:spPr bwMode="auto">
          <a:xfrm>
            <a:off x="395536" y="1628800"/>
            <a:ext cx="3274146" cy="3155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ile:Montage of Caracas 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242"/>
          <a:stretch/>
        </p:blipFill>
        <p:spPr bwMode="auto">
          <a:xfrm>
            <a:off x="3923928" y="4221088"/>
            <a:ext cx="4566358" cy="179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080314" y="5979188"/>
            <a:ext cx="4560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Autor:Collage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created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by Deffender93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based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works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by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Cabto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Guillermo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Ramos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Flamerich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Cristóbal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Alvarado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Minic,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Rufino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Uribe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(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ruurmo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).,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://commons.wikimedia.org/wiki/File:Montage_of_Caracas_2.png</a:t>
            </a:r>
          </a:p>
        </p:txBody>
      </p:sp>
      <p:pic>
        <p:nvPicPr>
          <p:cNvPr id="3082" name="Picture 10" descr="http://upload.wikimedia.org/wikipedia/commons/e/e7/Angel_fall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609" y="2146919"/>
            <a:ext cx="5420533" cy="406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032609" y="6212320"/>
            <a:ext cx="5420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 smtClean="0">
                <a:solidFill>
                  <a:schemeClr val="bg1">
                    <a:lumMod val="75000"/>
                  </a:schemeClr>
                </a:solidFill>
              </a:rPr>
              <a:t>Autor:Yosemite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</a:t>
            </a:r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commons.wikimedia.org/wiki/File:Angel_falls.jpg</a:t>
            </a:r>
          </a:p>
          <a:p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59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9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upload.wikimedia.org/wikipedia/commons/2/29/MontajeStgo-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68"/>
          <a:stretch/>
        </p:blipFill>
        <p:spPr bwMode="auto">
          <a:xfrm>
            <a:off x="251520" y="1484784"/>
            <a:ext cx="3747506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Soubor:Flag of Chile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268760"/>
            <a:ext cx="7836159" cy="5220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946" y="0"/>
            <a:ext cx="9144946" cy="1143000"/>
          </a:xfrm>
        </p:spPr>
        <p:txBody>
          <a:bodyPr/>
          <a:lstStyle/>
          <a:p>
            <a:pPr algn="ctr"/>
            <a:r>
              <a:rPr lang="cs-CZ" sz="3600" dirty="0">
                <a:effectLst/>
              </a:rPr>
              <a:t>Chilská republika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sz="3600" i="1" dirty="0" err="1">
                <a:effectLst/>
              </a:rPr>
              <a:t>República</a:t>
            </a:r>
            <a:r>
              <a:rPr lang="cs-CZ" sz="3600" i="1" dirty="0">
                <a:effectLst/>
              </a:rPr>
              <a:t> de </a:t>
            </a:r>
            <a:r>
              <a:rPr lang="cs-CZ" sz="3600" i="1" dirty="0" smtClean="0">
                <a:effectLst/>
              </a:rPr>
              <a:t>Chile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1052736"/>
            <a:ext cx="6400800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Hlavní město – Santiago de Chile</a:t>
            </a:r>
          </a:p>
          <a:p>
            <a:r>
              <a:rPr lang="cs-CZ" sz="2400" dirty="0" smtClean="0"/>
              <a:t>Vývoz vína, mědi a ledku </a:t>
            </a:r>
            <a:endParaRPr lang="cs-CZ" sz="2400" dirty="0"/>
          </a:p>
        </p:txBody>
      </p:sp>
      <p:pic>
        <p:nvPicPr>
          <p:cNvPr id="4102" name="Picture 6" descr="http://upload.wikimedia.org/wikipedia/commons/2/29/MontajeStgo-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708"/>
          <a:stretch/>
        </p:blipFill>
        <p:spPr bwMode="auto">
          <a:xfrm>
            <a:off x="3778135" y="3445000"/>
            <a:ext cx="5035791" cy="250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74889" y="5949152"/>
            <a:ext cx="50357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Autor:Rodrigo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Pizarro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Víctor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San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Martín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Kyle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Simourd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Jimmy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Baikovicius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Hassler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User:B1mbo,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://commons.wikimedia.org/wiki/File:MontajeStgo-4.jpg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4833" y="5229200"/>
            <a:ext cx="50357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Autor:Rodrigo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Pizarro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Víctor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San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Martín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Kyle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Simourd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Jimmy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Baikovicius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Hassler</a:t>
            </a:r>
            <a:endParaRPr lang="cs-CZ" sz="8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User:B1mbo, licence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Creative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cs-CZ" sz="800" dirty="0" err="1">
                <a:solidFill>
                  <a:schemeClr val="bg1">
                    <a:lumMod val="75000"/>
                  </a:schemeClr>
                </a:solidFill>
              </a:rPr>
              <a:t>Commons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, BY-SA,</a:t>
            </a:r>
          </a:p>
          <a:p>
            <a:r>
              <a:rPr lang="cs-CZ" sz="800" dirty="0" smtClean="0">
                <a:solidFill>
                  <a:schemeClr val="bg1">
                    <a:lumMod val="75000"/>
                  </a:schemeClr>
                </a:solidFill>
              </a:rPr>
              <a:t>http</a:t>
            </a:r>
            <a:r>
              <a:rPr lang="cs-CZ" sz="800" dirty="0">
                <a:solidFill>
                  <a:schemeClr val="bg1">
                    <a:lumMod val="75000"/>
                  </a:schemeClr>
                </a:solidFill>
              </a:rPr>
              <a:t>://commons.wikimedia.org/wiki/File:MontajeStgo-4.jpg</a:t>
            </a:r>
          </a:p>
        </p:txBody>
      </p:sp>
    </p:spTree>
    <p:extLst>
      <p:ext uri="{BB962C8B-B14F-4D97-AF65-F5344CB8AC3E}">
        <p14:creationId xmlns:p14="http://schemas.microsoft.com/office/powerpoint/2010/main" val="94759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5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4" y="0"/>
            <a:ext cx="9120606" cy="1143000"/>
          </a:xfrm>
        </p:spPr>
        <p:txBody>
          <a:bodyPr/>
          <a:lstStyle/>
          <a:p>
            <a:pPr algn="ctr"/>
            <a:r>
              <a:rPr lang="cs-CZ" dirty="0" smtClean="0"/>
              <a:t>Poznej stát podle indicie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-10953" y="1916832"/>
            <a:ext cx="9126353" cy="347472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Vodopád Salto Angel – </a:t>
            </a:r>
          </a:p>
          <a:p>
            <a:r>
              <a:rPr lang="cs-CZ" sz="2400" dirty="0" smtClean="0"/>
              <a:t>Protáhlé území, export vína - </a:t>
            </a:r>
          </a:p>
          <a:p>
            <a:r>
              <a:rPr lang="cs-CZ" sz="2400" dirty="0" smtClean="0"/>
              <a:t>Galapágy, 2. nejvýše položené hl. město na světě –</a:t>
            </a:r>
          </a:p>
          <a:p>
            <a:r>
              <a:rPr lang="cs-CZ" sz="2400" dirty="0" smtClean="0"/>
              <a:t>Povodí řeky Amazonky a Orinoka – </a:t>
            </a:r>
          </a:p>
          <a:p>
            <a:r>
              <a:rPr lang="cs-CZ" sz="2400" dirty="0" smtClean="0"/>
              <a:t>Jezero Titicaca, Machu </a:t>
            </a:r>
            <a:r>
              <a:rPr lang="cs-CZ" sz="2400" dirty="0" err="1" smtClean="0"/>
              <a:t>Picchu</a:t>
            </a:r>
            <a:r>
              <a:rPr lang="cs-CZ" sz="2400" dirty="0" smtClean="0"/>
              <a:t> – </a:t>
            </a:r>
          </a:p>
          <a:p>
            <a:r>
              <a:rPr lang="cs-CZ" sz="2400" dirty="0" smtClean="0"/>
              <a:t>Solná pláň </a:t>
            </a:r>
            <a:r>
              <a:rPr lang="cs-CZ" sz="2400" dirty="0" err="1" smtClean="0"/>
              <a:t>Salar</a:t>
            </a:r>
            <a:r>
              <a:rPr lang="cs-CZ" sz="2400" dirty="0" smtClean="0"/>
              <a:t> de </a:t>
            </a:r>
            <a:r>
              <a:rPr lang="cs-CZ" sz="2400" dirty="0" err="1" smtClean="0"/>
              <a:t>Uyuni</a:t>
            </a:r>
            <a:r>
              <a:rPr lang="cs-CZ" sz="2400" dirty="0" smtClean="0"/>
              <a:t> - 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47864" y="1916832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Venezuela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2379443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Chile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308304" y="2861897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Ekvádor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67944" y="4300631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Bolívie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4048" y="3340176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Kolumbie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44008" y="3831431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Peru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912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574675" y="260350"/>
            <a:ext cx="8569325" cy="3475038"/>
          </a:xfrm>
        </p:spPr>
        <p:txBody>
          <a:bodyPr>
            <a:noAutofit/>
          </a:bodyPr>
          <a:lstStyle/>
          <a:p>
            <a:r>
              <a:rPr lang="cs-CZ" sz="2400" u="sng" dirty="0"/>
              <a:t>Seznam pramenů a literatury</a:t>
            </a:r>
            <a:r>
              <a:rPr lang="cs-CZ" sz="2000" u="sng" dirty="0" smtClean="0"/>
              <a:t>:</a:t>
            </a:r>
          </a:p>
          <a:p>
            <a:r>
              <a:rPr lang="cs-CZ" sz="2000" dirty="0" smtClean="0"/>
              <a:t>http</a:t>
            </a:r>
            <a:r>
              <a:rPr lang="cs-CZ" sz="2000" dirty="0"/>
              <a:t>://cs.wikipedia.org</a:t>
            </a:r>
          </a:p>
          <a:p>
            <a:r>
              <a:rPr lang="cs-CZ" sz="2000" dirty="0"/>
              <a:t>http://commons.wikimedia.org/wiki/Main_Page</a:t>
            </a:r>
          </a:p>
          <a:p>
            <a:r>
              <a:rPr lang="cs-CZ" sz="2000" dirty="0" smtClean="0"/>
              <a:t>Všechny </a:t>
            </a:r>
            <a:r>
              <a:rPr lang="cs-CZ" sz="2000" dirty="0"/>
              <a:t>odkazy dostupné pod licencí Public </a:t>
            </a:r>
            <a:r>
              <a:rPr lang="cs-CZ" sz="2000" dirty="0" err="1"/>
              <a:t>Domain</a:t>
            </a:r>
            <a:r>
              <a:rPr lang="cs-CZ" sz="2000" dirty="0"/>
              <a:t> nebo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/>
              <a:t>Commons</a:t>
            </a:r>
            <a:r>
              <a:rPr lang="cs-CZ" sz="2000" dirty="0"/>
              <a:t> (autor a odkaz uveden pod obrázkem</a:t>
            </a:r>
            <a:r>
              <a:rPr lang="cs-CZ" sz="2000" dirty="0" smtClean="0"/>
              <a:t>).</a:t>
            </a:r>
            <a:endParaRPr lang="cs-CZ" sz="2000" dirty="0"/>
          </a:p>
          <a:p>
            <a:r>
              <a:rPr lang="cs-CZ" sz="2000" dirty="0" smtClean="0"/>
              <a:t>SVATOŇOVÁ</a:t>
            </a:r>
            <a:r>
              <a:rPr lang="cs-CZ" sz="2000" dirty="0"/>
              <a:t>, H., J. KOLEJKA, P. CHALUPA a D. </a:t>
            </a:r>
            <a:r>
              <a:rPr lang="cs-CZ" sz="2000" dirty="0" smtClean="0"/>
              <a:t>H</a:t>
            </a:r>
            <a:r>
              <a:rPr lang="cs-CZ" sz="2000" dirty="0"/>
              <a:t>Ü</a:t>
            </a:r>
            <a:r>
              <a:rPr lang="cs-CZ" sz="2000" dirty="0" smtClean="0"/>
              <a:t>BELOVÁ</a:t>
            </a:r>
            <a:r>
              <a:rPr lang="cs-CZ" sz="2000" dirty="0"/>
              <a:t>. </a:t>
            </a:r>
            <a:r>
              <a:rPr lang="cs-CZ" sz="2000" i="1" dirty="0"/>
              <a:t>Zeměpis: Putování po světadílech, 1. díl, Amerika, Afrika</a:t>
            </a:r>
            <a:r>
              <a:rPr lang="cs-CZ" sz="2000" dirty="0"/>
              <a:t>. 1. vyd. Brno: NOVÁ ŠKOLA, s. r. o, 2008. ISBN 80-7289-095-6.</a:t>
            </a:r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7. vyd. Praha: Kartografie Praha a. s., 2002. ISBN 80-7011-582-3</a:t>
            </a:r>
            <a:r>
              <a:rPr lang="cs-CZ" sz="2000" dirty="0" smtClean="0"/>
              <a:t>.</a:t>
            </a:r>
            <a:endParaRPr lang="cs-CZ" sz="2000" dirty="0"/>
          </a:p>
          <a:p>
            <a:r>
              <a:rPr lang="cs-CZ" sz="2000" dirty="0"/>
              <a:t>KOLEKTIV AUTORŮ. </a:t>
            </a:r>
            <a:r>
              <a:rPr lang="cs-CZ" sz="2000" i="1" dirty="0"/>
              <a:t>Školní atlas světa</a:t>
            </a:r>
            <a:r>
              <a:rPr lang="cs-CZ" sz="2000" dirty="0"/>
              <a:t>. 1. vyd. Praha: Kartografie Praha a. s., 2004. ISBN 80-7011-730-3. </a:t>
            </a:r>
            <a:br>
              <a:rPr lang="cs-CZ" sz="2000" dirty="0"/>
            </a:br>
            <a:endParaRPr lang="cs-CZ" sz="2000" dirty="0"/>
          </a:p>
          <a:p>
            <a:r>
              <a:rPr lang="cs-CZ" sz="2000" dirty="0"/>
              <a:t>Materiál je určen pro bezplatné používání pro potřeby výuky a vzdělávání na všech typech škol a školských zařízení. Jakékoliv další využití podléhá autorskému zákonu.</a:t>
            </a:r>
          </a:p>
        </p:txBody>
      </p:sp>
    </p:spTree>
    <p:extLst>
      <p:ext uri="{BB962C8B-B14F-4D97-AF65-F5344CB8AC3E}">
        <p14:creationId xmlns:p14="http://schemas.microsoft.com/office/powerpoint/2010/main" val="295540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201</TotalTime>
  <Words>720</Words>
  <Application>Microsoft Office PowerPoint</Application>
  <PresentationFormat>Předvádění na obrazovce (4:3)</PresentationFormat>
  <Paragraphs>157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Aerodynamika</vt:lpstr>
      <vt:lpstr>Prezentace aplikace PowerPoint</vt:lpstr>
      <vt:lpstr>Andské země</vt:lpstr>
      <vt:lpstr>Doplň andské státy</vt:lpstr>
      <vt:lpstr>Obecně</vt:lpstr>
      <vt:lpstr>Spoj stát s hlavním městem</vt:lpstr>
      <vt:lpstr>Peruánská republika República del Perú</vt:lpstr>
      <vt:lpstr>Ekvádorská republika República del Ecuador</vt:lpstr>
      <vt:lpstr>Bolivijský mnohonárodnostní stát Estado Plurinacional de Bolivia Buliwya Mama llaqta Wuliwya Suyu Tetã Volivia</vt:lpstr>
      <vt:lpstr>Kolumbijská republika República de Colombia</vt:lpstr>
      <vt:lpstr>Bolívarovská republika Venezuela República Bolivariana de Venezuela</vt:lpstr>
      <vt:lpstr>Chilská republika República de Chile</vt:lpstr>
      <vt:lpstr>Poznej stát podle indicie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17</cp:revision>
  <dcterms:created xsi:type="dcterms:W3CDTF">2013-08-27T12:23:40Z</dcterms:created>
  <dcterms:modified xsi:type="dcterms:W3CDTF">2013-09-04T17:21:05Z</dcterms:modified>
</cp:coreProperties>
</file>