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8" autoAdjust="0"/>
    <p:restoredTop sz="94660" autoAdjust="0"/>
  </p:normalViewPr>
  <p:slideViewPr>
    <p:cSldViewPr>
      <p:cViewPr varScale="1">
        <p:scale>
          <a:sx n="88" d="100"/>
          <a:sy n="88" d="100"/>
        </p:scale>
        <p:origin x="-82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BB42-5CA6-4D37-8AFC-FCA5372DDA6A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6EEB2-CF7C-42F6-B420-4DDD3CFC6B6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BB42-5CA6-4D37-8AFC-FCA5372DDA6A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6EEB2-CF7C-42F6-B420-4DDD3CFC6B6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BB42-5CA6-4D37-8AFC-FCA5372DDA6A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6EEB2-CF7C-42F6-B420-4DDD3CFC6B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BB42-5CA6-4D37-8AFC-FCA5372DDA6A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6EEB2-CF7C-42F6-B420-4DDD3CFC6B6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BB42-5CA6-4D37-8AFC-FCA5372DDA6A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6EEB2-CF7C-42F6-B420-4DDD3CFC6B6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BB42-5CA6-4D37-8AFC-FCA5372DDA6A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6EEB2-CF7C-42F6-B420-4DDD3CFC6B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BB42-5CA6-4D37-8AFC-FCA5372DDA6A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6EEB2-CF7C-42F6-B420-4DDD3CFC6B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BB42-5CA6-4D37-8AFC-FCA5372DDA6A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6EEB2-CF7C-42F6-B420-4DDD3CFC6B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BB42-5CA6-4D37-8AFC-FCA5372DDA6A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6EEB2-CF7C-42F6-B420-4DDD3CFC6B6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BB42-5CA6-4D37-8AFC-FCA5372DDA6A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6EEB2-CF7C-42F6-B420-4DDD3CFC6B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BB42-5CA6-4D37-8AFC-FCA5372DDA6A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6EEB2-CF7C-42F6-B420-4DDD3CFC6B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0B6BB42-5CA6-4D37-8AFC-FCA5372DDA6A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256EEB2-CF7C-42F6-B420-4DDD3CFC6B6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/>
          <p:cNvGrpSpPr/>
          <p:nvPr/>
        </p:nvGrpSpPr>
        <p:grpSpPr>
          <a:xfrm>
            <a:off x="395536" y="188640"/>
            <a:ext cx="8388945" cy="6400221"/>
            <a:chOff x="394830" y="500798"/>
            <a:chExt cx="8388945" cy="6400221"/>
          </a:xfrm>
        </p:grpSpPr>
        <p:graphicFrame>
          <p:nvGraphicFramePr>
            <p:cNvPr id="4" name="Group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869626258"/>
                </p:ext>
              </p:extLst>
            </p:nvPr>
          </p:nvGraphicFramePr>
          <p:xfrm>
            <a:off x="394830" y="1364894"/>
            <a:ext cx="8388945" cy="3884091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VY_32_INOVACE_IV_Z2_17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Simona Jiránková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Zeměpis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Laplatské země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7. 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7. 5. </a:t>
                        </a: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slouží jako výukový nebo k opakování učiva.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7" name="Obdélník 6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Obrázek 8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  <p:extLst>
      <p:ext uri="{BB962C8B-B14F-4D97-AF65-F5344CB8AC3E}">
        <p14:creationId xmlns:p14="http://schemas.microsoft.com/office/powerpoint/2010/main" val="359027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03648" y="2420888"/>
            <a:ext cx="7175351" cy="1793167"/>
          </a:xfrm>
        </p:spPr>
        <p:txBody>
          <a:bodyPr/>
          <a:lstStyle/>
          <a:p>
            <a:r>
              <a:rPr lang="cs-CZ" dirty="0" smtClean="0"/>
              <a:t>Laplatské země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631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ile:Patagonian plains argent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40161"/>
            <a:ext cx="3990020" cy="299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algn="ctr"/>
            <a:r>
              <a:rPr lang="cs-CZ" dirty="0" smtClean="0"/>
              <a:t>Obecně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764704"/>
            <a:ext cx="914400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Přírodní podmínky – pampy, pouště, polopouště, bažiny</a:t>
            </a:r>
          </a:p>
          <a:p>
            <a:r>
              <a:rPr lang="cs-CZ" sz="2400" dirty="0" smtClean="0"/>
              <a:t>Stejnojmenný záliv – La Plata – ústí zde řeky </a:t>
            </a:r>
            <a:r>
              <a:rPr lang="cs-CZ" sz="2400" dirty="0" err="1" smtClean="0"/>
              <a:t>Paraná</a:t>
            </a:r>
            <a:r>
              <a:rPr lang="cs-CZ" sz="2400" dirty="0" smtClean="0"/>
              <a:t>, Uruguay</a:t>
            </a:r>
          </a:p>
          <a:p>
            <a:r>
              <a:rPr lang="cs-CZ" sz="2400" dirty="0" smtClean="0"/>
              <a:t>Pampy – </a:t>
            </a:r>
          </a:p>
          <a:p>
            <a:r>
              <a:rPr lang="cs-CZ" sz="2400" dirty="0" smtClean="0"/>
              <a:t>Patagonie - </a:t>
            </a:r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19672" y="1681601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stepi Jižní Ameriky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23728" y="2163818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území a poloostrov na jihu Argentiny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File:Cuernos del Paine from Lake Pehoé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717032"/>
            <a:ext cx="4481409" cy="280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427983" y="6517913"/>
            <a:ext cx="448140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http://commons.wikimedia.org/wiki/File:Cuernos_del_Paine_from_Lake_Peho%C3%A9.jpg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5732676"/>
            <a:ext cx="39900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Autor:James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Cadwell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://commons.wikimedia.org/wiki/File:Patagonian_plains_argentina.jpg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423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Flag of Argentina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31" y="1268760"/>
            <a:ext cx="8448873" cy="5280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1839"/>
            <a:ext cx="9144000" cy="1143000"/>
          </a:xfrm>
        </p:spPr>
        <p:txBody>
          <a:bodyPr/>
          <a:lstStyle/>
          <a:p>
            <a:pPr algn="ctr"/>
            <a:r>
              <a:rPr lang="cs-CZ" sz="3600" dirty="0">
                <a:effectLst/>
              </a:rPr>
              <a:t>Argentinská republika</a:t>
            </a:r>
            <a:r>
              <a:rPr lang="cs-CZ" sz="3600" dirty="0"/>
              <a:t/>
            </a:r>
            <a:br>
              <a:rPr lang="cs-CZ" sz="3600" dirty="0"/>
            </a:br>
            <a:r>
              <a:rPr lang="cs-CZ" sz="3600" i="1" dirty="0" err="1">
                <a:effectLst/>
              </a:rPr>
              <a:t>República</a:t>
            </a:r>
            <a:r>
              <a:rPr lang="cs-CZ" sz="3600" i="1" dirty="0">
                <a:effectLst/>
              </a:rPr>
              <a:t> Argentina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4334" y="1196752"/>
            <a:ext cx="8793970" cy="347472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Hlavní město – Buenos </a:t>
            </a:r>
            <a:r>
              <a:rPr lang="cs-CZ" sz="2400" dirty="0" smtClean="0"/>
              <a:t>Aires („</a:t>
            </a:r>
            <a:r>
              <a:rPr lang="cs-CZ" sz="2400" smtClean="0"/>
              <a:t>dobrý vzduch“)</a:t>
            </a:r>
            <a:endParaRPr lang="cs-CZ" sz="2400" dirty="0" smtClean="0"/>
          </a:p>
          <a:p>
            <a:r>
              <a:rPr lang="cs-CZ" sz="2400" dirty="0" smtClean="0"/>
              <a:t>2. největší stát Jižní Ameriky – 2,8 mil. km</a:t>
            </a:r>
            <a:r>
              <a:rPr lang="cs-CZ" sz="2400" baseline="30000" dirty="0" smtClean="0"/>
              <a:t>2</a:t>
            </a:r>
            <a:r>
              <a:rPr lang="cs-CZ" sz="2400" baseline="0" dirty="0" smtClean="0"/>
              <a:t> (</a:t>
            </a:r>
            <a:r>
              <a:rPr lang="cs-CZ" sz="2400" b="1" baseline="0" dirty="0" smtClean="0"/>
              <a:t>8. na světě</a:t>
            </a:r>
            <a:r>
              <a:rPr lang="cs-CZ" sz="2400" baseline="0" dirty="0" smtClean="0"/>
              <a:t>)</a:t>
            </a:r>
            <a:endParaRPr lang="cs-CZ" sz="2400" dirty="0"/>
          </a:p>
          <a:p>
            <a:r>
              <a:rPr lang="cs-CZ" sz="2400" dirty="0" smtClean="0"/>
              <a:t>94% obyvatel </a:t>
            </a:r>
            <a:r>
              <a:rPr lang="cs-CZ" sz="2400" dirty="0" smtClean="0"/>
              <a:t>– Evropané</a:t>
            </a:r>
          </a:p>
          <a:p>
            <a:r>
              <a:rPr lang="cs-CZ" sz="2400" dirty="0" smtClean="0"/>
              <a:t>Významný zemědělský stát – chov skotu (produkce</a:t>
            </a:r>
            <a:r>
              <a:rPr lang="cs-CZ" sz="2400" baseline="0" dirty="0" smtClean="0"/>
              <a:t> hovězího masa), pěstování obilí</a:t>
            </a:r>
          </a:p>
          <a:p>
            <a:r>
              <a:rPr lang="cs-CZ" sz="2400" baseline="0" dirty="0" smtClean="0"/>
              <a:t>Fotbal</a:t>
            </a:r>
          </a:p>
          <a:p>
            <a:r>
              <a:rPr lang="cs-CZ" sz="2400" dirty="0" smtClean="0"/>
              <a:t>Jméno země je odvozeno od latinského názvu stříbra - </a:t>
            </a:r>
            <a:r>
              <a:rPr lang="cs-CZ" sz="2400" dirty="0" err="1" smtClean="0"/>
              <a:t>argentum</a:t>
            </a:r>
            <a:endParaRPr lang="cs-CZ" sz="2400" dirty="0"/>
          </a:p>
        </p:txBody>
      </p:sp>
      <p:pic>
        <p:nvPicPr>
          <p:cNvPr id="2052" name="Picture 4" descr="http://upload.wikimedia.org/wikipedia/commons/a/a5/Buenos_Aires_City_Collage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54360"/>
          <a:stretch/>
        </p:blipFill>
        <p:spPr bwMode="auto">
          <a:xfrm>
            <a:off x="251520" y="1658982"/>
            <a:ext cx="4859481" cy="2922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0" y="4581127"/>
            <a:ext cx="48594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Autor:Bleff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://commons.wikimedia.org/wiki/File:Buenos_Aires_City_Collage.png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054" name="Picture 6" descr="File:Buenos Aires City Collage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456" b="-44456"/>
          <a:stretch/>
        </p:blipFill>
        <p:spPr bwMode="auto">
          <a:xfrm>
            <a:off x="4860032" y="3573016"/>
            <a:ext cx="4080196" cy="5375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894514" y="6537758"/>
            <a:ext cx="48594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Autor:Bleff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://commons.wikimedia.org/wiki/File:Buenos_Aires_City_Collage.png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026" name="Picture 2" descr="Soubor:Perón y Evita celebran el año nuev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31" y="2276872"/>
            <a:ext cx="4303369" cy="3586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45367" y="5881517"/>
            <a:ext cx="4317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http://commons.wikimedia.org/wiki/File:Per%C3%B3n_y_Evita_celebran_el_a%C3%B1o_nuevo.jpg</a:t>
            </a:r>
          </a:p>
        </p:txBody>
      </p:sp>
      <p:pic>
        <p:nvPicPr>
          <p:cNvPr id="1028" name="Picture 4" descr="Soubor:Boca diego retr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956" y="1658982"/>
            <a:ext cx="3024336" cy="4806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555852" y="6465874"/>
            <a:ext cx="33843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http://commons.wikimedia.org/wiki/File:Boca_diego_retro.jpg</a:t>
            </a:r>
          </a:p>
        </p:txBody>
      </p:sp>
    </p:spTree>
    <p:extLst>
      <p:ext uri="{BB962C8B-B14F-4D97-AF65-F5344CB8AC3E}">
        <p14:creationId xmlns:p14="http://schemas.microsoft.com/office/powerpoint/2010/main" val="2385005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9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Flag of Paraguay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39" y="1700808"/>
            <a:ext cx="8160907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1839"/>
            <a:ext cx="9144000" cy="1143000"/>
          </a:xfrm>
        </p:spPr>
        <p:txBody>
          <a:bodyPr/>
          <a:lstStyle/>
          <a:p>
            <a:pPr algn="ctr"/>
            <a:r>
              <a:rPr lang="pt-BR" sz="3600" dirty="0">
                <a:effectLst/>
              </a:rPr>
              <a:t>Paraguayská republika</a:t>
            </a:r>
            <a:r>
              <a:rPr lang="pt-BR" sz="3600" dirty="0"/>
              <a:t/>
            </a:r>
            <a:br>
              <a:rPr lang="pt-BR" sz="3600" dirty="0"/>
            </a:br>
            <a:r>
              <a:rPr lang="pt-BR" sz="3600" i="1" dirty="0">
                <a:effectLst/>
              </a:rPr>
              <a:t>República del Paraguay</a:t>
            </a:r>
            <a:br>
              <a:rPr lang="pt-BR" sz="3600" i="1" dirty="0">
                <a:effectLst/>
              </a:rPr>
            </a:br>
            <a:r>
              <a:rPr lang="pt-BR" sz="3600" i="1" dirty="0">
                <a:effectLst/>
              </a:rPr>
              <a:t>Tetã Paraguái</a:t>
            </a:r>
            <a:endParaRPr lang="cs-CZ" sz="3600" dirty="0"/>
          </a:p>
        </p:txBody>
      </p:sp>
      <p:pic>
        <p:nvPicPr>
          <p:cNvPr id="3076" name="Picture 4" descr="File:Asuncion Mont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136679"/>
            <a:ext cx="3744416" cy="4431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771800" y="6523301"/>
            <a:ext cx="37444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Autor:Bleff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://commons.wikimedia.org/wiki/File:Asuncion_Montage.jpg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1700808"/>
            <a:ext cx="914400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Hlavní město – Asunción</a:t>
            </a:r>
          </a:p>
          <a:p>
            <a:r>
              <a:rPr lang="cs-CZ" sz="2400" dirty="0" smtClean="0"/>
              <a:t>Pěstování cukrové třtiny, kávovníku, bavlníku a sóji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67732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Flag of Uruguay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8" y="1143000"/>
            <a:ext cx="8136904" cy="542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1839"/>
            <a:ext cx="9144000" cy="1143000"/>
          </a:xfrm>
        </p:spPr>
        <p:txBody>
          <a:bodyPr/>
          <a:lstStyle/>
          <a:p>
            <a:pPr algn="ctr"/>
            <a:r>
              <a:rPr lang="cs-CZ" sz="3600" dirty="0">
                <a:effectLst/>
              </a:rPr>
              <a:t>Uruguayská východní republika</a:t>
            </a:r>
            <a:r>
              <a:rPr lang="cs-CZ" sz="3600" dirty="0"/>
              <a:t/>
            </a:r>
            <a:br>
              <a:rPr lang="cs-CZ" sz="3600" dirty="0"/>
            </a:br>
            <a:r>
              <a:rPr lang="cs-CZ" sz="3600" i="1" dirty="0" err="1">
                <a:effectLst/>
              </a:rPr>
              <a:t>República</a:t>
            </a:r>
            <a:r>
              <a:rPr lang="cs-CZ" sz="3600" i="1" dirty="0">
                <a:effectLst/>
              </a:rPr>
              <a:t> </a:t>
            </a:r>
            <a:r>
              <a:rPr lang="cs-CZ" sz="3600" i="1" dirty="0" err="1">
                <a:effectLst/>
              </a:rPr>
              <a:t>Oriental</a:t>
            </a:r>
            <a:r>
              <a:rPr lang="cs-CZ" sz="3600" i="1" dirty="0">
                <a:effectLst/>
              </a:rPr>
              <a:t> </a:t>
            </a:r>
            <a:r>
              <a:rPr lang="cs-CZ" sz="3600" i="1" dirty="0" err="1">
                <a:effectLst/>
              </a:rPr>
              <a:t>del</a:t>
            </a:r>
            <a:r>
              <a:rPr lang="cs-CZ" sz="3600" i="1" dirty="0">
                <a:effectLst/>
              </a:rPr>
              <a:t> Uruguay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4334" y="1196752"/>
            <a:ext cx="640080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Hlavní město – Montevideo</a:t>
            </a:r>
          </a:p>
          <a:p>
            <a:r>
              <a:rPr lang="cs-CZ" sz="2400" dirty="0" smtClean="0"/>
              <a:t>Pampy – chov skotu a ovcí </a:t>
            </a:r>
            <a:endParaRPr lang="cs-CZ" sz="2400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cs-CZ" sz="3600" dirty="0"/>
          </a:p>
        </p:txBody>
      </p:sp>
      <p:pic>
        <p:nvPicPr>
          <p:cNvPr id="4100" name="Picture 4" descr="File:World Tride Center Urugua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800"/>
            <a:ext cx="4464496" cy="334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4977172"/>
            <a:ext cx="44644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Autor:Alvaro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Mouriño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://commons.wikimedia.org/wiki/File:World_Tride_Center_Uruguay.jpg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4104" name="Picture 8" descr="File:PlazaConstitució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58265"/>
            <a:ext cx="4550321" cy="3408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427984" y="6366545"/>
            <a:ext cx="45503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Autor:Hoverfish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://commons.wikimedia.org/wiki/File:PlazaConstituci%C3%B3n.jpg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732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3401" y="0"/>
            <a:ext cx="9177401" cy="1143000"/>
          </a:xfrm>
        </p:spPr>
        <p:txBody>
          <a:bodyPr/>
          <a:lstStyle/>
          <a:p>
            <a:pPr algn="ctr"/>
            <a:r>
              <a:rPr lang="cs-CZ" dirty="0" smtClean="0"/>
              <a:t>Poznej pojmy z přesmyček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980728"/>
            <a:ext cx="2915816" cy="4104456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Pioatanieg</a:t>
            </a:r>
            <a:endParaRPr lang="cs-CZ" sz="2400" dirty="0" smtClean="0"/>
          </a:p>
          <a:p>
            <a:r>
              <a:rPr lang="cs-CZ" sz="2400" dirty="0" err="1" smtClean="0"/>
              <a:t>Uuuaryg</a:t>
            </a:r>
            <a:endParaRPr lang="cs-CZ" sz="2400" dirty="0" smtClean="0"/>
          </a:p>
          <a:p>
            <a:r>
              <a:rPr lang="cs-CZ" sz="2400" dirty="0" err="1" smtClean="0"/>
              <a:t>Mdentioevo</a:t>
            </a:r>
            <a:endParaRPr lang="cs-CZ" sz="2400" dirty="0" smtClean="0"/>
          </a:p>
          <a:p>
            <a:r>
              <a:rPr lang="cs-CZ" sz="2400" dirty="0" err="1" smtClean="0"/>
              <a:t>Pnaáar</a:t>
            </a:r>
            <a:endParaRPr lang="cs-CZ" sz="2400" dirty="0" smtClean="0"/>
          </a:p>
          <a:p>
            <a:r>
              <a:rPr lang="cs-CZ" sz="2400" dirty="0" err="1" smtClean="0"/>
              <a:t>Bnosue</a:t>
            </a:r>
            <a:r>
              <a:rPr lang="cs-CZ" sz="2400" dirty="0" smtClean="0"/>
              <a:t> </a:t>
            </a:r>
            <a:r>
              <a:rPr lang="cs-CZ" sz="2400" dirty="0" err="1" smtClean="0"/>
              <a:t>Asire</a:t>
            </a:r>
            <a:endParaRPr lang="cs-CZ" sz="2400" dirty="0" smtClean="0"/>
          </a:p>
          <a:p>
            <a:r>
              <a:rPr lang="cs-CZ" sz="2400" dirty="0" err="1" smtClean="0"/>
              <a:t>Puaaaryg</a:t>
            </a:r>
            <a:endParaRPr lang="cs-CZ" sz="2400" dirty="0" smtClean="0"/>
          </a:p>
          <a:p>
            <a:r>
              <a:rPr lang="cs-CZ" sz="2400" dirty="0" err="1" smtClean="0"/>
              <a:t>Aóisnucn</a:t>
            </a:r>
            <a:endParaRPr lang="cs-CZ" sz="2400" dirty="0" smtClean="0"/>
          </a:p>
          <a:p>
            <a:r>
              <a:rPr lang="cs-CZ" sz="2400" dirty="0" err="1" smtClean="0"/>
              <a:t>Agnrtiena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75856" y="980728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Patagonie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85051" y="1458757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Uruguay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06755" y="4250047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Argentina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85051" y="2348879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Paraná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75856" y="281054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Buenos Aires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85051" y="3313522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Paraguay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314328" y="3788382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Asunción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85051" y="188721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Montevideo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971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574675" y="260350"/>
            <a:ext cx="8569325" cy="3475038"/>
          </a:xfrm>
        </p:spPr>
        <p:txBody>
          <a:bodyPr>
            <a:noAutofit/>
          </a:bodyPr>
          <a:lstStyle/>
          <a:p>
            <a:r>
              <a:rPr lang="cs-CZ" sz="2400" u="sng" dirty="0"/>
              <a:t>Seznam pramenů a literatury</a:t>
            </a:r>
            <a:r>
              <a:rPr lang="cs-CZ" sz="2000" u="sng" dirty="0" smtClean="0"/>
              <a:t>:</a:t>
            </a:r>
          </a:p>
          <a:p>
            <a:r>
              <a:rPr lang="cs-CZ" sz="2000" dirty="0" smtClean="0"/>
              <a:t>http</a:t>
            </a:r>
            <a:r>
              <a:rPr lang="cs-CZ" sz="2000" dirty="0"/>
              <a:t>://cs.wikipedia.org</a:t>
            </a:r>
          </a:p>
          <a:p>
            <a:r>
              <a:rPr lang="cs-CZ" sz="2000" dirty="0"/>
              <a:t>http://commons.wikimedia.org/wiki/Main_Page</a:t>
            </a:r>
          </a:p>
          <a:p>
            <a:r>
              <a:rPr lang="cs-CZ" sz="2000" dirty="0" smtClean="0"/>
              <a:t>Všechny </a:t>
            </a:r>
            <a:r>
              <a:rPr lang="cs-CZ" sz="2000" dirty="0"/>
              <a:t>odkazy dostupné pod licencí Public </a:t>
            </a:r>
            <a:r>
              <a:rPr lang="cs-CZ" sz="2000" dirty="0" err="1"/>
              <a:t>Domain</a:t>
            </a:r>
            <a:r>
              <a:rPr lang="cs-CZ" sz="2000" dirty="0"/>
              <a:t> nebo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/>
              <a:t>Commons</a:t>
            </a:r>
            <a:r>
              <a:rPr lang="cs-CZ" sz="2000" dirty="0"/>
              <a:t> (autor a odkaz uveden pod obrázkem</a:t>
            </a:r>
            <a:r>
              <a:rPr lang="cs-CZ" sz="2000" dirty="0" smtClean="0"/>
              <a:t>).</a:t>
            </a:r>
            <a:endParaRPr lang="cs-CZ" sz="2000" dirty="0"/>
          </a:p>
          <a:p>
            <a:r>
              <a:rPr lang="cs-CZ" sz="2000" dirty="0" smtClean="0"/>
              <a:t>SVATOŇOVÁ</a:t>
            </a:r>
            <a:r>
              <a:rPr lang="cs-CZ" sz="2000" dirty="0"/>
              <a:t>, H., J. KOLEJKA, P. CHALUPA a D. </a:t>
            </a:r>
            <a:r>
              <a:rPr lang="cs-CZ" sz="2000" dirty="0" smtClean="0"/>
              <a:t>H</a:t>
            </a:r>
            <a:r>
              <a:rPr lang="cs-CZ" sz="2000" dirty="0"/>
              <a:t>Ü</a:t>
            </a:r>
            <a:r>
              <a:rPr lang="cs-CZ" sz="2000" dirty="0" smtClean="0"/>
              <a:t>BELOVÁ</a:t>
            </a:r>
            <a:r>
              <a:rPr lang="cs-CZ" sz="2000" dirty="0"/>
              <a:t>. </a:t>
            </a:r>
            <a:r>
              <a:rPr lang="cs-CZ" sz="2000" i="1" dirty="0"/>
              <a:t>Zeměpis: Putování po světadílech, 1. díl, Amerika, Afrika</a:t>
            </a:r>
            <a:r>
              <a:rPr lang="cs-CZ" sz="2000" dirty="0"/>
              <a:t>. 1. vyd. Brno: NOVÁ ŠKOLA, s. r. o, 2008. ISBN 80-7289-095-6.</a:t>
            </a:r>
          </a:p>
          <a:p>
            <a:r>
              <a:rPr lang="cs-CZ" sz="2000" dirty="0"/>
              <a:t>KOLEKTIV AUTORŮ. </a:t>
            </a:r>
            <a:r>
              <a:rPr lang="cs-CZ" sz="2000" i="1" dirty="0"/>
              <a:t>Školní atlas světa</a:t>
            </a:r>
            <a:r>
              <a:rPr lang="cs-CZ" sz="2000" dirty="0"/>
              <a:t>. 7. vyd. Praha: Kartografie Praha a. s., 2002. ISBN 80-7011-582-3</a:t>
            </a:r>
            <a:r>
              <a:rPr lang="cs-CZ" sz="2000" dirty="0" smtClean="0"/>
              <a:t>.</a:t>
            </a:r>
            <a:endParaRPr lang="cs-CZ" sz="2000" dirty="0"/>
          </a:p>
          <a:p>
            <a:r>
              <a:rPr lang="cs-CZ" sz="2000" dirty="0"/>
              <a:t>KOLEKTIV AUTORŮ. </a:t>
            </a:r>
            <a:r>
              <a:rPr lang="cs-CZ" sz="2000" i="1" dirty="0"/>
              <a:t>Školní atlas světa</a:t>
            </a:r>
            <a:r>
              <a:rPr lang="cs-CZ" sz="2000" dirty="0"/>
              <a:t>. 1. vyd. Praha: Kartografie Praha a. s., 2004. ISBN 80-7011-730-3. </a:t>
            </a:r>
            <a:br>
              <a:rPr lang="cs-CZ" sz="2000" dirty="0"/>
            </a:br>
            <a:endParaRPr lang="cs-CZ" sz="2000" dirty="0"/>
          </a:p>
          <a:p>
            <a:r>
              <a:rPr lang="cs-CZ" sz="2000" dirty="0"/>
              <a:t>Materiál je určen pro bezplatné používání pro potřeby výuky a vzdělávání na všech typech škol a školských zařízení. Jakékoliv další využití podléhá autorskému zákonu.</a:t>
            </a:r>
          </a:p>
        </p:txBody>
      </p:sp>
    </p:spTree>
    <p:extLst>
      <p:ext uri="{BB962C8B-B14F-4D97-AF65-F5344CB8AC3E}">
        <p14:creationId xmlns:p14="http://schemas.microsoft.com/office/powerpoint/2010/main" val="212775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131</TotalTime>
  <Words>331</Words>
  <Application>Microsoft Office PowerPoint</Application>
  <PresentationFormat>Předvádění na obrazovce (4:3)</PresentationFormat>
  <Paragraphs>81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Laplatské země</vt:lpstr>
      <vt:lpstr>Obecně</vt:lpstr>
      <vt:lpstr>Argentinská republika República Argentina</vt:lpstr>
      <vt:lpstr>Paraguayská republika República del Paraguay Tetã Paraguái</vt:lpstr>
      <vt:lpstr>Uruguayská východní republika República Oriental del Uruguay</vt:lpstr>
      <vt:lpstr>Poznej pojmy z přesmyček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14</cp:revision>
  <dcterms:created xsi:type="dcterms:W3CDTF">2013-08-29T18:04:14Z</dcterms:created>
  <dcterms:modified xsi:type="dcterms:W3CDTF">2013-09-04T17:44:56Z</dcterms:modified>
</cp:coreProperties>
</file>