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48" autoAdjust="0"/>
    <p:restoredTop sz="94660" autoAdjust="0"/>
  </p:normalViewPr>
  <p:slideViewPr>
    <p:cSldViewPr>
      <p:cViewPr varScale="1">
        <p:scale>
          <a:sx n="88" d="100"/>
          <a:sy n="88" d="100"/>
        </p:scale>
        <p:origin x="-82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156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182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7394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5846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624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5197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989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864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958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3328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629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503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7414C96-F146-4DE5-A19D-885BA6F5B03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45C7147-B81D-4AA0-8289-E3E99147EE3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hyperlink" Target="http://www.sil.org/~tuggyd/Pix/pix.htm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10" Type="http://schemas.openxmlformats.org/officeDocument/2006/relationships/image" Target="../media/image6.pn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261601277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VY_32_INOVACE_IV_Z2_13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Simona Jiránková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Zeměpis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Mexiko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7.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18.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4.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slouží jako výukový nebo k opakování učiva.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2050450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Flag of Mexico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022" y="819942"/>
            <a:ext cx="9152022" cy="5228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6" y="-387424"/>
            <a:ext cx="9142854" cy="1470025"/>
          </a:xfrm>
        </p:spPr>
        <p:txBody>
          <a:bodyPr/>
          <a:lstStyle/>
          <a:p>
            <a:r>
              <a:rPr lang="cs-CZ" dirty="0" smtClean="0"/>
              <a:t>Spojené státy mexické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146" y="5711825"/>
            <a:ext cx="9142854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i="1" dirty="0" err="1" smtClean="0"/>
              <a:t>Estados</a:t>
            </a:r>
            <a:r>
              <a:rPr lang="cs-CZ" i="1" dirty="0" smtClean="0"/>
              <a:t> </a:t>
            </a:r>
            <a:r>
              <a:rPr lang="cs-CZ" i="1" dirty="0" err="1" smtClean="0"/>
              <a:t>Unidos</a:t>
            </a:r>
            <a:r>
              <a:rPr lang="cs-CZ" i="1" dirty="0" smtClean="0"/>
              <a:t> </a:t>
            </a:r>
            <a:r>
              <a:rPr lang="cs-CZ" i="1" dirty="0" err="1" smtClean="0"/>
              <a:t>Mexicanos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779768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836712"/>
            <a:ext cx="91440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Rozloha – 1,96 mil. km</a:t>
            </a:r>
            <a:r>
              <a:rPr lang="cs-CZ" sz="2400" baseline="30000" dirty="0" smtClean="0"/>
              <a:t>2  </a:t>
            </a:r>
            <a:r>
              <a:rPr lang="cs-CZ" sz="2400" b="1" dirty="0" smtClean="0"/>
              <a:t>(13.)</a:t>
            </a:r>
          </a:p>
          <a:p>
            <a:r>
              <a:rPr lang="cs-CZ" sz="2400" dirty="0" smtClean="0"/>
              <a:t>Počet obyvatel – 110 mil. obyvatel (11.) </a:t>
            </a:r>
          </a:p>
          <a:p>
            <a:r>
              <a:rPr lang="cs-CZ" sz="2400" dirty="0" smtClean="0"/>
              <a:t>Měna – mexické peso</a:t>
            </a:r>
          </a:p>
          <a:p>
            <a:r>
              <a:rPr lang="cs-CZ" sz="2400" dirty="0" smtClean="0"/>
              <a:t>Státní zřízení – federativní prezidentská republika</a:t>
            </a:r>
          </a:p>
          <a:p>
            <a:r>
              <a:rPr lang="cs-CZ" sz="2400" dirty="0" smtClean="0"/>
              <a:t>Nejvyšší hora </a:t>
            </a:r>
            <a:r>
              <a:rPr lang="cs-CZ" sz="2400" dirty="0"/>
              <a:t>- Citlaltépetl (5636 m n. m.)</a:t>
            </a:r>
          </a:p>
        </p:txBody>
      </p:sp>
      <p:pic>
        <p:nvPicPr>
          <p:cNvPr id="2050" name="Picture 2" descr="Soubor:Mexico (orthographic projection)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830" y="2759631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27830" y="6432039"/>
            <a:ext cx="34565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Autor:POWER_SURF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://commons.wikimedia.org/wiki/File:Mexico_(orthographic_projection).svg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2052" name="Picture 4" descr="Soubor:Pico Orizaba Pin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84984"/>
            <a:ext cx="4825869" cy="2948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6233289"/>
            <a:ext cx="482586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by David </a:t>
            </a:r>
            <a:r>
              <a:rPr lang="en-US" sz="800" dirty="0" err="1">
                <a:solidFill>
                  <a:schemeClr val="bg1">
                    <a:lumMod val="75000"/>
                  </a:schemeClr>
                </a:solidFill>
              </a:rPr>
              <a:t>Tuggy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  <a:hlinkClick r:id="rId4"/>
              </a:rPr>
              <a:t>www.sil.org/~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  <a:hlinkClick r:id="rId4"/>
              </a:rPr>
              <a:t>tuggyd/Pix/pix.htm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,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://commons.wikimedia.org/wiki/File:Pico_Orizaba_Pines.jpg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6084168" y="4437112"/>
            <a:ext cx="1079866" cy="2160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 descr="Soubor:Flag of Mexico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16632"/>
            <a:ext cx="1224136" cy="6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6309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455" y="0"/>
            <a:ext cx="9157455" cy="1143000"/>
          </a:xfrm>
        </p:spPr>
        <p:txBody>
          <a:bodyPr/>
          <a:lstStyle/>
          <a:p>
            <a:pPr algn="ctr"/>
            <a:r>
              <a:rPr lang="cs-CZ" dirty="0" smtClean="0"/>
              <a:t>Příroda</a:t>
            </a:r>
            <a:endParaRPr lang="cs-CZ" dirty="0"/>
          </a:p>
        </p:txBody>
      </p:sp>
      <p:pic>
        <p:nvPicPr>
          <p:cNvPr id="3074" name="Picture 2" descr="File:Baja California Deser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340768"/>
            <a:ext cx="6120680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63688" y="6237312"/>
            <a:ext cx="61206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Tomas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Castelazo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://commons.wikimedia.org/wiki/File:Baja_California_Desert.jpg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3076" name="Picture 4" descr="Soubor:Standing jagua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7880" y="2390870"/>
            <a:ext cx="6248073" cy="420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99991" y="6575866"/>
            <a:ext cx="624807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http://commons.wikimedia.org/wiki/File:Standing_jaguar.jpg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3078" name="Picture 6" descr="Soubor:Canyon sumidero desde arrib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3750" y="2771622"/>
            <a:ext cx="2432323" cy="3651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886" y="836712"/>
            <a:ext cx="9144000" cy="244827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sever – pouště (hory) - kaktusy</a:t>
            </a:r>
          </a:p>
          <a:p>
            <a:r>
              <a:rPr lang="cs-CZ" sz="2400" dirty="0" smtClean="0"/>
              <a:t>směrem k jihu – savany a tropické deštné lesy (nížiny)</a:t>
            </a:r>
          </a:p>
          <a:p>
            <a:r>
              <a:rPr lang="cs-CZ" sz="2400" dirty="0" smtClean="0"/>
              <a:t>zejména na jihu výskyt jaguárů</a:t>
            </a:r>
          </a:p>
          <a:p>
            <a:r>
              <a:rPr lang="cs-CZ" sz="2400" dirty="0" smtClean="0"/>
              <a:t>protáhlé úzké </a:t>
            </a:r>
            <a:r>
              <a:rPr lang="cs-CZ" sz="2400" baseline="0" dirty="0" smtClean="0"/>
              <a:t>území </a:t>
            </a:r>
            <a:r>
              <a:rPr lang="cs-CZ" sz="2400" dirty="0" smtClean="0"/>
              <a:t>- </a:t>
            </a:r>
            <a:r>
              <a:rPr lang="cs-CZ" sz="2400" dirty="0" smtClean="0"/>
              <a:t>málo řek</a:t>
            </a:r>
          </a:p>
          <a:p>
            <a:r>
              <a:rPr lang="cs-CZ" sz="2400" dirty="0" smtClean="0"/>
              <a:t>kaňony – </a:t>
            </a:r>
            <a:r>
              <a:rPr lang="cs-CZ" sz="2400" dirty="0" err="1" smtClean="0"/>
              <a:t>Sumidero</a:t>
            </a:r>
            <a:r>
              <a:rPr lang="cs-CZ" sz="2400" dirty="0" smtClean="0"/>
              <a:t> (řeka </a:t>
            </a:r>
            <a:r>
              <a:rPr lang="cs-CZ" sz="2400" dirty="0" err="1" smtClean="0"/>
              <a:t>Grijalva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3749" y="6382976"/>
            <a:ext cx="24323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Autor:Jan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Harenburg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://commons.wikimedia.org/wiki/File:Canyon_sumidero_desde_arriba.jpg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10" name="Picture 2" descr="Soubor:Flag of Mexico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16632"/>
            <a:ext cx="1224136" cy="6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688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 uiExpand="1" build="p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408" y="0"/>
            <a:ext cx="9119592" cy="1143000"/>
          </a:xfrm>
        </p:spPr>
        <p:txBody>
          <a:bodyPr/>
          <a:lstStyle/>
          <a:p>
            <a:pPr algn="ctr"/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836712"/>
            <a:ext cx="91440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Úřední jazyk – španělština</a:t>
            </a:r>
          </a:p>
          <a:p>
            <a:r>
              <a:rPr lang="cs-CZ" sz="2400" dirty="0" smtClean="0"/>
              <a:t>Původní obyvatelé – Aztékové, Mayové</a:t>
            </a:r>
          </a:p>
          <a:p>
            <a:r>
              <a:rPr lang="cs-CZ" sz="2400" dirty="0" smtClean="0"/>
              <a:t>Španělé – potomci kolonizátorů</a:t>
            </a:r>
          </a:p>
          <a:p>
            <a:r>
              <a:rPr lang="cs-CZ" sz="2400" dirty="0" smtClean="0"/>
              <a:t>Administrativní členění – 31 států + území hlavního města</a:t>
            </a:r>
          </a:p>
          <a:p>
            <a:endParaRPr lang="cs-CZ" sz="2400" dirty="0"/>
          </a:p>
        </p:txBody>
      </p:sp>
      <p:pic>
        <p:nvPicPr>
          <p:cNvPr id="4098" name="Picture 2" descr="File:Division politica mexico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6136" y="2662173"/>
            <a:ext cx="5823356" cy="3924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60105" y="6586610"/>
            <a:ext cx="58233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Autor:El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bart089,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://commons.wikimedia.org/wiki/File:Division_politica_mexico.svg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4100" name="Picture 4" descr="Soubor:Chichicastenango-00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445" y="1844824"/>
            <a:ext cx="5809047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00445" y="6144976"/>
            <a:ext cx="64087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Reinhard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Jahn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, Mannheim</a:t>
            </a:r>
          </a:p>
          <a:p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nanosmile</a:t>
            </a:r>
            <a:endParaRPr lang="en-US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Wikipedia account</a:t>
            </a:r>
          </a:p>
          <a:p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please use this discussion 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page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://commons.wikimedia.org/wiki/File:Chichicastenango-004.jpg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8" name="Picture 2" descr="Soubor:Flag of Mexico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16632"/>
            <a:ext cx="1224136" cy="6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292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46" y="0"/>
            <a:ext cx="9140754" cy="1143000"/>
          </a:xfrm>
        </p:spPr>
        <p:txBody>
          <a:bodyPr/>
          <a:lstStyle/>
          <a:p>
            <a:pPr algn="ctr"/>
            <a:r>
              <a:rPr lang="cs-CZ" dirty="0" smtClean="0"/>
              <a:t>Sídla</a:t>
            </a:r>
            <a:endParaRPr lang="cs-CZ" dirty="0"/>
          </a:p>
        </p:txBody>
      </p:sp>
      <p:pic>
        <p:nvPicPr>
          <p:cNvPr id="5122" name="Picture 2" descr="File:Santa feconj Mexico Cit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268760"/>
            <a:ext cx="4822284" cy="3218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5574" y="4525876"/>
            <a:ext cx="43150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Autor:Carlosr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chill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at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en.wikipedia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,</a:t>
            </a:r>
            <a:r>
              <a:rPr lang="cs-CZ" sz="800" b="1" dirty="0">
                <a:solidFill>
                  <a:srgbClr val="FF0000"/>
                </a:solidFill>
              </a:rPr>
              <a:t>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://commons.wikimedia.org/wiki/File:Santa_feconj_Mexico_City.jpg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5124" name="Picture 4" descr="File:Mexico City Zocalo Cathedra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283902"/>
            <a:ext cx="4154091" cy="3114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60032" y="6398171"/>
            <a:ext cx="41540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Autor:Jeff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Kramer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://commons.wikimedia.org/wiki/File:Mexico_City_Zocalo_Cathedral.jpg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1026" name="Picture 2" descr="File:Zapopa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590" y="1668376"/>
            <a:ext cx="4560441" cy="3420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5574" y="5088707"/>
            <a:ext cx="45604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Matthew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Rutledge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,</a:t>
            </a:r>
            <a:r>
              <a:rPr lang="cs-CZ" sz="800" b="1" dirty="0">
                <a:solidFill>
                  <a:srgbClr val="FF0000"/>
                </a:solidFill>
              </a:rPr>
              <a:t>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://commons.wikimedia.org/wiki/File:Zapopan.jpg</a:t>
            </a:r>
          </a:p>
        </p:txBody>
      </p:sp>
      <p:pic>
        <p:nvPicPr>
          <p:cNvPr id="1028" name="Picture 4" descr="File:Estadio Omnilife Chiva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55994"/>
            <a:ext cx="4442122" cy="2498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38951" y="6455675"/>
            <a:ext cx="44421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Autor:Juan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Olivas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://commons.wikimedia.org/wiki/File:Estadio_Omnilife_Chivas.jpg</a:t>
            </a:r>
          </a:p>
        </p:txBody>
      </p:sp>
      <p:pic>
        <p:nvPicPr>
          <p:cNvPr id="1030" name="Picture 6" descr="File:Nuevoleon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9559" y="3105500"/>
            <a:ext cx="4465584" cy="3349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470661" y="6490905"/>
            <a:ext cx="44421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Autor:rutlo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://commons.wikimedia.org/wiki/File:Nuevoleon.jpg</a:t>
            </a:r>
          </a:p>
        </p:txBody>
      </p:sp>
      <p:pic>
        <p:nvPicPr>
          <p:cNvPr id="1032" name="Picture 8" descr="File:PUENTE1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257" y="2180767"/>
            <a:ext cx="3810063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06597" y="5949280"/>
            <a:ext cx="381006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http://commons.wikimedia.org/wiki/File:PUENTE11.JPG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848361"/>
            <a:ext cx="9144000" cy="3474720"/>
          </a:xfrm>
        </p:spPr>
        <p:txBody>
          <a:bodyPr/>
          <a:lstStyle/>
          <a:p>
            <a:r>
              <a:rPr lang="cs-CZ" dirty="0" smtClean="0"/>
              <a:t>Hlavní město – Ciudad de </a:t>
            </a:r>
            <a:r>
              <a:rPr lang="cs-CZ" dirty="0" err="1" smtClean="0"/>
              <a:t>México</a:t>
            </a:r>
            <a:r>
              <a:rPr lang="cs-CZ" dirty="0" smtClean="0"/>
              <a:t> (</a:t>
            </a:r>
            <a:r>
              <a:rPr lang="cs-CZ" dirty="0" err="1" smtClean="0"/>
              <a:t>Mexico</a:t>
            </a:r>
            <a:r>
              <a:rPr lang="cs-CZ" dirty="0" smtClean="0"/>
              <a:t> City) – 3. největší na světě</a:t>
            </a:r>
          </a:p>
          <a:p>
            <a:r>
              <a:rPr lang="cs-CZ" dirty="0" smtClean="0"/>
              <a:t>Guadalajara</a:t>
            </a:r>
            <a:endParaRPr lang="cs-CZ" dirty="0"/>
          </a:p>
          <a:p>
            <a:r>
              <a:rPr lang="cs-CZ" dirty="0" err="1" smtClean="0"/>
              <a:t>Monterrey</a:t>
            </a:r>
            <a:endParaRPr lang="cs-CZ" dirty="0" smtClean="0"/>
          </a:p>
          <a:p>
            <a:r>
              <a:rPr lang="cs-CZ" dirty="0" smtClean="0"/>
              <a:t>Puebla</a:t>
            </a:r>
            <a:endParaRPr lang="cs-CZ" dirty="0"/>
          </a:p>
        </p:txBody>
      </p:sp>
      <p:pic>
        <p:nvPicPr>
          <p:cNvPr id="1034" name="Picture 10" descr="File:Pueblaskyline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711" y="2573641"/>
            <a:ext cx="4709522" cy="3532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55575" y="6057002"/>
            <a:ext cx="47095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Autor:Ramon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Leon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Rosas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rleonmx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://commons.wikimedia.org/wiki/File:Pueblaskyline.jpg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1036" name="Picture 12" descr="File:Catedral puebla nocturna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3652402"/>
            <a:ext cx="4298107" cy="2858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705031" y="6490905"/>
            <a:ext cx="429810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http://commons.wikimedia.org/wiki/File:Catedral_puebla_nocturna.jpg</a:t>
            </a:r>
          </a:p>
        </p:txBody>
      </p:sp>
      <p:pic>
        <p:nvPicPr>
          <p:cNvPr id="20" name="Picture 2" descr="Soubor:Flag of Mexico.sv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16632"/>
            <a:ext cx="1224136" cy="6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6634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3" grpId="0" uiExpand="1" build="p"/>
      <p:bldP spid="10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Zajímavosti</a:t>
            </a:r>
            <a:endParaRPr lang="cs-CZ" dirty="0"/>
          </a:p>
        </p:txBody>
      </p:sp>
      <p:pic>
        <p:nvPicPr>
          <p:cNvPr id="2050" name="Picture 2" descr="Soubor:Chichen-Itza-Castillo-Seen-From-Eas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194" y="1266326"/>
            <a:ext cx="6696744" cy="502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71194" y="6292246"/>
            <a:ext cx="66967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Autor:Bjørn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Christian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Tørrissen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://commons.wikimedia.org/wiki/File:Chichen-Itza-Castillo-Seen-From-East.JPG</a:t>
            </a:r>
          </a:p>
        </p:txBody>
      </p:sp>
      <p:pic>
        <p:nvPicPr>
          <p:cNvPr id="2052" name="Picture 4" descr="File:StaCeciliaAcatitla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1294" y="1737153"/>
            <a:ext cx="4896544" cy="4540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71294" y="6288884"/>
            <a:ext cx="48965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http://commons.wikimedia.org/wiki/File:StaCeciliaAcatitlan.jpg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26640" y="815920"/>
            <a:ext cx="917064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Mayská města (poloostrov </a:t>
            </a:r>
            <a:r>
              <a:rPr lang="cs-CZ" sz="2400" dirty="0" err="1" smtClean="0"/>
              <a:t>Yucatán</a:t>
            </a:r>
            <a:r>
              <a:rPr lang="cs-CZ" sz="2400" dirty="0" smtClean="0"/>
              <a:t>) – </a:t>
            </a:r>
            <a:r>
              <a:rPr lang="cs-CZ" sz="2400" dirty="0" err="1" smtClean="0"/>
              <a:t>Chihén</a:t>
            </a:r>
            <a:r>
              <a:rPr lang="cs-CZ" sz="2400" dirty="0" smtClean="0"/>
              <a:t> </a:t>
            </a:r>
            <a:r>
              <a:rPr lang="cs-CZ" sz="2400" dirty="0" err="1" smtClean="0"/>
              <a:t>Itzá</a:t>
            </a:r>
            <a:endParaRPr lang="cs-CZ" sz="2400" dirty="0" smtClean="0"/>
          </a:p>
          <a:p>
            <a:r>
              <a:rPr lang="cs-CZ" sz="2400" dirty="0" smtClean="0"/>
              <a:t>Aztécká říše (</a:t>
            </a:r>
            <a:r>
              <a:rPr lang="cs-CZ" sz="2400" dirty="0" err="1" smtClean="0"/>
              <a:t>Tehuantepecká</a:t>
            </a:r>
            <a:r>
              <a:rPr lang="cs-CZ" sz="2400" dirty="0" smtClean="0"/>
              <a:t> šíje)</a:t>
            </a:r>
          </a:p>
          <a:p>
            <a:r>
              <a:rPr lang="cs-CZ" sz="2400" dirty="0" smtClean="0"/>
              <a:t>Aztécké zaniklé město </a:t>
            </a:r>
            <a:r>
              <a:rPr lang="cs-CZ" sz="2400" dirty="0" err="1" smtClean="0"/>
              <a:t>Tenochtitlán</a:t>
            </a:r>
            <a:r>
              <a:rPr lang="cs-CZ" sz="2400" dirty="0" smtClean="0"/>
              <a:t> – na jeho místě je dnes Ciudad de </a:t>
            </a:r>
            <a:r>
              <a:rPr lang="cs-CZ" sz="2400" dirty="0" err="1" smtClean="0"/>
              <a:t>México</a:t>
            </a:r>
            <a:endParaRPr lang="cs-CZ" sz="2400" dirty="0" smtClean="0"/>
          </a:p>
          <a:p>
            <a:pPr marL="45720" indent="0">
              <a:buNone/>
            </a:pPr>
            <a:endParaRPr lang="cs-CZ" sz="2400" dirty="0"/>
          </a:p>
        </p:txBody>
      </p:sp>
      <p:pic>
        <p:nvPicPr>
          <p:cNvPr id="2054" name="Picture 6" descr="File:TenochtitlanMode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8518" y="2655082"/>
            <a:ext cx="5300957" cy="3975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88518" y="6634315"/>
            <a:ext cx="530095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http://commons.wikimedia.org/wiki/File:TenochtitlanModel.JPG</a:t>
            </a:r>
          </a:p>
        </p:txBody>
      </p:sp>
      <p:pic>
        <p:nvPicPr>
          <p:cNvPr id="10" name="Picture 2" descr="Soubor:Flag of Mexico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16632"/>
            <a:ext cx="1224136" cy="6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0120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 uiExpand="1" build="p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Vysvětli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5687" y="1196752"/>
            <a:ext cx="3507567" cy="46085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Citlaltépetl -</a:t>
            </a:r>
          </a:p>
          <a:p>
            <a:r>
              <a:rPr lang="cs-CZ" sz="2400" dirty="0" smtClean="0"/>
              <a:t>Ciudad de </a:t>
            </a:r>
            <a:r>
              <a:rPr lang="cs-CZ" sz="2400" dirty="0" err="1" smtClean="0"/>
              <a:t>Mexico</a:t>
            </a:r>
            <a:r>
              <a:rPr lang="cs-CZ" sz="2400" dirty="0" smtClean="0"/>
              <a:t> - </a:t>
            </a:r>
          </a:p>
          <a:p>
            <a:r>
              <a:rPr lang="cs-CZ" sz="2400" dirty="0" err="1" smtClean="0"/>
              <a:t>Popocatépetl</a:t>
            </a:r>
            <a:r>
              <a:rPr lang="cs-CZ" sz="2400" dirty="0" smtClean="0"/>
              <a:t> - </a:t>
            </a:r>
          </a:p>
          <a:p>
            <a:r>
              <a:rPr lang="cs-CZ" sz="2400" dirty="0" err="1" smtClean="0"/>
              <a:t>Monterrey</a:t>
            </a:r>
            <a:r>
              <a:rPr lang="cs-CZ" sz="2400" dirty="0" smtClean="0"/>
              <a:t> - </a:t>
            </a:r>
          </a:p>
          <a:p>
            <a:r>
              <a:rPr lang="cs-CZ" sz="2400" dirty="0" err="1" smtClean="0"/>
              <a:t>Tenochtitlán</a:t>
            </a:r>
            <a:r>
              <a:rPr lang="cs-CZ" sz="2400" dirty="0" smtClean="0"/>
              <a:t> - </a:t>
            </a:r>
          </a:p>
          <a:p>
            <a:r>
              <a:rPr lang="cs-CZ" sz="2400" dirty="0" err="1" smtClean="0"/>
              <a:t>Chichén</a:t>
            </a:r>
            <a:r>
              <a:rPr lang="cs-CZ" sz="2400" dirty="0" smtClean="0"/>
              <a:t> </a:t>
            </a:r>
            <a:r>
              <a:rPr lang="cs-CZ" sz="2400" dirty="0" err="1" smtClean="0"/>
              <a:t>Itzá</a:t>
            </a:r>
            <a:r>
              <a:rPr lang="cs-CZ" sz="2400" dirty="0" smtClean="0"/>
              <a:t> - </a:t>
            </a:r>
          </a:p>
          <a:p>
            <a:r>
              <a:rPr lang="cs-CZ" sz="2400" dirty="0" smtClean="0"/>
              <a:t>kaňon - </a:t>
            </a:r>
          </a:p>
          <a:p>
            <a:r>
              <a:rPr lang="cs-CZ" sz="2400" dirty="0" smtClean="0"/>
              <a:t>tortilla - 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1196075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nejvyšší hora Spojených států mexických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79304" y="1667272"/>
            <a:ext cx="62646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hlavní město </a:t>
            </a:r>
            <a:r>
              <a:rPr lang="cs-CZ" sz="2400" dirty="0">
                <a:solidFill>
                  <a:srgbClr val="FF0000"/>
                </a:solidFill>
              </a:rPr>
              <a:t>Spojených států mexických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088719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sopka, jazykolam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23728" y="2636912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město v Spojených státech mexických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5736" y="3098577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zaniklé aztécké město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9752" y="3548003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mayské město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03648" y="4023665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hluboké údolí ve tvaru V </a:t>
            </a:r>
            <a:r>
              <a:rPr lang="cs-CZ" sz="2400" dirty="0" smtClean="0">
                <a:solidFill>
                  <a:srgbClr val="FF0000"/>
                </a:solidFill>
              </a:rPr>
              <a:t>vyhloubené řekou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4485330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kukuřičná placka plněná zeleninou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2" name="Picture 2" descr="Soubor:Flag of Mexico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16632"/>
            <a:ext cx="1224136" cy="6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5695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4341" y="0"/>
            <a:ext cx="9168341" cy="1143000"/>
          </a:xfrm>
        </p:spPr>
        <p:txBody>
          <a:bodyPr/>
          <a:lstStyle/>
          <a:p>
            <a:pPr algn="ctr"/>
            <a:r>
              <a:rPr lang="cs-CZ" dirty="0" smtClean="0"/>
              <a:t>Poznej výrobek podle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419872" y="943202"/>
            <a:ext cx="6400800" cy="298985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1 - tortilla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2 - tequilla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 – sombrero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4 – </a:t>
            </a:r>
            <a:r>
              <a:rPr lang="cs-CZ" dirty="0" err="1" smtClean="0">
                <a:solidFill>
                  <a:srgbClr val="FF0000"/>
                </a:solidFill>
              </a:rPr>
              <a:t>saguaro</a:t>
            </a:r>
            <a:r>
              <a:rPr lang="cs-CZ" dirty="0" smtClean="0">
                <a:solidFill>
                  <a:srgbClr val="FF0000"/>
                </a:solidFill>
              </a:rPr>
              <a:t> (kaktus)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6" name="Picture 4" descr="Soubor:NCI flour tortilla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181" y="908719"/>
            <a:ext cx="3013791" cy="2450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0057" y="3358957"/>
            <a:ext cx="322430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Renee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Comet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://commons.wikimedia.org/wiki/File:NCI_flour_tortillas.jpg</a:t>
            </a:r>
          </a:p>
        </p:txBody>
      </p:sp>
      <p:pic>
        <p:nvPicPr>
          <p:cNvPr id="3078" name="Picture 6" descr="File:Tequila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70" y="3697511"/>
            <a:ext cx="2808312" cy="2600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181" y="6315129"/>
            <a:ext cx="281182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http://commons.wikimedia.org/wiki/File:Tequilas.JPG</a:t>
            </a:r>
          </a:p>
        </p:txBody>
      </p:sp>
      <p:pic>
        <p:nvPicPr>
          <p:cNvPr id="3080" name="Picture 8" descr="File:CharroHatsMAPDF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254"/>
          <a:stretch/>
        </p:blipFill>
        <p:spPr bwMode="auto">
          <a:xfrm>
            <a:off x="3224741" y="3697511"/>
            <a:ext cx="2990867" cy="2645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24741" y="6315106"/>
            <a:ext cx="29908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Autor:AlejandroLinaresGarcia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://commons.wikimedia.org/wiki/File:CharroHatsMAPDF.JPG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17846" y="908720"/>
            <a:ext cx="3937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0057" y="3697510"/>
            <a:ext cx="3937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217506" y="3697511"/>
            <a:ext cx="3937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3</a:t>
            </a:r>
          </a:p>
        </p:txBody>
      </p:sp>
      <p:pic>
        <p:nvPicPr>
          <p:cNvPr id="3082" name="Picture 10" descr="Soubor:Saguaro cactus in Arizona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13" r="13271"/>
          <a:stretch/>
        </p:blipFill>
        <p:spPr bwMode="auto">
          <a:xfrm>
            <a:off x="6444208" y="3697510"/>
            <a:ext cx="2579914" cy="2645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444208" y="6297800"/>
            <a:ext cx="25799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Autor:JGHowes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photographer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://commons.wikimedia.org/wiki/File:Saguaro_cactus_in_Arizona.jpg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6444208" y="3697902"/>
            <a:ext cx="36580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820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574675" y="260350"/>
            <a:ext cx="8569325" cy="3475038"/>
          </a:xfrm>
        </p:spPr>
        <p:txBody>
          <a:bodyPr>
            <a:noAutofit/>
          </a:bodyPr>
          <a:lstStyle/>
          <a:p>
            <a:r>
              <a:rPr lang="cs-CZ" sz="2400" u="sng" dirty="0"/>
              <a:t>Seznam pramenů a literatury</a:t>
            </a:r>
            <a:r>
              <a:rPr lang="cs-CZ" sz="2000" u="sng" dirty="0" smtClean="0"/>
              <a:t>: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://cs.wikipedia.org</a:t>
            </a:r>
          </a:p>
          <a:p>
            <a:r>
              <a:rPr lang="cs-CZ" sz="2000" dirty="0"/>
              <a:t>http://commons.wikimedia.org/wiki/Main_Page</a:t>
            </a:r>
          </a:p>
          <a:p>
            <a:r>
              <a:rPr lang="cs-CZ" sz="2000" dirty="0" smtClean="0"/>
              <a:t>Všechny </a:t>
            </a:r>
            <a:r>
              <a:rPr lang="cs-CZ" sz="2000" dirty="0"/>
              <a:t>odkazy dostupné pod licencí Public </a:t>
            </a:r>
            <a:r>
              <a:rPr lang="cs-CZ" sz="2000" dirty="0" err="1"/>
              <a:t>Domain</a:t>
            </a:r>
            <a:r>
              <a:rPr lang="cs-CZ" sz="2000" dirty="0"/>
              <a:t> nebo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(autor a odkaz uveden pod obrázkem</a:t>
            </a:r>
            <a:r>
              <a:rPr lang="cs-CZ" sz="2000" dirty="0" smtClean="0"/>
              <a:t>).</a:t>
            </a:r>
            <a:endParaRPr lang="cs-CZ" sz="2000" dirty="0"/>
          </a:p>
          <a:p>
            <a:r>
              <a:rPr lang="cs-CZ" sz="2000" dirty="0" smtClean="0"/>
              <a:t>SVATOŇOVÁ</a:t>
            </a:r>
            <a:r>
              <a:rPr lang="cs-CZ" sz="2000" dirty="0"/>
              <a:t>, H., J. KOLEJKA, P. CHALUPA a D. </a:t>
            </a:r>
            <a:r>
              <a:rPr lang="cs-CZ" sz="2000" dirty="0" smtClean="0"/>
              <a:t>H</a:t>
            </a:r>
            <a:r>
              <a:rPr lang="cs-CZ" sz="2000" dirty="0"/>
              <a:t>Ü</a:t>
            </a:r>
            <a:r>
              <a:rPr lang="cs-CZ" sz="2000" dirty="0" smtClean="0"/>
              <a:t>BELOVÁ</a:t>
            </a:r>
            <a:r>
              <a:rPr lang="cs-CZ" sz="2000" dirty="0"/>
              <a:t>. </a:t>
            </a:r>
            <a:r>
              <a:rPr lang="cs-CZ" sz="2000" i="1" dirty="0"/>
              <a:t>Zeměpis: Putování po světadílech, 1. díl, Amerika, Afrika</a:t>
            </a:r>
            <a:r>
              <a:rPr lang="cs-CZ" sz="2000" dirty="0"/>
              <a:t>. 1. vyd. Brno: NOVÁ ŠKOLA, s. r. o, 2008. ISBN 80-7289-095-6.</a:t>
            </a:r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7. vyd. Praha: Kartografie Praha a. s., 2002. ISBN 80-7011-582-3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1. vyd. Praha: Kartografie Praha a. s., 2004. ISBN 80-7011-730-3. </a:t>
            </a:r>
            <a:br>
              <a:rPr lang="cs-CZ" sz="2000" dirty="0"/>
            </a:br>
            <a:endParaRPr lang="cs-CZ" sz="2000" dirty="0"/>
          </a:p>
          <a:p>
            <a:r>
              <a:rPr lang="cs-CZ" sz="2000" dirty="0"/>
              <a:t>Materiál je určen pro bezplatné používání pro potřeby výuky a vzdělávání na všech typech škol a školských zařízení. 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3272988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177</TotalTime>
  <Words>579</Words>
  <Application>Microsoft Office PowerPoint</Application>
  <PresentationFormat>Předvádění na obrazovce (4:3)</PresentationFormat>
  <Paragraphs>123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Aerodynamika</vt:lpstr>
      <vt:lpstr>Prezentace aplikace PowerPoint</vt:lpstr>
      <vt:lpstr>Spojené státy mexické</vt:lpstr>
      <vt:lpstr>Základní údaje</vt:lpstr>
      <vt:lpstr>Příroda</vt:lpstr>
      <vt:lpstr>Obyvatelstvo</vt:lpstr>
      <vt:lpstr>Sídla</vt:lpstr>
      <vt:lpstr>Zajímavosti</vt:lpstr>
      <vt:lpstr>Vysvětli pojmy</vt:lpstr>
      <vt:lpstr>Poznej výrobek podle obrázku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19</cp:revision>
  <dcterms:created xsi:type="dcterms:W3CDTF">2013-08-18T10:13:42Z</dcterms:created>
  <dcterms:modified xsi:type="dcterms:W3CDTF">2013-09-04T15:32:43Z</dcterms:modified>
</cp:coreProperties>
</file>