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8"/>
  </p:notesMasterIdLst>
  <p:sldIdLst>
    <p:sldId id="258" r:id="rId3"/>
    <p:sldId id="257" r:id="rId4"/>
    <p:sldId id="260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61" r:id="rId15"/>
    <p:sldId id="271" r:id="rId16"/>
    <p:sldId id="25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138" autoAdjust="0"/>
    <p:restoredTop sz="94660"/>
  </p:normalViewPr>
  <p:slideViewPr>
    <p:cSldViewPr>
      <p:cViewPr varScale="1">
        <p:scale>
          <a:sx n="88" d="100"/>
          <a:sy n="88" d="100"/>
        </p:scale>
        <p:origin x="-8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648A5E-66B0-4BAA-B693-473BBC7E472A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B0E591-A3F5-4585-8E44-A284BC3712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4206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B0E591-A3F5-4585-8E44-A284BC371204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2858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0BE5-FFC5-48EB-B39C-77A3FAE36F4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B3B72-E6DE-47FC-8FC6-99FE8D880B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99855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0BE5-FFC5-48EB-B39C-77A3FAE36F4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B3B72-E6DE-47FC-8FC6-99FE8D880B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6961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0BE5-FFC5-48EB-B39C-77A3FAE36F4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B3B72-E6DE-47FC-8FC6-99FE8D880B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91242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0BE5-FFC5-48EB-B39C-77A3FAE36F4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B3B72-E6DE-47FC-8FC6-99FE8D880B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00791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0BE5-FFC5-48EB-B39C-77A3FAE36F4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B3B72-E6DE-47FC-8FC6-99FE8D880B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94309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0BE5-FFC5-48EB-B39C-77A3FAE36F4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B3B72-E6DE-47FC-8FC6-99FE8D880B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03695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0BE5-FFC5-48EB-B39C-77A3FAE36F4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B3B72-E6DE-47FC-8FC6-99FE8D880B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6307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0BE5-FFC5-48EB-B39C-77A3FAE36F4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B3B72-E6DE-47FC-8FC6-99FE8D880B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20077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0BE5-FFC5-48EB-B39C-77A3FAE36F4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B3B72-E6DE-47FC-8FC6-99FE8D880B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86568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0BE5-FFC5-48EB-B39C-77A3FAE36F4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B3B72-E6DE-47FC-8FC6-99FE8D880B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3576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0BE5-FFC5-48EB-B39C-77A3FAE36F4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B3B72-E6DE-47FC-8FC6-99FE8D880B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54329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0BE5-FFC5-48EB-B39C-77A3FAE36F4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B3B72-E6DE-47FC-8FC6-99FE8D880BF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0BE5-FFC5-48EB-B39C-77A3FAE36F4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B3B72-E6DE-47FC-8FC6-99FE8D880BF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0BE5-FFC5-48EB-B39C-77A3FAE36F4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B3B72-E6DE-47FC-8FC6-99FE8D880B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0BE5-FFC5-48EB-B39C-77A3FAE36F4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B3B72-E6DE-47FC-8FC6-99FE8D880BF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0BE5-FFC5-48EB-B39C-77A3FAE36F4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B3B72-E6DE-47FC-8FC6-99FE8D880BF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0BE5-FFC5-48EB-B39C-77A3FAE36F4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B3B72-E6DE-47FC-8FC6-99FE8D880B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0BE5-FFC5-48EB-B39C-77A3FAE36F4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B3B72-E6DE-47FC-8FC6-99FE8D880B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0BE5-FFC5-48EB-B39C-77A3FAE36F4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B3B72-E6DE-47FC-8FC6-99FE8D880B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0BE5-FFC5-48EB-B39C-77A3FAE36F4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B3B72-E6DE-47FC-8FC6-99FE8D880BF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0BE5-FFC5-48EB-B39C-77A3FAE36F4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B3B72-E6DE-47FC-8FC6-99FE8D880B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10BE5-FFC5-48EB-B39C-77A3FAE36F4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B3B72-E6DE-47FC-8FC6-99FE8D880B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210BE5-FFC5-48EB-B39C-77A3FAE36F4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B3B72-E6DE-47FC-8FC6-99FE8D880B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94179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6210BE5-FFC5-48EB-B39C-77A3FAE36F4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3FB3B72-E6DE-47FC-8FC6-99FE8D880BF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5.pn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5.png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5.png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5.png"/><Relationship Id="rId4" Type="http://schemas.openxmlformats.org/officeDocument/2006/relationships/image" Target="../media/image2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5.png"/><Relationship Id="rId4" Type="http://schemas.openxmlformats.org/officeDocument/2006/relationships/image" Target="../media/image26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7" Type="http://schemas.openxmlformats.org/officeDocument/2006/relationships/image" Target="../media/image5.pn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1.png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Skupina 13"/>
          <p:cNvGrpSpPr/>
          <p:nvPr/>
        </p:nvGrpSpPr>
        <p:grpSpPr>
          <a:xfrm>
            <a:off x="395536" y="188640"/>
            <a:ext cx="8388945" cy="6400221"/>
            <a:chOff x="394830" y="500798"/>
            <a:chExt cx="8388945" cy="6400221"/>
          </a:xfrm>
        </p:grpSpPr>
        <p:graphicFrame>
          <p:nvGraphicFramePr>
            <p:cNvPr id="4" name="Group 40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3124211967"/>
                </p:ext>
              </p:extLst>
            </p:nvPr>
          </p:nvGraphicFramePr>
          <p:xfrm>
            <a:off x="394830" y="1364894"/>
            <a:ext cx="8388945" cy="3884091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+mn-lt"/>
                            <a:cs typeface="Arial" charset="0"/>
                          </a:rPr>
                          <a:t>VY_32_INOVACE_IV_Z2_12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Mgr. Simona Jiránková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Vzdělávací obor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Zeměpis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Téma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USA - jih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7. 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21. 4. </a:t>
                        </a: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2013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Materiál slouží jako výukový nebo k opakování učiva.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7" name="Obdélník 6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8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1014" y="5613366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9" name="Obrázek 8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63112" y="500798"/>
              <a:ext cx="1317918" cy="720080"/>
            </a:xfrm>
            <a:prstGeom prst="rect">
              <a:avLst/>
            </a:prstGeom>
            <a:effectLst>
              <a:softEdge rad="12700"/>
            </a:effectLst>
          </p:spPr>
        </p:pic>
      </p:grpSp>
    </p:spTree>
    <p:extLst>
      <p:ext uri="{BB962C8B-B14F-4D97-AF65-F5344CB8AC3E}">
        <p14:creationId xmlns:p14="http://schemas.microsoft.com/office/powerpoint/2010/main" val="686668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1261" y="-171400"/>
            <a:ext cx="7772400" cy="1470025"/>
          </a:xfrm>
        </p:spPr>
        <p:txBody>
          <a:bodyPr/>
          <a:lstStyle/>
          <a:p>
            <a:r>
              <a:rPr lang="cs-CZ" dirty="0" smtClean="0"/>
              <a:t>Spojené státy americké - jih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Soubor:Flag of the United States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554" y="1124744"/>
            <a:ext cx="9144030" cy="4812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0" y="5589240"/>
            <a:ext cx="9143999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i="1" dirty="0" err="1" smtClean="0"/>
              <a:t>The</a:t>
            </a:r>
            <a:r>
              <a:rPr lang="cs-CZ" i="1" dirty="0" smtClean="0"/>
              <a:t> United </a:t>
            </a:r>
            <a:r>
              <a:rPr lang="cs-CZ" i="1" dirty="0" err="1" smtClean="0"/>
              <a:t>States</a:t>
            </a:r>
            <a:r>
              <a:rPr lang="cs-CZ" i="1" dirty="0" smtClean="0"/>
              <a:t> </a:t>
            </a:r>
            <a:r>
              <a:rPr lang="cs-CZ" i="1" dirty="0" err="1" smtClean="0"/>
              <a:t>of</a:t>
            </a:r>
            <a:r>
              <a:rPr lang="cs-CZ" i="1" dirty="0" smtClean="0"/>
              <a:t> America - </a:t>
            </a:r>
            <a:r>
              <a:rPr lang="cs-CZ" i="1" dirty="0" err="1" smtClean="0"/>
              <a:t>south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3563188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35446"/>
            <a:ext cx="9144000" cy="1143000"/>
          </a:xfrm>
        </p:spPr>
        <p:txBody>
          <a:bodyPr/>
          <a:lstStyle/>
          <a:p>
            <a:pPr algn="ctr"/>
            <a:r>
              <a:rPr lang="cs-CZ" dirty="0" smtClean="0"/>
              <a:t>Obecně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-21684" y="764704"/>
            <a:ext cx="9165684" cy="347472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Teplé klima – zemědělství – plantáže (tabák, bavlna)</a:t>
            </a:r>
          </a:p>
          <a:p>
            <a:r>
              <a:rPr lang="cs-CZ" sz="2400" dirty="0" smtClean="0"/>
              <a:t>Těžba ropy – chemický průmysl, kosmický průmysl</a:t>
            </a:r>
          </a:p>
          <a:p>
            <a:r>
              <a:rPr lang="cs-CZ" sz="2400" dirty="0" smtClean="0"/>
              <a:t>Rekreační střediska</a:t>
            </a:r>
          </a:p>
          <a:p>
            <a:r>
              <a:rPr lang="cs-CZ" sz="2400" dirty="0" smtClean="0"/>
              <a:t>Hurikány – z Karibiku</a:t>
            </a:r>
            <a:endParaRPr lang="cs-CZ" sz="2400" dirty="0"/>
          </a:p>
        </p:txBody>
      </p:sp>
      <p:pic>
        <p:nvPicPr>
          <p:cNvPr id="4" name="Picture 2" descr="Soubor:Map of USA with state names.sv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619672" y="2636912"/>
            <a:ext cx="6216125" cy="3846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619672" y="6483140"/>
            <a:ext cx="621612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Autor:User:Andrew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 c 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,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://commons.wikimedia.org/wiki/File:Map_of_USA_with_state_names.svg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6" name="Volný tvar 5"/>
          <p:cNvSpPr/>
          <p:nvPr/>
        </p:nvSpPr>
        <p:spPr>
          <a:xfrm>
            <a:off x="3414589" y="4685003"/>
            <a:ext cx="3442631" cy="1648827"/>
          </a:xfrm>
          <a:custGeom>
            <a:avLst/>
            <a:gdLst>
              <a:gd name="connsiteX0" fmla="*/ 2981 w 3442631"/>
              <a:gd name="connsiteY0" fmla="*/ 767107 h 1648827"/>
              <a:gd name="connsiteX1" fmla="*/ 288731 w 3442631"/>
              <a:gd name="connsiteY1" fmla="*/ 778537 h 1648827"/>
              <a:gd name="connsiteX2" fmla="*/ 448751 w 3442631"/>
              <a:gd name="connsiteY2" fmla="*/ 115597 h 1648827"/>
              <a:gd name="connsiteX3" fmla="*/ 1340291 w 3442631"/>
              <a:gd name="connsiteY3" fmla="*/ 161317 h 1648827"/>
              <a:gd name="connsiteX4" fmla="*/ 3271961 w 3442631"/>
              <a:gd name="connsiteY4" fmla="*/ 1297 h 1648827"/>
              <a:gd name="connsiteX5" fmla="*/ 3306251 w 3442631"/>
              <a:gd name="connsiteY5" fmla="*/ 264187 h 1648827"/>
              <a:gd name="connsiteX6" fmla="*/ 2917631 w 3442631"/>
              <a:gd name="connsiteY6" fmla="*/ 755677 h 1648827"/>
              <a:gd name="connsiteX7" fmla="*/ 3134801 w 3442631"/>
              <a:gd name="connsiteY7" fmla="*/ 1281457 h 1648827"/>
              <a:gd name="connsiteX8" fmla="*/ 3180521 w 3442631"/>
              <a:gd name="connsiteY8" fmla="*/ 1544347 h 1648827"/>
              <a:gd name="connsiteX9" fmla="*/ 3089081 w 3442631"/>
              <a:gd name="connsiteY9" fmla="*/ 1624357 h 1648827"/>
              <a:gd name="connsiteX10" fmla="*/ 2791901 w 3442631"/>
              <a:gd name="connsiteY10" fmla="*/ 1132867 h 1648827"/>
              <a:gd name="connsiteX11" fmla="*/ 2631881 w 3442631"/>
              <a:gd name="connsiteY11" fmla="*/ 1018567 h 1648827"/>
              <a:gd name="connsiteX12" fmla="*/ 2140391 w 3442631"/>
              <a:gd name="connsiteY12" fmla="*/ 1007137 h 1648827"/>
              <a:gd name="connsiteX13" fmla="*/ 1980371 w 3442631"/>
              <a:gd name="connsiteY13" fmla="*/ 1121437 h 1648827"/>
              <a:gd name="connsiteX14" fmla="*/ 1843211 w 3442631"/>
              <a:gd name="connsiteY14" fmla="*/ 1212877 h 1648827"/>
              <a:gd name="connsiteX15" fmla="*/ 1648901 w 3442631"/>
              <a:gd name="connsiteY15" fmla="*/ 1144297 h 1648827"/>
              <a:gd name="connsiteX16" fmla="*/ 1511741 w 3442631"/>
              <a:gd name="connsiteY16" fmla="*/ 1144297 h 1648827"/>
              <a:gd name="connsiteX17" fmla="*/ 1111691 w 3442631"/>
              <a:gd name="connsiteY17" fmla="*/ 1372897 h 1648827"/>
              <a:gd name="connsiteX18" fmla="*/ 1054541 w 3442631"/>
              <a:gd name="connsiteY18" fmla="*/ 1612927 h 1648827"/>
              <a:gd name="connsiteX19" fmla="*/ 860231 w 3442631"/>
              <a:gd name="connsiteY19" fmla="*/ 1578637 h 1648827"/>
              <a:gd name="connsiteX20" fmla="*/ 688781 w 3442631"/>
              <a:gd name="connsiteY20" fmla="*/ 1258597 h 1648827"/>
              <a:gd name="connsiteX21" fmla="*/ 551621 w 3442631"/>
              <a:gd name="connsiteY21" fmla="*/ 1121437 h 1648827"/>
              <a:gd name="connsiteX22" fmla="*/ 448751 w 3442631"/>
              <a:gd name="connsiteY22" fmla="*/ 1098577 h 1648827"/>
              <a:gd name="connsiteX23" fmla="*/ 368741 w 3442631"/>
              <a:gd name="connsiteY23" fmla="*/ 1201447 h 1648827"/>
              <a:gd name="connsiteX24" fmla="*/ 151571 w 3442631"/>
              <a:gd name="connsiteY24" fmla="*/ 1018567 h 1648827"/>
              <a:gd name="connsiteX25" fmla="*/ 2981 w 3442631"/>
              <a:gd name="connsiteY25" fmla="*/ 767107 h 16488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3442631" h="1648827">
                <a:moveTo>
                  <a:pt x="2981" y="767107"/>
                </a:moveTo>
                <a:cubicBezTo>
                  <a:pt x="25841" y="727102"/>
                  <a:pt x="214436" y="887122"/>
                  <a:pt x="288731" y="778537"/>
                </a:cubicBezTo>
                <a:cubicBezTo>
                  <a:pt x="363026" y="669952"/>
                  <a:pt x="273491" y="218467"/>
                  <a:pt x="448751" y="115597"/>
                </a:cubicBezTo>
                <a:cubicBezTo>
                  <a:pt x="624011" y="12727"/>
                  <a:pt x="869756" y="180367"/>
                  <a:pt x="1340291" y="161317"/>
                </a:cubicBezTo>
                <a:cubicBezTo>
                  <a:pt x="1810826" y="142267"/>
                  <a:pt x="2944301" y="-15848"/>
                  <a:pt x="3271961" y="1297"/>
                </a:cubicBezTo>
                <a:cubicBezTo>
                  <a:pt x="3599621" y="18442"/>
                  <a:pt x="3365306" y="138457"/>
                  <a:pt x="3306251" y="264187"/>
                </a:cubicBezTo>
                <a:cubicBezTo>
                  <a:pt x="3247196" y="389917"/>
                  <a:pt x="2946206" y="586132"/>
                  <a:pt x="2917631" y="755677"/>
                </a:cubicBezTo>
                <a:cubicBezTo>
                  <a:pt x="2889056" y="925222"/>
                  <a:pt x="3090986" y="1150012"/>
                  <a:pt x="3134801" y="1281457"/>
                </a:cubicBezTo>
                <a:cubicBezTo>
                  <a:pt x="3178616" y="1412902"/>
                  <a:pt x="3188141" y="1487197"/>
                  <a:pt x="3180521" y="1544347"/>
                </a:cubicBezTo>
                <a:cubicBezTo>
                  <a:pt x="3172901" y="1601497"/>
                  <a:pt x="3153851" y="1692937"/>
                  <a:pt x="3089081" y="1624357"/>
                </a:cubicBezTo>
                <a:cubicBezTo>
                  <a:pt x="3024311" y="1555777"/>
                  <a:pt x="2868101" y="1233832"/>
                  <a:pt x="2791901" y="1132867"/>
                </a:cubicBezTo>
                <a:cubicBezTo>
                  <a:pt x="2715701" y="1031902"/>
                  <a:pt x="2740466" y="1039522"/>
                  <a:pt x="2631881" y="1018567"/>
                </a:cubicBezTo>
                <a:cubicBezTo>
                  <a:pt x="2523296" y="997612"/>
                  <a:pt x="2248976" y="989992"/>
                  <a:pt x="2140391" y="1007137"/>
                </a:cubicBezTo>
                <a:cubicBezTo>
                  <a:pt x="2031806" y="1024282"/>
                  <a:pt x="2029901" y="1087147"/>
                  <a:pt x="1980371" y="1121437"/>
                </a:cubicBezTo>
                <a:cubicBezTo>
                  <a:pt x="1930841" y="1155727"/>
                  <a:pt x="1898456" y="1209067"/>
                  <a:pt x="1843211" y="1212877"/>
                </a:cubicBezTo>
                <a:cubicBezTo>
                  <a:pt x="1787966" y="1216687"/>
                  <a:pt x="1704146" y="1155727"/>
                  <a:pt x="1648901" y="1144297"/>
                </a:cubicBezTo>
                <a:cubicBezTo>
                  <a:pt x="1593656" y="1132867"/>
                  <a:pt x="1601276" y="1106197"/>
                  <a:pt x="1511741" y="1144297"/>
                </a:cubicBezTo>
                <a:cubicBezTo>
                  <a:pt x="1422206" y="1182397"/>
                  <a:pt x="1187891" y="1294792"/>
                  <a:pt x="1111691" y="1372897"/>
                </a:cubicBezTo>
                <a:cubicBezTo>
                  <a:pt x="1035491" y="1451002"/>
                  <a:pt x="1096451" y="1578637"/>
                  <a:pt x="1054541" y="1612927"/>
                </a:cubicBezTo>
                <a:cubicBezTo>
                  <a:pt x="1012631" y="1647217"/>
                  <a:pt x="921191" y="1637692"/>
                  <a:pt x="860231" y="1578637"/>
                </a:cubicBezTo>
                <a:cubicBezTo>
                  <a:pt x="799271" y="1519582"/>
                  <a:pt x="740216" y="1334797"/>
                  <a:pt x="688781" y="1258597"/>
                </a:cubicBezTo>
                <a:cubicBezTo>
                  <a:pt x="637346" y="1182397"/>
                  <a:pt x="591626" y="1148107"/>
                  <a:pt x="551621" y="1121437"/>
                </a:cubicBezTo>
                <a:cubicBezTo>
                  <a:pt x="511616" y="1094767"/>
                  <a:pt x="479231" y="1085242"/>
                  <a:pt x="448751" y="1098577"/>
                </a:cubicBezTo>
                <a:cubicBezTo>
                  <a:pt x="418271" y="1111912"/>
                  <a:pt x="418271" y="1214782"/>
                  <a:pt x="368741" y="1201447"/>
                </a:cubicBezTo>
                <a:cubicBezTo>
                  <a:pt x="319211" y="1188112"/>
                  <a:pt x="208721" y="1089052"/>
                  <a:pt x="151571" y="1018567"/>
                </a:cubicBezTo>
                <a:cubicBezTo>
                  <a:pt x="94421" y="948082"/>
                  <a:pt x="-19879" y="807112"/>
                  <a:pt x="2981" y="767107"/>
                </a:cubicBezTo>
                <a:close/>
              </a:path>
            </a:pathLst>
          </a:cu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olný tvar 7"/>
          <p:cNvSpPr/>
          <p:nvPr/>
        </p:nvSpPr>
        <p:spPr>
          <a:xfrm>
            <a:off x="2956325" y="5910943"/>
            <a:ext cx="902862" cy="566660"/>
          </a:xfrm>
          <a:custGeom>
            <a:avLst/>
            <a:gdLst>
              <a:gd name="connsiteX0" fmla="*/ 37246 w 902862"/>
              <a:gd name="connsiteY0" fmla="*/ 0 h 566660"/>
              <a:gd name="connsiteX1" fmla="*/ 48132 w 902862"/>
              <a:gd name="connsiteY1" fmla="*/ 326571 h 566660"/>
              <a:gd name="connsiteX2" fmla="*/ 320275 w 902862"/>
              <a:gd name="connsiteY2" fmla="*/ 533400 h 566660"/>
              <a:gd name="connsiteX3" fmla="*/ 864561 w 902862"/>
              <a:gd name="connsiteY3" fmla="*/ 544286 h 566660"/>
              <a:gd name="connsiteX4" fmla="*/ 810132 w 902862"/>
              <a:gd name="connsiteY4" fmla="*/ 315686 h 566660"/>
              <a:gd name="connsiteX5" fmla="*/ 429132 w 902862"/>
              <a:gd name="connsiteY5" fmla="*/ 0 h 566660"/>
              <a:gd name="connsiteX6" fmla="*/ 37246 w 902862"/>
              <a:gd name="connsiteY6" fmla="*/ 0 h 5666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02862" h="566660">
                <a:moveTo>
                  <a:pt x="37246" y="0"/>
                </a:moveTo>
                <a:cubicBezTo>
                  <a:pt x="-26254" y="54429"/>
                  <a:pt x="961" y="237671"/>
                  <a:pt x="48132" y="326571"/>
                </a:cubicBezTo>
                <a:cubicBezTo>
                  <a:pt x="95303" y="415471"/>
                  <a:pt x="184204" y="497114"/>
                  <a:pt x="320275" y="533400"/>
                </a:cubicBezTo>
                <a:cubicBezTo>
                  <a:pt x="456347" y="569686"/>
                  <a:pt x="782918" y="580572"/>
                  <a:pt x="864561" y="544286"/>
                </a:cubicBezTo>
                <a:cubicBezTo>
                  <a:pt x="946204" y="508000"/>
                  <a:pt x="882703" y="406400"/>
                  <a:pt x="810132" y="315686"/>
                </a:cubicBezTo>
                <a:cubicBezTo>
                  <a:pt x="737561" y="224972"/>
                  <a:pt x="559761" y="54429"/>
                  <a:pt x="429132" y="0"/>
                </a:cubicBezTo>
                <a:cubicBezTo>
                  <a:pt x="298503" y="-54429"/>
                  <a:pt x="100746" y="-54429"/>
                  <a:pt x="37246" y="0"/>
                </a:cubicBezTo>
                <a:close/>
              </a:path>
            </a:pathLst>
          </a:cu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Picture 2" descr="Soubor:Flag of the United States.sv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6632"/>
            <a:ext cx="1259632" cy="662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5048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9405" y="0"/>
            <a:ext cx="9163405" cy="1143000"/>
          </a:xfrm>
        </p:spPr>
        <p:txBody>
          <a:bodyPr/>
          <a:lstStyle/>
          <a:p>
            <a:pPr algn="ctr"/>
            <a:r>
              <a:rPr lang="cs-CZ" dirty="0" smtClean="0"/>
              <a:t>Doplň město podle charakteristiky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16" y="1556792"/>
            <a:ext cx="9137983" cy="347472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Kolébka jazzu, zasaženo hurikánem Katrina – </a:t>
            </a:r>
          </a:p>
          <a:p>
            <a:r>
              <a:rPr lang="cs-CZ" sz="2400" dirty="0" smtClean="0"/>
              <a:t>Vesmírné řídící středisko –</a:t>
            </a:r>
          </a:p>
          <a:p>
            <a:r>
              <a:rPr lang="cs-CZ" sz="2400" dirty="0" smtClean="0"/>
              <a:t>Nachází se zde největší letiště světa –</a:t>
            </a:r>
          </a:p>
          <a:p>
            <a:r>
              <a:rPr lang="cs-CZ" sz="2400" dirty="0" smtClean="0"/>
              <a:t>Univerzitní město, centrum vzdělávání – </a:t>
            </a:r>
          </a:p>
          <a:p>
            <a:r>
              <a:rPr lang="cs-CZ" sz="2400" dirty="0" smtClean="0"/>
              <a:t>Turistické středisko na jihu poloostrova Florida – </a:t>
            </a:r>
          </a:p>
          <a:p>
            <a:r>
              <a:rPr lang="cs-CZ" sz="2400" dirty="0" smtClean="0"/>
              <a:t>Největší město státu Florida –</a:t>
            </a:r>
          </a:p>
          <a:p>
            <a:r>
              <a:rPr lang="cs-CZ" sz="2400" dirty="0" smtClean="0"/>
              <a:t>Těžba a zpracování ropy -  </a:t>
            </a:r>
          </a:p>
          <a:p>
            <a:endParaRPr lang="cs-CZ" sz="2400" dirty="0" smtClean="0"/>
          </a:p>
          <a:p>
            <a:endParaRPr lang="cs-CZ" sz="24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6553607" y="1556792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New Orleans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139952" y="2018457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Houston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24128" y="2480122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Atlanta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084168" y="2996952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Austin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020272" y="3458752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Miami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548538" y="3933133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Jacksonville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95936" y="4382352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Dallas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11" name="Picture 2" descr="Soubor:Flag of the United States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6632"/>
            <a:ext cx="1259632" cy="662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0239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23" y="-21839"/>
            <a:ext cx="9142377" cy="1143000"/>
          </a:xfrm>
        </p:spPr>
        <p:txBody>
          <a:bodyPr/>
          <a:lstStyle/>
          <a:p>
            <a:pPr algn="ctr"/>
            <a:r>
              <a:rPr lang="cs-CZ" dirty="0" smtClean="0"/>
              <a:t>Havajské ostrovy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-20758" y="836712"/>
            <a:ext cx="9164758" cy="347472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Souostroví sopečného původu</a:t>
            </a:r>
          </a:p>
          <a:p>
            <a:r>
              <a:rPr lang="cs-CZ" sz="2400" dirty="0" smtClean="0"/>
              <a:t>Cílem turistů jsou zejména rozsáhlé havajské pláže</a:t>
            </a:r>
          </a:p>
          <a:p>
            <a:r>
              <a:rPr lang="cs-CZ" sz="2400" dirty="0" smtClean="0"/>
              <a:t>Souostroví dominují dvě stále činné sopky – </a:t>
            </a:r>
            <a:r>
              <a:rPr lang="cs-CZ" sz="2400" dirty="0" err="1" smtClean="0"/>
              <a:t>Mauna</a:t>
            </a:r>
            <a:r>
              <a:rPr lang="cs-CZ" sz="2400" dirty="0" smtClean="0"/>
              <a:t> </a:t>
            </a:r>
            <a:r>
              <a:rPr lang="cs-CZ" sz="2400" dirty="0" err="1" smtClean="0"/>
              <a:t>Loa</a:t>
            </a:r>
            <a:endParaRPr lang="cs-CZ" sz="2400" dirty="0" smtClean="0"/>
          </a:p>
          <a:p>
            <a:pPr marL="45720" indent="0">
              <a:buNone/>
            </a:pPr>
            <a:r>
              <a:rPr lang="cs-CZ" sz="2400" dirty="0" smtClean="0"/>
              <a:t>						      - </a:t>
            </a:r>
            <a:r>
              <a:rPr lang="cs-CZ" sz="2400" dirty="0" err="1" smtClean="0"/>
              <a:t>Mauna</a:t>
            </a:r>
            <a:r>
              <a:rPr lang="cs-CZ" sz="2400" dirty="0" smtClean="0"/>
              <a:t> Kea </a:t>
            </a:r>
            <a:endParaRPr lang="cs-CZ" sz="2400" dirty="0"/>
          </a:p>
        </p:txBody>
      </p:sp>
      <p:pic>
        <p:nvPicPr>
          <p:cNvPr id="1026" name="Picture 2" descr="Soubor:Kauai0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949870"/>
            <a:ext cx="4933880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4550270"/>
            <a:ext cx="49338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Autor:Julius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Silver,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://commons.wikimedia.org/wiki/File:Kauai04.jpg</a:t>
            </a:r>
          </a:p>
        </p:txBody>
      </p:sp>
      <p:pic>
        <p:nvPicPr>
          <p:cNvPr id="1028" name="Picture 4" descr="Soubor:Maui06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497115"/>
            <a:ext cx="4244330" cy="2993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44008" y="6491090"/>
            <a:ext cx="424433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Autor:Julius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Silver,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://commons.wikimedia.org/wiki/File:Maui06.jpg</a:t>
            </a:r>
          </a:p>
        </p:txBody>
      </p:sp>
      <p:pic>
        <p:nvPicPr>
          <p:cNvPr id="1030" name="Picture 6" descr="Soubor:Mauna Loa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116"/>
          <a:stretch/>
        </p:blipFill>
        <p:spPr bwMode="auto">
          <a:xfrm>
            <a:off x="287057" y="2806772"/>
            <a:ext cx="4113408" cy="3510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06192" y="6305465"/>
            <a:ext cx="46805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Autor:Gordon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Joly,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://commons.wikimedia.org/wiki/File:Mauna_Loa.jpg</a:t>
            </a:r>
          </a:p>
        </p:txBody>
      </p:sp>
      <p:pic>
        <p:nvPicPr>
          <p:cNvPr id="1032" name="Picture 8" descr="Soubor:Mauna Kea10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65"/>
          <a:stretch/>
        </p:blipFill>
        <p:spPr bwMode="auto">
          <a:xfrm>
            <a:off x="4644008" y="2795075"/>
            <a:ext cx="4279384" cy="3510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644008" y="6305465"/>
            <a:ext cx="424433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Autor: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Eric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Guinther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(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Marshman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at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en.wikipedia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://commons.wikimedia.org/wiki/File:Mauna_Kea10.jpg</a:t>
            </a:r>
          </a:p>
        </p:txBody>
      </p:sp>
      <p:pic>
        <p:nvPicPr>
          <p:cNvPr id="12" name="Picture 2" descr="Soubor:Flag of the United States.sv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6632"/>
            <a:ext cx="1259632" cy="662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6273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  <p:bldP spid="5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pPr algn="ctr"/>
            <a:r>
              <a:rPr lang="cs-CZ" dirty="0" smtClean="0"/>
              <a:t>Dallas</a:t>
            </a:r>
            <a:endParaRPr lang="cs-CZ" dirty="0"/>
          </a:p>
        </p:txBody>
      </p:sp>
      <p:pic>
        <p:nvPicPr>
          <p:cNvPr id="3074" name="Picture 2" descr="Soubor:Dallas-Reunio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372" y="836712"/>
            <a:ext cx="4946003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4244" y="4514056"/>
            <a:ext cx="49460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Autor:</a:t>
            </a:r>
            <a:r>
              <a:rPr lang="en-US" sz="800" dirty="0" smtClean="0">
                <a:solidFill>
                  <a:schemeClr val="bg1">
                    <a:lumMod val="75000"/>
                  </a:schemeClr>
                </a:solidFill>
              </a:rPr>
              <a:t>Original image taken by w:User:V8roadster on </a:t>
            </a:r>
            <a:r>
              <a:rPr lang="en-US" sz="800" dirty="0" err="1" smtClean="0">
                <a:solidFill>
                  <a:schemeClr val="bg1">
                    <a:lumMod val="75000"/>
                  </a:schemeClr>
                </a:solidFill>
              </a:rPr>
              <a:t>en.wikipedia</a:t>
            </a:r>
            <a:endParaRPr lang="en-US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en-US" sz="800" dirty="0" smtClean="0">
                <a:solidFill>
                  <a:schemeClr val="bg1">
                    <a:lumMod val="75000"/>
                  </a:schemeClr>
                </a:solidFill>
              </a:rPr>
              <a:t>Edited version by </a:t>
            </a:r>
            <a:r>
              <a:rPr lang="en-US" sz="800" dirty="0" err="1" smtClean="0">
                <a:solidFill>
                  <a:schemeClr val="bg1">
                    <a:lumMod val="75000"/>
                  </a:schemeClr>
                </a:solidFill>
              </a:rPr>
              <a:t>Alvinrune</a:t>
            </a:r>
            <a:r>
              <a:rPr lang="en-US" sz="800" dirty="0" smtClean="0">
                <a:solidFill>
                  <a:schemeClr val="bg1">
                    <a:lumMod val="75000"/>
                  </a:schemeClr>
                </a:solidFill>
              </a:rPr>
              <a:t> on </a:t>
            </a:r>
            <a:r>
              <a:rPr lang="en-US" sz="800" dirty="0" err="1" smtClean="0">
                <a:solidFill>
                  <a:schemeClr val="bg1">
                    <a:lumMod val="75000"/>
                  </a:schemeClr>
                </a:solidFill>
              </a:rPr>
              <a:t>en.wikipedia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://commons.wikimedia.org/wiki/File:Dallas-Reunion.jpg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3076" name="Picture 4" descr="Soubor:Monument in Dalla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122966"/>
            <a:ext cx="4379640" cy="3284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572000" y="6407696"/>
            <a:ext cx="437964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Autor:Honza.d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://commons.wikimedia.org/wiki/File:Monument_in_Dallas.jpg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-1" y="836712"/>
            <a:ext cx="9144001" cy="347472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Pojmenováno po americkém </a:t>
            </a:r>
            <a:r>
              <a:rPr lang="cs-CZ" sz="2400" dirty="0"/>
              <a:t>viceprezidentovi </a:t>
            </a:r>
            <a:r>
              <a:rPr lang="cs-CZ" sz="2400" dirty="0" smtClean="0"/>
              <a:t>G. M. </a:t>
            </a:r>
            <a:r>
              <a:rPr lang="cs-CZ" sz="2400" dirty="0" err="1" smtClean="0"/>
              <a:t>Dallasovi</a:t>
            </a:r>
            <a:endParaRPr lang="cs-CZ" sz="2400" dirty="0" smtClean="0"/>
          </a:p>
          <a:p>
            <a:r>
              <a:rPr lang="cs-CZ" sz="2400" dirty="0" smtClean="0"/>
              <a:t>Zpracování ropy, petrochemie</a:t>
            </a:r>
          </a:p>
          <a:p>
            <a:r>
              <a:rPr lang="cs-CZ" sz="2400" dirty="0" smtClean="0"/>
              <a:t>Velká část obyvatel - Hispánci</a:t>
            </a:r>
            <a:endParaRPr lang="cs-CZ" sz="2400" dirty="0"/>
          </a:p>
        </p:txBody>
      </p:sp>
      <p:pic>
        <p:nvPicPr>
          <p:cNvPr id="3078" name="Picture 6" descr="Soubor:Vice-president of the US George Dallas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2774" y="1484784"/>
            <a:ext cx="3402378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812774" y="6021288"/>
            <a:ext cx="340237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http://commons.wikimedia.org/wiki/File:Vice-president_of_the_US_George_Dallas.jpg</a:t>
            </a:r>
          </a:p>
        </p:txBody>
      </p:sp>
      <p:pic>
        <p:nvPicPr>
          <p:cNvPr id="10" name="Picture 2" descr="Soubor:Flag of the United States.sv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6632"/>
            <a:ext cx="1259632" cy="662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6615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3" grpId="0" uiExpand="1" build="p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pPr algn="ctr"/>
            <a:r>
              <a:rPr lang="cs-CZ" dirty="0" smtClean="0"/>
              <a:t>Houston</a:t>
            </a:r>
            <a:endParaRPr lang="cs-CZ" dirty="0"/>
          </a:p>
        </p:txBody>
      </p:sp>
      <p:pic>
        <p:nvPicPr>
          <p:cNvPr id="4098" name="Picture 2" descr="Soubor:Houston Texas CB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407" y="908721"/>
            <a:ext cx="4818818" cy="396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8407" y="4869161"/>
            <a:ext cx="481881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Autor:</a:t>
            </a:r>
            <a:r>
              <a:rPr lang="en-US" sz="800" dirty="0">
                <a:solidFill>
                  <a:schemeClr val="bg1">
                    <a:lumMod val="75000"/>
                  </a:schemeClr>
                </a:solidFill>
              </a:rPr>
              <a:t>Original </a:t>
            </a:r>
            <a:r>
              <a:rPr lang="en-US" sz="800" dirty="0" err="1">
                <a:solidFill>
                  <a:schemeClr val="bg1">
                    <a:lumMod val="75000"/>
                  </a:schemeClr>
                </a:solidFill>
              </a:rPr>
              <a:t>uploader</a:t>
            </a:r>
            <a:r>
              <a:rPr lang="en-US" sz="800" dirty="0">
                <a:solidFill>
                  <a:schemeClr val="bg1">
                    <a:lumMod val="75000"/>
                  </a:schemeClr>
                </a:solidFill>
              </a:rPr>
              <a:t> was </a:t>
            </a:r>
            <a:r>
              <a:rPr lang="en-US" sz="800" dirty="0" err="1">
                <a:solidFill>
                  <a:schemeClr val="bg1">
                    <a:lumMod val="75000"/>
                  </a:schemeClr>
                </a:solidFill>
              </a:rPr>
              <a:t>Spacecaptain</a:t>
            </a:r>
            <a:r>
              <a:rPr lang="en-US" sz="800" dirty="0">
                <a:solidFill>
                  <a:schemeClr val="bg1">
                    <a:lumMod val="75000"/>
                  </a:schemeClr>
                </a:solidFill>
              </a:rPr>
              <a:t> at </a:t>
            </a:r>
            <a:r>
              <a:rPr lang="en-US" sz="800" dirty="0" err="1" smtClean="0">
                <a:solidFill>
                  <a:schemeClr val="bg1">
                    <a:lumMod val="75000"/>
                  </a:schemeClr>
                </a:solidFill>
              </a:rPr>
              <a:t>de.wikipedia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://commons.wikimedia.org/wiki/File:Houston_Texas_CBD.jpg</a:t>
            </a:r>
          </a:p>
        </p:txBody>
      </p:sp>
      <p:pic>
        <p:nvPicPr>
          <p:cNvPr id="4100" name="Picture 4" descr="Soubor:HoustonCityHall DANIEL2986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212976"/>
            <a:ext cx="4367808" cy="3275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427984" y="6488832"/>
            <a:ext cx="436780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http://commons.wikimedia.org/wiki/File:HoustonCityHall_DANIEL2986.jpg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1906" y="908720"/>
            <a:ext cx="9122094" cy="347472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„</a:t>
            </a:r>
            <a:r>
              <a:rPr lang="cs-CZ" sz="2400" dirty="0" err="1" smtClean="0"/>
              <a:t>Space</a:t>
            </a:r>
            <a:r>
              <a:rPr lang="cs-CZ" sz="2400" dirty="0" smtClean="0"/>
              <a:t> city“ – řízení letů kosmických raketoplánů (</a:t>
            </a:r>
            <a:r>
              <a:rPr lang="fr-FR" sz="2400" dirty="0"/>
              <a:t>Lyndon B. Johnson Space </a:t>
            </a:r>
            <a:r>
              <a:rPr lang="fr-FR" sz="2400" dirty="0" smtClean="0"/>
              <a:t>Center</a:t>
            </a:r>
            <a:r>
              <a:rPr lang="cs-CZ" sz="2400" dirty="0" smtClean="0"/>
              <a:t>)</a:t>
            </a:r>
          </a:p>
          <a:p>
            <a:r>
              <a:rPr lang="cs-CZ" sz="2400" dirty="0" smtClean="0"/>
              <a:t>10. největší přístav na světě</a:t>
            </a:r>
          </a:p>
          <a:p>
            <a:r>
              <a:rPr lang="cs-CZ" sz="2400" dirty="0" smtClean="0"/>
              <a:t>Sídlí zde největší zdravotnická firma na světě Texas </a:t>
            </a:r>
            <a:r>
              <a:rPr lang="cs-CZ" sz="2400" dirty="0" err="1" smtClean="0"/>
              <a:t>Medical</a:t>
            </a:r>
            <a:r>
              <a:rPr lang="cs-CZ" sz="2400" dirty="0" smtClean="0"/>
              <a:t> Center</a:t>
            </a:r>
          </a:p>
          <a:p>
            <a:r>
              <a:rPr lang="cs-CZ" sz="2400" dirty="0" smtClean="0"/>
              <a:t>Nejslavnější věta – „Houstone, máme problém!“</a:t>
            </a:r>
            <a:endParaRPr lang="cs-CZ" sz="2400" dirty="0"/>
          </a:p>
        </p:txBody>
      </p:sp>
      <p:pic>
        <p:nvPicPr>
          <p:cNvPr id="4102" name="Picture 6" descr="Soubor:64568main ffs gallery mcc image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772816"/>
            <a:ext cx="5760640" cy="4320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547664" y="6093297"/>
            <a:ext cx="576064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http://commons.wikimedia.org/wiki/File:64568main_ffs_gallery_mcc_image2.jpg</a:t>
            </a:r>
          </a:p>
        </p:txBody>
      </p:sp>
      <p:pic>
        <p:nvPicPr>
          <p:cNvPr id="10" name="Picture 2" descr="Soubor:Flag of the United States.sv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6632"/>
            <a:ext cx="1259632" cy="662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8520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4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3" grpId="0" uiExpand="1" build="p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pPr algn="ctr"/>
            <a:r>
              <a:rPr lang="cs-CZ" dirty="0" smtClean="0"/>
              <a:t>Miami</a:t>
            </a:r>
            <a:endParaRPr lang="cs-CZ" dirty="0"/>
          </a:p>
        </p:txBody>
      </p:sp>
      <p:pic>
        <p:nvPicPr>
          <p:cNvPr id="5124" name="Picture 4" descr="http://upload.wikimedia.org/wikipedia/commons/4/44/Brickell_Avenue_aerial_2010021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908720"/>
            <a:ext cx="3384377" cy="4514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3" y="5436170"/>
            <a:ext cx="33843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Autor:Averette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://commons.wikimedia.org/wiki/File:Brickell_Avenue_aerial_20100211.jpg</a:t>
            </a:r>
          </a:p>
        </p:txBody>
      </p:sp>
      <p:pic>
        <p:nvPicPr>
          <p:cNvPr id="5126" name="Picture 6" descr="Soubor:Dadecountycourthous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903856"/>
            <a:ext cx="3508003" cy="4677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004048" y="6581193"/>
            <a:ext cx="350800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Autor:Averette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://commons.wikimedia.org/wiki/File:Dadecountycourthouse.jpg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1906" y="908720"/>
            <a:ext cx="9122094" cy="347472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Významný přístav, letiště</a:t>
            </a:r>
          </a:p>
          <a:p>
            <a:r>
              <a:rPr lang="cs-CZ" sz="2400" dirty="0" smtClean="0"/>
              <a:t>V centru je největší koncentrace bank v USA</a:t>
            </a:r>
          </a:p>
          <a:p>
            <a:r>
              <a:rPr lang="cs-CZ" sz="2400" dirty="0" smtClean="0"/>
              <a:t>65% obyvatel – emigranti z Latinské Ameriky</a:t>
            </a:r>
          </a:p>
          <a:p>
            <a:endParaRPr lang="cs-CZ" sz="2400" dirty="0"/>
          </a:p>
        </p:txBody>
      </p:sp>
      <p:pic>
        <p:nvPicPr>
          <p:cNvPr id="9" name="Picture 2" descr="Soubor:Flag of the United States.sv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6632"/>
            <a:ext cx="1259632" cy="662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8520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pPr algn="ctr"/>
            <a:r>
              <a:rPr lang="cs-CZ" dirty="0" smtClean="0"/>
              <a:t>Atlanta</a:t>
            </a:r>
            <a:endParaRPr lang="cs-CZ" dirty="0"/>
          </a:p>
        </p:txBody>
      </p:sp>
      <p:pic>
        <p:nvPicPr>
          <p:cNvPr id="6146" name="Picture 2" descr="Soubor:Atlanta, Georgi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908720"/>
            <a:ext cx="5120569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5575" y="3789040"/>
            <a:ext cx="512056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Autor:</a:t>
            </a:r>
            <a:r>
              <a:rPr lang="en-US" sz="800" dirty="0">
                <a:solidFill>
                  <a:schemeClr val="bg1">
                    <a:lumMod val="75000"/>
                  </a:schemeClr>
                </a:solidFill>
              </a:rPr>
              <a:t>Original </a:t>
            </a:r>
            <a:r>
              <a:rPr lang="en-US" sz="800" dirty="0" err="1">
                <a:solidFill>
                  <a:schemeClr val="bg1">
                    <a:lumMod val="75000"/>
                  </a:schemeClr>
                </a:solidFill>
              </a:rPr>
              <a:t>uploader</a:t>
            </a:r>
            <a:r>
              <a:rPr lang="en-US" sz="800" dirty="0">
                <a:solidFill>
                  <a:schemeClr val="bg1">
                    <a:lumMod val="75000"/>
                  </a:schemeClr>
                </a:solidFill>
              </a:rPr>
              <a:t> was </a:t>
            </a:r>
            <a:r>
              <a:rPr lang="en-US" sz="800" dirty="0" err="1">
                <a:solidFill>
                  <a:schemeClr val="bg1">
                    <a:lumMod val="75000"/>
                  </a:schemeClr>
                </a:solidFill>
              </a:rPr>
              <a:t>Atlantacitizen</a:t>
            </a:r>
            <a:r>
              <a:rPr lang="en-US" sz="800" dirty="0">
                <a:solidFill>
                  <a:schemeClr val="bg1">
                    <a:lumMod val="75000"/>
                  </a:schemeClr>
                </a:solidFill>
              </a:rPr>
              <a:t> at </a:t>
            </a:r>
            <a:r>
              <a:rPr lang="en-US" sz="800" dirty="0" err="1" smtClean="0">
                <a:solidFill>
                  <a:schemeClr val="bg1">
                    <a:lumMod val="75000"/>
                  </a:schemeClr>
                </a:solidFill>
              </a:rPr>
              <a:t>en.wikipedia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://commons.wikimedia.org/wiki/File:Atlanta,_Georgia.jpg</a:t>
            </a:r>
          </a:p>
        </p:txBody>
      </p:sp>
      <p:pic>
        <p:nvPicPr>
          <p:cNvPr id="6148" name="Picture 4" descr="Soubor:Downtown atlanta nigh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386892"/>
            <a:ext cx="4667672" cy="3109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283968" y="6496729"/>
            <a:ext cx="466767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http://commons.wikimedia.org/wiki/File:Downtown_atlanta_night.jpg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1906" y="908720"/>
            <a:ext cx="6710334" cy="347472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Vznik </a:t>
            </a:r>
            <a:r>
              <a:rPr lang="cs-CZ" sz="2400" dirty="0" smtClean="0"/>
              <a:t>a sídlo společnosti Coca-Cola</a:t>
            </a:r>
          </a:p>
          <a:p>
            <a:r>
              <a:rPr lang="cs-CZ" sz="2400" dirty="0" smtClean="0"/>
              <a:t>Největší letiště na světě (rozlohou)</a:t>
            </a:r>
          </a:p>
          <a:p>
            <a:r>
              <a:rPr lang="cs-CZ" sz="2400" dirty="0" smtClean="0"/>
              <a:t>Více jak polovina obyvatel – černoši (61,4 %)</a:t>
            </a:r>
          </a:p>
          <a:p>
            <a:pPr marL="45720" indent="0">
              <a:buNone/>
            </a:pPr>
            <a:endParaRPr lang="cs-CZ" sz="2400" dirty="0"/>
          </a:p>
        </p:txBody>
      </p:sp>
      <p:pic>
        <p:nvPicPr>
          <p:cNvPr id="8" name="Picture 2" descr="Soubor:Flag of the United States.sv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6632"/>
            <a:ext cx="1259632" cy="662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8520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4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pPr algn="ctr"/>
            <a:r>
              <a:rPr lang="cs-CZ" dirty="0" smtClean="0"/>
              <a:t>Jacksonville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1906" y="908720"/>
            <a:ext cx="9122094" cy="347472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Pojmenováno po floridském guvernérovi a 7. americkém prezidentovi A. Jacksonovi</a:t>
            </a:r>
          </a:p>
          <a:p>
            <a:r>
              <a:rPr lang="cs-CZ" sz="2400" dirty="0" smtClean="0"/>
              <a:t>Velmi populární je zde turistika</a:t>
            </a:r>
            <a:endParaRPr lang="cs-CZ" sz="2400" dirty="0"/>
          </a:p>
        </p:txBody>
      </p:sp>
      <p:pic>
        <p:nvPicPr>
          <p:cNvPr id="7172" name="Picture 4" descr="File:Image-Jacksonville Skyline Panorama 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655" y="980728"/>
            <a:ext cx="4416490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1655" y="4581128"/>
            <a:ext cx="441649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:“Jon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Zander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(Digon3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)”,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://commons.wikimedia.org/wiki/File:Image-Jacksonville_Skyline_Panorama_2.jpg</a:t>
            </a:r>
          </a:p>
        </p:txBody>
      </p:sp>
      <p:pic>
        <p:nvPicPr>
          <p:cNvPr id="7174" name="Picture 6" descr="File:Jax FL Terminal POC06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032956"/>
            <a:ext cx="4595664" cy="3446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355976" y="6479704"/>
            <a:ext cx="459566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Autor:Ebyabe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://commons.wikimedia.org/wiki/File:Jax_FL_Terminal_POC06.jpg</a:t>
            </a:r>
          </a:p>
        </p:txBody>
      </p:sp>
      <p:pic>
        <p:nvPicPr>
          <p:cNvPr id="7176" name="Picture 8" descr="Soubor:Andrew Jackson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7358" y="2133264"/>
            <a:ext cx="3581574" cy="4341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877358" y="6474566"/>
            <a:ext cx="358157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http://commons.wikimedia.org/wiki/File:Andrew_Jackson.jpg</a:t>
            </a:r>
          </a:p>
        </p:txBody>
      </p:sp>
      <p:pic>
        <p:nvPicPr>
          <p:cNvPr id="12" name="Picture 2" descr="Soubor:Flag of the United States.sv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6632"/>
            <a:ext cx="1259632" cy="662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8520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1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  <p:bldP spid="6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pPr algn="ctr"/>
            <a:r>
              <a:rPr lang="cs-CZ" dirty="0" smtClean="0"/>
              <a:t>New Orleans</a:t>
            </a:r>
            <a:endParaRPr lang="cs-CZ" dirty="0"/>
          </a:p>
        </p:txBody>
      </p:sp>
      <p:pic>
        <p:nvPicPr>
          <p:cNvPr id="8194" name="Picture 2" descr="Soubor:New Orleans Skyline from Uptow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204864"/>
            <a:ext cx="8475540" cy="2140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4344939"/>
            <a:ext cx="847554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Autor:Original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uploader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was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VerruckteDan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at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en.wikipedia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://commons.wikimedia.org/wiki/File:New_Orleans_Skyline_from_Uptown.jpg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1906" y="908720"/>
            <a:ext cx="6400800" cy="347472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Nejvýznamnější přístav USA</a:t>
            </a:r>
          </a:p>
          <a:p>
            <a:r>
              <a:rPr lang="cs-CZ" sz="2400" dirty="0" smtClean="0"/>
              <a:t>Leží při ústí řeky Mississippi</a:t>
            </a:r>
          </a:p>
          <a:p>
            <a:r>
              <a:rPr lang="cs-CZ" sz="2400" dirty="0" smtClean="0"/>
              <a:t>Vysoká kriminalita</a:t>
            </a:r>
          </a:p>
          <a:p>
            <a:r>
              <a:rPr lang="cs-CZ" sz="2400" dirty="0" smtClean="0"/>
              <a:t>Kolébka jazzu a blues</a:t>
            </a:r>
            <a:endParaRPr lang="cs-CZ" sz="2400" dirty="0"/>
          </a:p>
        </p:txBody>
      </p:sp>
      <p:pic>
        <p:nvPicPr>
          <p:cNvPr id="6" name="Picture 2" descr="Soubor:Flag of the United States.sv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6632"/>
            <a:ext cx="1259632" cy="662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8520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pPr algn="ctr"/>
            <a:r>
              <a:rPr lang="cs-CZ" dirty="0" smtClean="0"/>
              <a:t>Austin</a:t>
            </a:r>
            <a:endParaRPr lang="cs-CZ" dirty="0"/>
          </a:p>
        </p:txBody>
      </p:sp>
      <p:pic>
        <p:nvPicPr>
          <p:cNvPr id="2052" name="Picture 4" descr="Soubor:AustinSkylineLouNeffPoint-2010-03-29-b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6" y="1052736"/>
            <a:ext cx="5691234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5576" y="4005064"/>
            <a:ext cx="569123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Autor:LoneStarMike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://commons.wikimedia.org/wiki/File:AustinSkylineLouNeffPoint-2010-03-29-b.JPG</a:t>
            </a:r>
          </a:p>
        </p:txBody>
      </p:sp>
      <p:pic>
        <p:nvPicPr>
          <p:cNvPr id="2054" name="Picture 6" descr="Soubor:Usa texas austin budova university tower 200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142049"/>
            <a:ext cx="3134122" cy="4178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724128" y="6320878"/>
            <a:ext cx="31341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Autor:</a:t>
            </a:r>
            <a:r>
              <a:rPr lang="en-US" sz="800" dirty="0">
                <a:solidFill>
                  <a:schemeClr val="bg1">
                    <a:lumMod val="75000"/>
                  </a:schemeClr>
                </a:solidFill>
              </a:rPr>
              <a:t>Original </a:t>
            </a:r>
            <a:r>
              <a:rPr lang="en-US" sz="800" dirty="0" err="1">
                <a:solidFill>
                  <a:schemeClr val="bg1">
                    <a:lumMod val="75000"/>
                  </a:schemeClr>
                </a:solidFill>
              </a:rPr>
              <a:t>uploader</a:t>
            </a:r>
            <a:r>
              <a:rPr lang="en-US" sz="800" dirty="0">
                <a:solidFill>
                  <a:schemeClr val="bg1">
                    <a:lumMod val="75000"/>
                  </a:schemeClr>
                </a:solidFill>
              </a:rPr>
              <a:t> was Aida at </a:t>
            </a:r>
            <a:r>
              <a:rPr lang="en-US" sz="800" dirty="0" err="1" smtClean="0">
                <a:solidFill>
                  <a:schemeClr val="bg1">
                    <a:lumMod val="75000"/>
                  </a:schemeClr>
                </a:solidFill>
              </a:rPr>
              <a:t>cs.wikipedia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://commons.wikimedia.org/wiki/File:Usa_texas_austin_budova_university_tower_2005.jpg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-23530" y="909263"/>
            <a:ext cx="9167529" cy="347472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Pojmenováno </a:t>
            </a:r>
            <a:r>
              <a:rPr lang="cs-CZ" sz="2400" dirty="0"/>
              <a:t>na počest Stephan F. </a:t>
            </a:r>
            <a:r>
              <a:rPr lang="cs-CZ" sz="2400" dirty="0" err="1" smtClean="0"/>
              <a:t>Austina</a:t>
            </a:r>
            <a:endParaRPr lang="cs-CZ" sz="2400" dirty="0" smtClean="0"/>
          </a:p>
          <a:p>
            <a:r>
              <a:rPr lang="cs-CZ" sz="2400" dirty="0" smtClean="0"/>
              <a:t>Centrum vzdělávání</a:t>
            </a:r>
          </a:p>
          <a:p>
            <a:r>
              <a:rPr lang="cs-CZ" sz="2400" dirty="0" smtClean="0"/>
              <a:t>Hlavní město Texasu</a:t>
            </a:r>
          </a:p>
          <a:p>
            <a:r>
              <a:rPr lang="cs-CZ" sz="2400" dirty="0" smtClean="0"/>
              <a:t>Hlavní město živé hudby</a:t>
            </a:r>
            <a:endParaRPr lang="cs-CZ" sz="2400" dirty="0"/>
          </a:p>
        </p:txBody>
      </p:sp>
      <p:pic>
        <p:nvPicPr>
          <p:cNvPr id="2056" name="Picture 8" descr="Soubor:Stephen f austin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856760"/>
            <a:ext cx="2664296" cy="3343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419872" y="5200451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Autor:Unknown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://commons.wikimedia.org/wiki/File:Stephen_f_austin.jpg</a:t>
            </a:r>
          </a:p>
        </p:txBody>
      </p:sp>
      <p:pic>
        <p:nvPicPr>
          <p:cNvPr id="11" name="Picture 2" descr="Soubor:Flag of the United States.sv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6632"/>
            <a:ext cx="1259632" cy="662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8520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3" grpId="0" uiExpand="1" build="p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pPr algn="ctr"/>
            <a:r>
              <a:rPr lang="cs-CZ" dirty="0" smtClean="0"/>
              <a:t>Spoj město se státem a průmyslem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2276872"/>
            <a:ext cx="9144000" cy="3474720"/>
          </a:xfrm>
        </p:spPr>
        <p:txBody>
          <a:bodyPr numCol="3">
            <a:normAutofit lnSpcReduction="10000"/>
          </a:bodyPr>
          <a:lstStyle/>
          <a:p>
            <a:r>
              <a:rPr lang="cs-CZ" sz="2400" dirty="0" smtClean="0"/>
              <a:t>Dallas</a:t>
            </a:r>
          </a:p>
          <a:p>
            <a:r>
              <a:rPr lang="cs-CZ" sz="2400" dirty="0" smtClean="0"/>
              <a:t>Houston</a:t>
            </a:r>
          </a:p>
          <a:p>
            <a:r>
              <a:rPr lang="cs-CZ" sz="2400" dirty="0" smtClean="0"/>
              <a:t>Miami</a:t>
            </a:r>
          </a:p>
          <a:p>
            <a:r>
              <a:rPr lang="cs-CZ" sz="2400" dirty="0" smtClean="0"/>
              <a:t>Atlanta</a:t>
            </a:r>
          </a:p>
          <a:p>
            <a:r>
              <a:rPr lang="cs-CZ" sz="2400" dirty="0" smtClean="0"/>
              <a:t>Jacksonville</a:t>
            </a:r>
          </a:p>
          <a:p>
            <a:r>
              <a:rPr lang="cs-CZ" sz="2400" dirty="0" smtClean="0"/>
              <a:t>New Orleans</a:t>
            </a:r>
          </a:p>
          <a:p>
            <a:r>
              <a:rPr lang="cs-CZ" sz="2400" dirty="0" smtClean="0"/>
              <a:t>Austin</a:t>
            </a:r>
          </a:p>
          <a:p>
            <a:r>
              <a:rPr lang="cs-CZ" sz="2400" dirty="0" smtClean="0"/>
              <a:t>Florida</a:t>
            </a:r>
          </a:p>
          <a:p>
            <a:r>
              <a:rPr lang="cs-CZ" sz="2400" dirty="0" smtClean="0"/>
              <a:t>Georgia</a:t>
            </a:r>
          </a:p>
          <a:p>
            <a:r>
              <a:rPr lang="cs-CZ" sz="2400" dirty="0" smtClean="0"/>
              <a:t>Texas</a:t>
            </a:r>
          </a:p>
          <a:p>
            <a:r>
              <a:rPr lang="cs-CZ" sz="2400" dirty="0" smtClean="0"/>
              <a:t>Louisiana</a:t>
            </a:r>
          </a:p>
          <a:p>
            <a:r>
              <a:rPr lang="cs-CZ" sz="2400" dirty="0" smtClean="0"/>
              <a:t>Texas</a:t>
            </a:r>
          </a:p>
          <a:p>
            <a:r>
              <a:rPr lang="cs-CZ" sz="2400" dirty="0" smtClean="0"/>
              <a:t>Texas</a:t>
            </a:r>
          </a:p>
          <a:p>
            <a:r>
              <a:rPr lang="cs-CZ" sz="2400" dirty="0" smtClean="0"/>
              <a:t>Florida</a:t>
            </a:r>
          </a:p>
          <a:p>
            <a:r>
              <a:rPr lang="cs-CZ" sz="2400" dirty="0" smtClean="0"/>
              <a:t>Coca-Cola</a:t>
            </a:r>
          </a:p>
          <a:p>
            <a:r>
              <a:rPr lang="cs-CZ" sz="2400" dirty="0" smtClean="0"/>
              <a:t>bankovnictví</a:t>
            </a:r>
          </a:p>
          <a:p>
            <a:r>
              <a:rPr lang="cs-CZ" sz="2400" dirty="0" smtClean="0"/>
              <a:t>zpracování ropy</a:t>
            </a:r>
            <a:endParaRPr lang="cs-CZ" sz="2400" dirty="0"/>
          </a:p>
          <a:p>
            <a:r>
              <a:rPr lang="cs-CZ" sz="2400" dirty="0" smtClean="0"/>
              <a:t>kosmický průmysl</a:t>
            </a:r>
          </a:p>
          <a:p>
            <a:r>
              <a:rPr lang="cs-CZ" sz="2400" dirty="0" smtClean="0"/>
              <a:t>univerzity</a:t>
            </a:r>
          </a:p>
          <a:p>
            <a:r>
              <a:rPr lang="cs-CZ" sz="2400" dirty="0" smtClean="0"/>
              <a:t>přístav U.S.NAVY</a:t>
            </a:r>
          </a:p>
          <a:p>
            <a:r>
              <a:rPr lang="cs-CZ" sz="2400" dirty="0" smtClean="0"/>
              <a:t>zpracování ropy a hliníku</a:t>
            </a:r>
            <a:endParaRPr lang="cs-CZ" sz="2400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1143472" y="2492896"/>
            <a:ext cx="1916360" cy="864096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4139952" y="3356992"/>
            <a:ext cx="2016224" cy="0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1475656" y="2924944"/>
            <a:ext cx="1584176" cy="1296144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4139952" y="3861048"/>
            <a:ext cx="2016224" cy="364232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1295872" y="2492896"/>
            <a:ext cx="1916360" cy="864096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4355976" y="2492896"/>
            <a:ext cx="1800200" cy="432048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1340124" y="2924944"/>
            <a:ext cx="1872108" cy="868288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4381061" y="2492896"/>
            <a:ext cx="1800200" cy="434144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1979712" y="4225280"/>
            <a:ext cx="1232520" cy="931912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V="1">
            <a:off x="4386875" y="4691236"/>
            <a:ext cx="1800200" cy="465956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V="1">
            <a:off x="2101652" y="3793232"/>
            <a:ext cx="1110580" cy="931912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4644008" y="3789040"/>
            <a:ext cx="1537253" cy="1512168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 flipV="1">
            <a:off x="1259632" y="4725144"/>
            <a:ext cx="1952600" cy="432048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 flipV="1">
            <a:off x="4149114" y="4365104"/>
            <a:ext cx="2037961" cy="326132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Soubor:Flag of the United States.sv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419" y="908720"/>
            <a:ext cx="1259632" cy="662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8978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pPr algn="ctr"/>
            <a:r>
              <a:rPr lang="cs-CZ" dirty="0" smtClean="0"/>
              <a:t>Zajímavosti</a:t>
            </a:r>
            <a:endParaRPr lang="cs-CZ" dirty="0"/>
          </a:p>
        </p:txBody>
      </p:sp>
      <p:pic>
        <p:nvPicPr>
          <p:cNvPr id="9218" name="Picture 2" descr="File:Cape Canaveral launch pad, October 198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212976"/>
            <a:ext cx="4659340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6381328"/>
            <a:ext cx="465934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Autor:Barry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Lewis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://commons.wikimedia.org/wiki/File:Cape_Canaveral_launch_pad,_October_1980.jpg</a:t>
            </a:r>
          </a:p>
        </p:txBody>
      </p:sp>
      <p:pic>
        <p:nvPicPr>
          <p:cNvPr id="9220" name="Picture 4" descr="Soubor:Space Shuttle Columbia launching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190259"/>
            <a:ext cx="3829472" cy="3191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148064" y="6381329"/>
            <a:ext cx="38294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http://commons.wikimedia.org/wiki/File:Space_Shuttle_Columbia_launching.jpg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-14064" y="980728"/>
            <a:ext cx="9158064" cy="3474720"/>
          </a:xfrm>
        </p:spPr>
        <p:txBody>
          <a:bodyPr>
            <a:normAutofit/>
          </a:bodyPr>
          <a:lstStyle/>
          <a:p>
            <a:r>
              <a:rPr lang="cs-CZ" sz="2400" dirty="0" err="1" smtClean="0"/>
              <a:t>Pearl</a:t>
            </a:r>
            <a:r>
              <a:rPr lang="cs-CZ" sz="2400" dirty="0" smtClean="0"/>
              <a:t> </a:t>
            </a:r>
            <a:r>
              <a:rPr lang="cs-CZ" sz="2400" dirty="0" err="1" smtClean="0"/>
              <a:t>Harbor</a:t>
            </a:r>
            <a:r>
              <a:rPr lang="cs-CZ" sz="2400" dirty="0" smtClean="0"/>
              <a:t> (Havajské ostrovy) – přístav a vojenská základna USA, 7. 12. 1941 útok Japonského císařství – vstup USA do 2. světové války</a:t>
            </a:r>
          </a:p>
          <a:p>
            <a:r>
              <a:rPr lang="cs-CZ" sz="2400" dirty="0"/>
              <a:t>L</a:t>
            </a:r>
            <a:r>
              <a:rPr lang="cs-CZ" sz="2400" dirty="0" smtClean="0"/>
              <a:t>etní olympijské hry – 1996 Atlanta</a:t>
            </a:r>
          </a:p>
          <a:p>
            <a:r>
              <a:rPr lang="cs-CZ" sz="2400" dirty="0" smtClean="0"/>
              <a:t>Mys </a:t>
            </a:r>
            <a:r>
              <a:rPr lang="cs-CZ" sz="2400" dirty="0" err="1" smtClean="0"/>
              <a:t>Canaveral</a:t>
            </a:r>
            <a:r>
              <a:rPr lang="cs-CZ" sz="2400" dirty="0" smtClean="0"/>
              <a:t> – startovní bod raketoplánů</a:t>
            </a:r>
          </a:p>
          <a:p>
            <a:r>
              <a:rPr lang="cs-CZ" sz="2400" dirty="0" smtClean="0"/>
              <a:t>Hurikán Katrina – srpen 2005, protrhnutí hrází a katastrofální zaplavení New Orleans</a:t>
            </a:r>
          </a:p>
          <a:p>
            <a:endParaRPr lang="cs-CZ" sz="2400" dirty="0"/>
          </a:p>
        </p:txBody>
      </p:sp>
      <p:pic>
        <p:nvPicPr>
          <p:cNvPr id="9222" name="Picture 6" descr="Soubor:Hurricane Katrina August 28 2005 NAS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8852" y="3547409"/>
            <a:ext cx="2196288" cy="2833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866512" y="6381328"/>
            <a:ext cx="2196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http://commons.wikimedia.org/wiki/File:Hurricane_Katrina_August_28_2005_NASA.jpg</a:t>
            </a:r>
          </a:p>
        </p:txBody>
      </p:sp>
      <p:pic>
        <p:nvPicPr>
          <p:cNvPr id="9224" name="Picture 8" descr="Soubor:PearlHarbor Sm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3365" y="2208746"/>
            <a:ext cx="5046293" cy="4201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343365" y="6410471"/>
            <a:ext cx="5046293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http://commons.wikimedia.org/wiki/File:PearlHarbor_Sm.jpg</a:t>
            </a:r>
          </a:p>
        </p:txBody>
      </p:sp>
      <p:pic>
        <p:nvPicPr>
          <p:cNvPr id="9226" name="Picture 10" descr="Soubor:Olympic rings with white rims.sv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987930"/>
            <a:ext cx="7056784" cy="3422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123728" y="6384616"/>
            <a:ext cx="655272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http://commons.wikimedia.org/wiki/File:Olympic_rings_with_white_rims.svg</a:t>
            </a:r>
          </a:p>
        </p:txBody>
      </p:sp>
      <p:pic>
        <p:nvPicPr>
          <p:cNvPr id="14" name="Picture 2" descr="Soubor:Flag of the United States.sv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6632"/>
            <a:ext cx="1259632" cy="662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8751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2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92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5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5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3" grpId="0" uiExpand="1" build="p"/>
      <p:bldP spid="6" grpId="0"/>
      <p:bldP spid="7" grpId="0"/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574675" y="260350"/>
            <a:ext cx="8569325" cy="3475038"/>
          </a:xfrm>
        </p:spPr>
        <p:txBody>
          <a:bodyPr>
            <a:noAutofit/>
          </a:bodyPr>
          <a:lstStyle/>
          <a:p>
            <a:r>
              <a:rPr lang="cs-CZ" sz="2400" u="sng" dirty="0"/>
              <a:t>Seznam pramenů a literatury</a:t>
            </a:r>
            <a:r>
              <a:rPr lang="cs-CZ" sz="2000" u="sng" dirty="0" smtClean="0"/>
              <a:t>:</a:t>
            </a:r>
          </a:p>
          <a:p>
            <a:r>
              <a:rPr lang="cs-CZ" sz="2000" dirty="0" smtClean="0"/>
              <a:t>http</a:t>
            </a:r>
            <a:r>
              <a:rPr lang="cs-CZ" sz="2000" dirty="0"/>
              <a:t>://cs.wikipedia.org</a:t>
            </a:r>
          </a:p>
          <a:p>
            <a:r>
              <a:rPr lang="cs-CZ" sz="2000" dirty="0"/>
              <a:t>http://commons.wikimedia.org/wiki/Main_Page</a:t>
            </a:r>
          </a:p>
          <a:p>
            <a:r>
              <a:rPr lang="cs-CZ" sz="2000" dirty="0" smtClean="0"/>
              <a:t>Všechny </a:t>
            </a:r>
            <a:r>
              <a:rPr lang="cs-CZ" sz="2000" dirty="0"/>
              <a:t>odkazy dostupné pod licencí Public </a:t>
            </a:r>
            <a:r>
              <a:rPr lang="cs-CZ" sz="2000" dirty="0" err="1"/>
              <a:t>Domain</a:t>
            </a:r>
            <a:r>
              <a:rPr lang="cs-CZ" sz="2000" dirty="0"/>
              <a:t> nebo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/>
              <a:t>Commons</a:t>
            </a:r>
            <a:r>
              <a:rPr lang="cs-CZ" sz="2000" dirty="0"/>
              <a:t> (autor a odkaz uveden pod obrázkem</a:t>
            </a:r>
            <a:r>
              <a:rPr lang="cs-CZ" sz="2000" dirty="0" smtClean="0"/>
              <a:t>).</a:t>
            </a:r>
            <a:endParaRPr lang="cs-CZ" sz="2000" dirty="0"/>
          </a:p>
          <a:p>
            <a:r>
              <a:rPr lang="cs-CZ" sz="2000" dirty="0" smtClean="0"/>
              <a:t>SVATOŇOVÁ</a:t>
            </a:r>
            <a:r>
              <a:rPr lang="cs-CZ" sz="2000" dirty="0"/>
              <a:t>, H., J. KOLEJKA, P. CHALUPA a D. </a:t>
            </a:r>
            <a:r>
              <a:rPr lang="cs-CZ" sz="2000" dirty="0" smtClean="0"/>
              <a:t>H</a:t>
            </a:r>
            <a:r>
              <a:rPr lang="cs-CZ" sz="2000" dirty="0"/>
              <a:t>Ü</a:t>
            </a:r>
            <a:r>
              <a:rPr lang="cs-CZ" sz="2000" dirty="0" smtClean="0"/>
              <a:t>BELOVÁ</a:t>
            </a:r>
            <a:r>
              <a:rPr lang="cs-CZ" sz="2000" dirty="0"/>
              <a:t>. </a:t>
            </a:r>
            <a:r>
              <a:rPr lang="cs-CZ" sz="2000" i="1" dirty="0"/>
              <a:t>Zeměpis: Putování po světadílech, 1. díl, Amerika, Afrika</a:t>
            </a:r>
            <a:r>
              <a:rPr lang="cs-CZ" sz="2000" dirty="0"/>
              <a:t>. 1. vyd. Brno: NOVÁ ŠKOLA, s. r. o, 2008. ISBN 80-7289-095-6.</a:t>
            </a:r>
          </a:p>
          <a:p>
            <a:r>
              <a:rPr lang="cs-CZ" sz="2000" dirty="0"/>
              <a:t>KOLEKTIV AUTORŮ. </a:t>
            </a:r>
            <a:r>
              <a:rPr lang="cs-CZ" sz="2000" i="1" dirty="0"/>
              <a:t>Školní atlas světa</a:t>
            </a:r>
            <a:r>
              <a:rPr lang="cs-CZ" sz="2000" dirty="0"/>
              <a:t>. 7. vyd. Praha: Kartografie Praha a. s., 2002. ISBN 80-7011-582-3</a:t>
            </a:r>
            <a:r>
              <a:rPr lang="cs-CZ" sz="2000" dirty="0" smtClean="0"/>
              <a:t>.</a:t>
            </a:r>
            <a:endParaRPr lang="cs-CZ" sz="2000" dirty="0"/>
          </a:p>
          <a:p>
            <a:r>
              <a:rPr lang="cs-CZ" sz="2000" dirty="0"/>
              <a:t>KOLEKTIV AUTORŮ. </a:t>
            </a:r>
            <a:r>
              <a:rPr lang="cs-CZ" sz="2000" i="1" dirty="0"/>
              <a:t>Školní atlas světa</a:t>
            </a:r>
            <a:r>
              <a:rPr lang="cs-CZ" sz="2000" dirty="0"/>
              <a:t>. 1. vyd. Praha: Kartografie Praha a. s., 2004. ISBN 80-7011-730-3. </a:t>
            </a:r>
            <a:br>
              <a:rPr lang="cs-CZ" sz="2000" dirty="0"/>
            </a:br>
            <a:endParaRPr lang="cs-CZ" sz="2000" dirty="0"/>
          </a:p>
          <a:p>
            <a:r>
              <a:rPr lang="cs-CZ" sz="2000" dirty="0"/>
              <a:t>Materiál je určen pro bezplatné používání pro potřeby výuky a vzdělávání na všech typech škol a školských zařízení. Jakékoliv další využití podléhá autorskému zákonu.</a:t>
            </a:r>
          </a:p>
        </p:txBody>
      </p:sp>
    </p:spTree>
    <p:extLst>
      <p:ext uri="{BB962C8B-B14F-4D97-AF65-F5344CB8AC3E}">
        <p14:creationId xmlns:p14="http://schemas.microsoft.com/office/powerpoint/2010/main" val="2743796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189</TotalTime>
  <Words>750</Words>
  <Application>Microsoft Office PowerPoint</Application>
  <PresentationFormat>Předvádění na obrazovce (4:3)</PresentationFormat>
  <Paragraphs>159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Motiv systému Office</vt:lpstr>
      <vt:lpstr>Aerodynamika</vt:lpstr>
      <vt:lpstr>Prezentace aplikace PowerPoint</vt:lpstr>
      <vt:lpstr>Spojené státy americké - jih</vt:lpstr>
      <vt:lpstr>Obecně</vt:lpstr>
      <vt:lpstr>Doplň město podle charakteristiky</vt:lpstr>
      <vt:lpstr>Havajské ostrovy</vt:lpstr>
      <vt:lpstr>Dallas</vt:lpstr>
      <vt:lpstr>Houston</vt:lpstr>
      <vt:lpstr>Miami</vt:lpstr>
      <vt:lpstr>Atlanta</vt:lpstr>
      <vt:lpstr>Jacksonville</vt:lpstr>
      <vt:lpstr>New Orleans</vt:lpstr>
      <vt:lpstr>Austin</vt:lpstr>
      <vt:lpstr>Spoj město se státem a průmyslem</vt:lpstr>
      <vt:lpstr>Zajímavosti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22</cp:revision>
  <dcterms:created xsi:type="dcterms:W3CDTF">2013-08-17T08:40:34Z</dcterms:created>
  <dcterms:modified xsi:type="dcterms:W3CDTF">2013-09-04T15:10:33Z</dcterms:modified>
</cp:coreProperties>
</file>