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7" r:id="rId4"/>
    <p:sldId id="259" r:id="rId5"/>
    <p:sldId id="260" r:id="rId6"/>
    <p:sldId id="262" r:id="rId7"/>
    <p:sldId id="270" r:id="rId8"/>
    <p:sldId id="264" r:id="rId9"/>
    <p:sldId id="265" r:id="rId10"/>
    <p:sldId id="266" r:id="rId11"/>
    <p:sldId id="267" r:id="rId12"/>
    <p:sldId id="268" r:id="rId13"/>
    <p:sldId id="269" r:id="rId14"/>
    <p:sldId id="261" r:id="rId15"/>
    <p:sldId id="263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DDB0B30-13CB-4F3D-B4B6-DF0A2B92D709}">
          <p14:sldIdLst>
            <p14:sldId id="257"/>
            <p14:sldId id="259"/>
            <p14:sldId id="260"/>
            <p14:sldId id="262"/>
            <p14:sldId id="270"/>
            <p14:sldId id="264"/>
            <p14:sldId id="265"/>
            <p14:sldId id="266"/>
            <p14:sldId id="267"/>
            <p14:sldId id="268"/>
            <p14:sldId id="269"/>
            <p14:sldId id="261"/>
            <p14:sldId id="263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38" autoAdjust="0"/>
    <p:restoredTop sz="94660"/>
  </p:normalViewPr>
  <p:slideViewPr>
    <p:cSldViewPr>
      <p:cViewPr varScale="1">
        <p:scale>
          <a:sx n="88" d="100"/>
          <a:sy n="88" d="100"/>
        </p:scale>
        <p:origin x="-8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078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274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68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145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3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53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05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182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45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874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6533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666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FB4582-E75D-49CA-8252-E6EC4A9E6807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032525-E31C-4F9D-9083-1577D6D05E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.png"/><Relationship Id="rId4" Type="http://schemas.openxmlformats.org/officeDocument/2006/relationships/hyperlink" Target="http://www.photography.mattfield.com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6.jpeg"/><Relationship Id="rId7" Type="http://schemas.openxmlformats.org/officeDocument/2006/relationships/image" Target="../media/image29.jpeg"/><Relationship Id="rId12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www.peace-on-earth.org/" TargetMode="External"/><Relationship Id="rId11" Type="http://schemas.openxmlformats.org/officeDocument/2006/relationships/hyperlink" Target="http://www.photography.mattfield.com/" TargetMode="External"/><Relationship Id="rId5" Type="http://schemas.openxmlformats.org/officeDocument/2006/relationships/image" Target="../media/image28.jpeg"/><Relationship Id="rId10" Type="http://schemas.openxmlformats.org/officeDocument/2006/relationships/image" Target="../media/image24.jpeg"/><Relationship Id="rId4" Type="http://schemas.openxmlformats.org/officeDocument/2006/relationships/image" Target="../media/image27.jpeg"/><Relationship Id="rId9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835627255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USA - západ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12. 4.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20526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1261" y="-171400"/>
            <a:ext cx="7772400" cy="1470025"/>
          </a:xfrm>
        </p:spPr>
        <p:txBody>
          <a:bodyPr/>
          <a:lstStyle/>
          <a:p>
            <a:r>
              <a:rPr lang="cs-CZ" dirty="0" smtClean="0"/>
              <a:t>Spojené státy americké - západ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the United Stat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54" y="1124744"/>
            <a:ext cx="9144030" cy="48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5589240"/>
            <a:ext cx="9144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The</a:t>
            </a:r>
            <a:r>
              <a:rPr lang="cs-CZ" i="1" dirty="0" smtClean="0"/>
              <a:t> United </a:t>
            </a:r>
            <a:r>
              <a:rPr lang="cs-CZ" i="1" dirty="0" err="1" smtClean="0"/>
              <a:t>States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America - </a:t>
            </a:r>
            <a:r>
              <a:rPr lang="cs-CZ" i="1" dirty="0" err="1" smtClean="0"/>
              <a:t>west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4613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50" y="692696"/>
            <a:ext cx="913255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Turisticky nejzajímavější oblast (Los Angeles, Las Vegas)</a:t>
            </a:r>
          </a:p>
          <a:p>
            <a:r>
              <a:rPr lang="cs-CZ" sz="2400" dirty="0" smtClean="0"/>
              <a:t>Člověkem nedotčená příroda – národní parky - </a:t>
            </a:r>
            <a:r>
              <a:rPr lang="cs-CZ" sz="2400" dirty="0" err="1" smtClean="0"/>
              <a:t>Yellowstone</a:t>
            </a:r>
            <a:endParaRPr lang="cs-CZ" sz="2400" dirty="0" smtClean="0"/>
          </a:p>
          <a:p>
            <a:r>
              <a:rPr lang="cs-CZ" sz="2400" dirty="0" smtClean="0"/>
              <a:t>Oblast bohatá na zemětřesení</a:t>
            </a:r>
          </a:p>
          <a:p>
            <a:endParaRPr lang="cs-CZ" sz="2400" dirty="0"/>
          </a:p>
        </p:txBody>
      </p:sp>
      <p:pic>
        <p:nvPicPr>
          <p:cNvPr id="4" name="Picture 2" descr="Soubor:Map of USA with state names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19672" y="2636912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6483140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c,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1676904" y="2818010"/>
            <a:ext cx="2337174" cy="2706177"/>
          </a:xfrm>
          <a:custGeom>
            <a:avLst/>
            <a:gdLst>
              <a:gd name="connsiteX0" fmla="*/ 2220726 w 2337174"/>
              <a:gd name="connsiteY0" fmla="*/ 313810 h 2706177"/>
              <a:gd name="connsiteX1" fmla="*/ 2106426 w 2337174"/>
              <a:gd name="connsiteY1" fmla="*/ 1388230 h 2706177"/>
              <a:gd name="connsiteX2" fmla="*/ 2312166 w 2337174"/>
              <a:gd name="connsiteY2" fmla="*/ 1365370 h 2706177"/>
              <a:gd name="connsiteX3" fmla="*/ 2312166 w 2337174"/>
              <a:gd name="connsiteY3" fmla="*/ 1856860 h 2706177"/>
              <a:gd name="connsiteX4" fmla="*/ 2117856 w 2337174"/>
              <a:gd name="connsiteY4" fmla="*/ 2645530 h 2706177"/>
              <a:gd name="connsiteX5" fmla="*/ 1134876 w 2337174"/>
              <a:gd name="connsiteY5" fmla="*/ 2622670 h 2706177"/>
              <a:gd name="connsiteX6" fmla="*/ 814836 w 2337174"/>
              <a:gd name="connsiteY6" fmla="*/ 2382640 h 2706177"/>
              <a:gd name="connsiteX7" fmla="*/ 460506 w 2337174"/>
              <a:gd name="connsiteY7" fmla="*/ 2336920 h 2706177"/>
              <a:gd name="connsiteX8" fmla="*/ 174756 w 2337174"/>
              <a:gd name="connsiteY8" fmla="*/ 2005450 h 2706177"/>
              <a:gd name="connsiteX9" fmla="*/ 3306 w 2337174"/>
              <a:gd name="connsiteY9" fmla="*/ 1159630 h 2706177"/>
              <a:gd name="connsiteX10" fmla="*/ 323346 w 2337174"/>
              <a:gd name="connsiteY10" fmla="*/ 62350 h 2706177"/>
              <a:gd name="connsiteX11" fmla="*/ 1203456 w 2337174"/>
              <a:gd name="connsiteY11" fmla="*/ 153790 h 2706177"/>
              <a:gd name="connsiteX12" fmla="*/ 2220726 w 2337174"/>
              <a:gd name="connsiteY12" fmla="*/ 313810 h 2706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37174" h="2706177">
                <a:moveTo>
                  <a:pt x="2220726" y="313810"/>
                </a:moveTo>
                <a:cubicBezTo>
                  <a:pt x="2371221" y="519550"/>
                  <a:pt x="2091186" y="1212970"/>
                  <a:pt x="2106426" y="1388230"/>
                </a:cubicBezTo>
                <a:cubicBezTo>
                  <a:pt x="2121666" y="1563490"/>
                  <a:pt x="2277876" y="1287265"/>
                  <a:pt x="2312166" y="1365370"/>
                </a:cubicBezTo>
                <a:cubicBezTo>
                  <a:pt x="2346456" y="1443475"/>
                  <a:pt x="2344551" y="1643500"/>
                  <a:pt x="2312166" y="1856860"/>
                </a:cubicBezTo>
                <a:cubicBezTo>
                  <a:pt x="2279781" y="2070220"/>
                  <a:pt x="2314071" y="2517895"/>
                  <a:pt x="2117856" y="2645530"/>
                </a:cubicBezTo>
                <a:cubicBezTo>
                  <a:pt x="1921641" y="2773165"/>
                  <a:pt x="1352046" y="2666485"/>
                  <a:pt x="1134876" y="2622670"/>
                </a:cubicBezTo>
                <a:cubicBezTo>
                  <a:pt x="917706" y="2578855"/>
                  <a:pt x="927231" y="2430265"/>
                  <a:pt x="814836" y="2382640"/>
                </a:cubicBezTo>
                <a:cubicBezTo>
                  <a:pt x="702441" y="2335015"/>
                  <a:pt x="567186" y="2399785"/>
                  <a:pt x="460506" y="2336920"/>
                </a:cubicBezTo>
                <a:cubicBezTo>
                  <a:pt x="353826" y="2274055"/>
                  <a:pt x="250956" y="2201665"/>
                  <a:pt x="174756" y="2005450"/>
                </a:cubicBezTo>
                <a:cubicBezTo>
                  <a:pt x="98556" y="1809235"/>
                  <a:pt x="-21459" y="1483480"/>
                  <a:pt x="3306" y="1159630"/>
                </a:cubicBezTo>
                <a:cubicBezTo>
                  <a:pt x="28071" y="835780"/>
                  <a:pt x="123321" y="229990"/>
                  <a:pt x="323346" y="62350"/>
                </a:cubicBezTo>
                <a:cubicBezTo>
                  <a:pt x="523371" y="-105290"/>
                  <a:pt x="889131" y="113785"/>
                  <a:pt x="1203456" y="153790"/>
                </a:cubicBezTo>
                <a:cubicBezTo>
                  <a:pt x="1517781" y="193795"/>
                  <a:pt x="2070231" y="108070"/>
                  <a:pt x="2220726" y="313810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747652" y="5516106"/>
            <a:ext cx="891708" cy="891552"/>
          </a:xfrm>
          <a:custGeom>
            <a:avLst/>
            <a:gdLst>
              <a:gd name="connsiteX0" fmla="*/ 483919 w 891708"/>
              <a:gd name="connsiteY0" fmla="*/ 2951 h 891552"/>
              <a:gd name="connsiteX1" fmla="*/ 810491 w 891708"/>
              <a:gd name="connsiteY1" fmla="*/ 79151 h 891552"/>
              <a:gd name="connsiteX2" fmla="*/ 832262 w 891708"/>
              <a:gd name="connsiteY2" fmla="*/ 590780 h 891552"/>
              <a:gd name="connsiteX3" fmla="*/ 113805 w 891708"/>
              <a:gd name="connsiteY3" fmla="*/ 884694 h 891552"/>
              <a:gd name="connsiteX4" fmla="*/ 4948 w 891708"/>
              <a:gd name="connsiteY4" fmla="*/ 307751 h 891552"/>
              <a:gd name="connsiteX5" fmla="*/ 146462 w 891708"/>
              <a:gd name="connsiteY5" fmla="*/ 46494 h 891552"/>
              <a:gd name="connsiteX6" fmla="*/ 483919 w 891708"/>
              <a:gd name="connsiteY6" fmla="*/ 2951 h 891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1708" h="891552">
                <a:moveTo>
                  <a:pt x="483919" y="2951"/>
                </a:moveTo>
                <a:cubicBezTo>
                  <a:pt x="594590" y="8394"/>
                  <a:pt x="752434" y="-18820"/>
                  <a:pt x="810491" y="79151"/>
                </a:cubicBezTo>
                <a:cubicBezTo>
                  <a:pt x="868548" y="177122"/>
                  <a:pt x="948376" y="456523"/>
                  <a:pt x="832262" y="590780"/>
                </a:cubicBezTo>
                <a:cubicBezTo>
                  <a:pt x="716148" y="725037"/>
                  <a:pt x="251690" y="931865"/>
                  <a:pt x="113805" y="884694"/>
                </a:cubicBezTo>
                <a:cubicBezTo>
                  <a:pt x="-24080" y="837523"/>
                  <a:pt x="-495" y="447451"/>
                  <a:pt x="4948" y="307751"/>
                </a:cubicBezTo>
                <a:cubicBezTo>
                  <a:pt x="10391" y="168051"/>
                  <a:pt x="68448" y="99108"/>
                  <a:pt x="146462" y="46494"/>
                </a:cubicBezTo>
                <a:cubicBezTo>
                  <a:pt x="224476" y="-6120"/>
                  <a:pt x="373248" y="-2492"/>
                  <a:pt x="483919" y="2951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203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2089398"/>
            <a:ext cx="9123432" cy="3474720"/>
          </a:xfrm>
        </p:spPr>
        <p:txBody>
          <a:bodyPr numCol="3">
            <a:normAutofit/>
          </a:bodyPr>
          <a:lstStyle/>
          <a:p>
            <a:r>
              <a:rPr lang="cs-CZ" sz="2400" dirty="0" smtClean="0"/>
              <a:t>San Francisco</a:t>
            </a:r>
          </a:p>
          <a:p>
            <a:r>
              <a:rPr lang="cs-CZ" sz="2400" dirty="0" smtClean="0"/>
              <a:t>San Diego</a:t>
            </a:r>
          </a:p>
          <a:p>
            <a:r>
              <a:rPr lang="cs-CZ" sz="2400" dirty="0" smtClean="0"/>
              <a:t>Seattle</a:t>
            </a:r>
          </a:p>
          <a:p>
            <a:r>
              <a:rPr lang="cs-CZ" sz="2400" dirty="0" smtClean="0"/>
              <a:t>Las Vegas</a:t>
            </a:r>
          </a:p>
          <a:p>
            <a:r>
              <a:rPr lang="cs-CZ" sz="2400" dirty="0" smtClean="0"/>
              <a:t>San José</a:t>
            </a:r>
          </a:p>
          <a:p>
            <a:r>
              <a:rPr lang="cs-CZ" sz="2400" dirty="0" smtClean="0"/>
              <a:t>Los Angeles</a:t>
            </a:r>
          </a:p>
          <a:p>
            <a:r>
              <a:rPr lang="cs-CZ" sz="2400" dirty="0" smtClean="0"/>
              <a:t>!!! jen stát - město</a:t>
            </a:r>
            <a:endParaRPr lang="cs-CZ" sz="2400" dirty="0"/>
          </a:p>
          <a:p>
            <a:r>
              <a:rPr lang="cs-CZ" sz="2400" dirty="0" smtClean="0"/>
              <a:t>Washington</a:t>
            </a:r>
          </a:p>
          <a:p>
            <a:r>
              <a:rPr lang="cs-CZ" sz="2400" dirty="0" smtClean="0"/>
              <a:t>Nevada</a:t>
            </a:r>
          </a:p>
          <a:p>
            <a:r>
              <a:rPr lang="cs-CZ" sz="2400" dirty="0" err="1" smtClean="0"/>
              <a:t>California</a:t>
            </a:r>
            <a:r>
              <a:rPr lang="cs-CZ" sz="2400" dirty="0" smtClean="0"/>
              <a:t> (přístav)</a:t>
            </a:r>
            <a:endParaRPr lang="cs-CZ" sz="2400" dirty="0"/>
          </a:p>
          <a:p>
            <a:r>
              <a:rPr lang="cs-CZ" sz="2400" dirty="0" err="1" smtClean="0"/>
              <a:t>California</a:t>
            </a:r>
            <a:r>
              <a:rPr lang="cs-CZ" sz="2400" dirty="0" smtClean="0"/>
              <a:t> (přístav)</a:t>
            </a:r>
            <a:endParaRPr lang="cs-CZ" sz="2400" dirty="0"/>
          </a:p>
          <a:p>
            <a:r>
              <a:rPr lang="cs-CZ" sz="2400" dirty="0" err="1" smtClean="0"/>
              <a:t>California</a:t>
            </a:r>
            <a:r>
              <a:rPr lang="cs-CZ" sz="2400" dirty="0" smtClean="0"/>
              <a:t> (střed)</a:t>
            </a:r>
            <a:endParaRPr lang="cs-CZ" sz="2400" dirty="0"/>
          </a:p>
          <a:p>
            <a:r>
              <a:rPr lang="cs-CZ" sz="2400" dirty="0" err="1" smtClean="0"/>
              <a:t>California</a:t>
            </a:r>
            <a:r>
              <a:rPr lang="cs-CZ" sz="2400" dirty="0" smtClean="0"/>
              <a:t> (jih)</a:t>
            </a:r>
            <a:endParaRPr lang="cs-CZ" sz="2400" dirty="0"/>
          </a:p>
          <a:p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    Hollywood</a:t>
            </a:r>
          </a:p>
          <a:p>
            <a:pPr marL="45720" indent="0"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casina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    Silicon </a:t>
            </a:r>
            <a:r>
              <a:rPr lang="cs-CZ" sz="2400" dirty="0" err="1" smtClean="0"/>
              <a:t>Valley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    vznik spol. Boeing</a:t>
            </a:r>
          </a:p>
          <a:p>
            <a:pPr marL="45720" indent="0"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Golden</a:t>
            </a:r>
            <a:r>
              <a:rPr lang="cs-CZ" sz="2400" dirty="0" smtClean="0"/>
              <a:t> </a:t>
            </a:r>
            <a:r>
              <a:rPr lang="cs-CZ" sz="2400" dirty="0" err="1" smtClean="0"/>
              <a:t>Gate</a:t>
            </a:r>
            <a:r>
              <a:rPr lang="cs-CZ" sz="2400" dirty="0" smtClean="0"/>
              <a:t> B.</a:t>
            </a:r>
          </a:p>
          <a:p>
            <a:pPr marL="45720" indent="0">
              <a:buNone/>
            </a:pPr>
            <a:r>
              <a:rPr lang="cs-CZ" sz="2400" dirty="0" smtClean="0"/>
              <a:t>    výroba lodí</a:t>
            </a:r>
          </a:p>
          <a:p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4868" y="-35446"/>
            <a:ext cx="9158868" cy="1143000"/>
          </a:xfrm>
        </p:spPr>
        <p:txBody>
          <a:bodyPr/>
          <a:lstStyle/>
          <a:p>
            <a:pPr algn="ctr"/>
            <a:r>
              <a:rPr lang="cs-CZ" dirty="0" smtClean="0"/>
              <a:t>Spoj město s průmyslem a státem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331581" y="4774354"/>
            <a:ext cx="974410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673236" y="3270283"/>
            <a:ext cx="728660" cy="950805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46618" y="2938088"/>
            <a:ext cx="1505272" cy="190076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81516" y="2360046"/>
            <a:ext cx="970374" cy="10081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1646618" y="2715522"/>
            <a:ext cx="1666099" cy="110952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953156" y="2342662"/>
            <a:ext cx="1440160" cy="142588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1589707" y="2332358"/>
            <a:ext cx="1505272" cy="95038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4434880" y="2856658"/>
            <a:ext cx="2009328" cy="744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646618" y="4221088"/>
            <a:ext cx="1505272" cy="262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818786" y="3400420"/>
            <a:ext cx="583110" cy="82066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1966025" y="3901048"/>
            <a:ext cx="1237823" cy="9378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5889260" y="2283230"/>
            <a:ext cx="504056" cy="14853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82" y="779513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96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Aljaška</a:t>
            </a:r>
            <a:endParaRPr lang="cs-CZ" dirty="0"/>
          </a:p>
        </p:txBody>
      </p:sp>
      <p:pic>
        <p:nvPicPr>
          <p:cNvPr id="1026" name="Picture 2" descr="Soubor:Looking back to Little Port Walter - NOA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91" y="728666"/>
            <a:ext cx="4756249" cy="312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791" y="3855900"/>
            <a:ext cx="475624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http://commons.wikimedia.org/wiki/File:Looking_back_to_Little_Port_Walter_-_NOAA.jpg</a:t>
            </a:r>
          </a:p>
        </p:txBody>
      </p:sp>
      <p:pic>
        <p:nvPicPr>
          <p:cNvPr id="1028" name="Picture 4" descr="Soubor:Alas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59518"/>
            <a:ext cx="4181897" cy="334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403919"/>
            <a:ext cx="41818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Autor:steve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lyon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from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los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angeles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ca,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usa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://commons.wikimedia.org/wiki/File:Alaska.jpg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Největší stát USA</a:t>
            </a:r>
          </a:p>
          <a:p>
            <a:r>
              <a:rPr lang="cs-CZ" sz="2400" dirty="0" smtClean="0"/>
              <a:t>Přírodní rezervace, rozmanitá příroda</a:t>
            </a:r>
          </a:p>
          <a:p>
            <a:r>
              <a:rPr lang="cs-CZ" sz="2400" dirty="0" smtClean="0"/>
              <a:t>Rozsáhlé zásoby ropy a nerostné bohatství</a:t>
            </a:r>
          </a:p>
          <a:p>
            <a:endParaRPr lang="cs-CZ" sz="2400" dirty="0"/>
          </a:p>
        </p:txBody>
      </p:sp>
      <p:pic>
        <p:nvPicPr>
          <p:cNvPr id="1030" name="Picture 6" descr="File:800px-Trans Alaska Pipeline Denali fault shif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4739680" cy="355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5975648"/>
            <a:ext cx="47396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http://commons.wikimedia.org/wiki/File:800px-Trans_Alaska_Pipeline_Denali_fault_shift.JPG</a:t>
            </a:r>
          </a:p>
        </p:txBody>
      </p:sp>
      <p:pic>
        <p:nvPicPr>
          <p:cNvPr id="1034" name="Picture 10" descr="File:Denali Mt McKinle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879" y="2702279"/>
            <a:ext cx="5175773" cy="348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02877" y="6159250"/>
            <a:ext cx="51757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http://commons.wikimedia.org/wiki/File:Denali_Mt_McKinley.jpg</a:t>
            </a:r>
          </a:p>
        </p:txBody>
      </p:sp>
      <p:pic>
        <p:nvPicPr>
          <p:cNvPr id="12" name="Picture 2" descr="Soubor:Flag of the United States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41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San Francisco</a:t>
            </a:r>
            <a:endParaRPr lang="cs-CZ" dirty="0"/>
          </a:p>
        </p:txBody>
      </p:sp>
      <p:pic>
        <p:nvPicPr>
          <p:cNvPr id="1026" name="Picture 2" descr="Soubor:SF Filbert St North Beach 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56956"/>
            <a:ext cx="367240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75350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Autor:Daniel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Schwen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://commons.wikimedia.org/wiki/File:SF_Filbert_St_North_Beach_CA.jpg</a:t>
            </a:r>
          </a:p>
        </p:txBody>
      </p:sp>
      <p:pic>
        <p:nvPicPr>
          <p:cNvPr id="1028" name="Picture 4" descr="Soubor:Painted Ladi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927" y="3185187"/>
            <a:ext cx="4441716" cy="322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61927" y="6405431"/>
            <a:ext cx="44417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Autor:Samuel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Wantman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on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://commons.wikimedia.org/wiki/File:Painted_Ladies.jpg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Město s 2. největší hustotou obyvatel na km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v USA</a:t>
            </a:r>
          </a:p>
          <a:p>
            <a:r>
              <a:rPr lang="cs-CZ" sz="2400" dirty="0" smtClean="0"/>
              <a:t>Pojmenováno Španěly podle Svatého Františka z Assisi</a:t>
            </a:r>
          </a:p>
          <a:p>
            <a:r>
              <a:rPr lang="cs-CZ" sz="2400" dirty="0" smtClean="0"/>
              <a:t>Narodil se zde slavný americký spisovatel Jack London</a:t>
            </a:r>
          </a:p>
          <a:p>
            <a:endParaRPr lang="cs-CZ" sz="2400" dirty="0"/>
          </a:p>
        </p:txBody>
      </p:sp>
      <p:pic>
        <p:nvPicPr>
          <p:cNvPr id="1030" name="Picture 6" descr="Soubor:San Francesc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410" y="2420888"/>
            <a:ext cx="2952328" cy="299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15410" y="5414946"/>
            <a:ext cx="2952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http://commons.wikimedia.org/wiki/File:San_Francesco.jpg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48055" y="6064292"/>
            <a:ext cx="25446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Autor:neznámý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://commons.wikimedia.org/wiki/File:JackLondon02.jpeg?uselang=cs</a:t>
            </a:r>
          </a:p>
        </p:txBody>
      </p:sp>
      <p:pic>
        <p:nvPicPr>
          <p:cNvPr id="1032" name="Picture 8" descr="File:JackLondon02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702" y="2519392"/>
            <a:ext cx="2570053" cy="35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Soubor:Flag of the United States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85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Los Angeles</a:t>
            </a:r>
            <a:endParaRPr lang="cs-CZ" dirty="0"/>
          </a:p>
        </p:txBody>
      </p:sp>
      <p:pic>
        <p:nvPicPr>
          <p:cNvPr id="2050" name="Picture 2" descr="File:LA Skyline Mountain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28328"/>
            <a:ext cx="571749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644752"/>
            <a:ext cx="57174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Autor:Nserrano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://commons.wikimedia.org/wiki/File:LA_Skyline_Mountains2.jpg?uselang=cs</a:t>
            </a:r>
          </a:p>
        </p:txBody>
      </p:sp>
      <p:pic>
        <p:nvPicPr>
          <p:cNvPr id="2052" name="Picture 4" descr="File:LosAngeles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3803576" cy="253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6395181"/>
            <a:ext cx="3803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Autor:Thomas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Pintaric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://commons.wikimedia.org/wiki/File:LosAngeles03.jpg?uselang=cs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největší město USA</a:t>
            </a:r>
          </a:p>
          <a:p>
            <a:r>
              <a:rPr lang="cs-CZ" sz="2400" dirty="0" smtClean="0"/>
              <a:t>Světové centrum vědy, kultury, technologií, mezinárodního obchodu a vzdělání</a:t>
            </a:r>
          </a:p>
          <a:p>
            <a:r>
              <a:rPr lang="cs-CZ" sz="2400" dirty="0" smtClean="0"/>
              <a:t>Čtvrť </a:t>
            </a:r>
            <a:r>
              <a:rPr lang="cs-CZ" sz="2400" dirty="0" err="1" smtClean="0"/>
              <a:t>Beverly</a:t>
            </a:r>
            <a:r>
              <a:rPr lang="cs-CZ" sz="2400" dirty="0" smtClean="0"/>
              <a:t> </a:t>
            </a:r>
            <a:r>
              <a:rPr lang="cs-CZ" sz="2400" dirty="0" err="1" smtClean="0"/>
              <a:t>Hills</a:t>
            </a:r>
            <a:r>
              <a:rPr lang="cs-CZ" sz="2400" dirty="0" smtClean="0"/>
              <a:t> – jedna z nejbohatších oblastí Kalifornie </a:t>
            </a:r>
            <a:endParaRPr lang="cs-CZ" sz="2400" dirty="0"/>
          </a:p>
        </p:txBody>
      </p:sp>
      <p:pic>
        <p:nvPicPr>
          <p:cNvPr id="2054" name="Picture 6" descr="File:Beverly Hills Civic Center, LA, CA, jjron 21.03.201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05" y="2727903"/>
            <a:ext cx="5832648" cy="366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05" y="6395181"/>
            <a:ext cx="5832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Autor:jjron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://commons.wikimedia.org/wiki/File:Beverly_Hills_Civic_Center,_LA,_CA,_jjron_21.03.2012.jpg</a:t>
            </a:r>
          </a:p>
        </p:txBody>
      </p:sp>
      <p:pic>
        <p:nvPicPr>
          <p:cNvPr id="10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9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Seattle</a:t>
            </a:r>
            <a:endParaRPr lang="cs-CZ" dirty="0"/>
          </a:p>
        </p:txBody>
      </p:sp>
      <p:pic>
        <p:nvPicPr>
          <p:cNvPr id="3074" name="Picture 2" descr="Soubor:Seattle Fer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823325"/>
            <a:ext cx="48891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4149080"/>
            <a:ext cx="48891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http://commons.wikimedia.org/wiki/File:Seattle_Ferry.jpg</a:t>
            </a:r>
          </a:p>
        </p:txBody>
      </p:sp>
      <p:pic>
        <p:nvPicPr>
          <p:cNvPr id="3078" name="Picture 6" descr="http://upload.wikimedia.org/wikipedia/commons/6/69/Spanoram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848" y="4540991"/>
            <a:ext cx="6488718" cy="189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46848" y="6435698"/>
            <a:ext cx="648871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http://commons.wikimedia.org/wiki/File:Spanoramic.jpg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Vznikla zde společnost vyrábějící letadla Boeing</a:t>
            </a:r>
          </a:p>
          <a:p>
            <a:r>
              <a:rPr lang="cs-CZ" sz="2400" dirty="0" smtClean="0"/>
              <a:t>Město je známé vysokou konzumací kávy</a:t>
            </a:r>
          </a:p>
          <a:p>
            <a:r>
              <a:rPr lang="cs-CZ" sz="2400" dirty="0" smtClean="0"/>
              <a:t>Považováno jako kolébka hudebního stylu grunge</a:t>
            </a:r>
            <a:endParaRPr lang="cs-CZ" sz="2400" dirty="0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9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San José</a:t>
            </a:r>
            <a:endParaRPr lang="cs-CZ" dirty="0"/>
          </a:p>
        </p:txBody>
      </p:sp>
      <p:pic>
        <p:nvPicPr>
          <p:cNvPr id="4098" name="Picture 2" descr="File:Fountain at San Jose City H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749144"/>
            <a:ext cx="4473888" cy="296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3734009"/>
            <a:ext cx="44738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Don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DeBold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from San Jose, CA,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USA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://commons.wikimedia.org/wiki/File:Fountain_at_San_Jose_City_Hall.jpg</a:t>
            </a:r>
          </a:p>
        </p:txBody>
      </p:sp>
      <p:pic>
        <p:nvPicPr>
          <p:cNvPr id="4100" name="Picture 4" descr="Soubor:SJP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868" y="4072563"/>
            <a:ext cx="7117672" cy="244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9868" y="6519263"/>
            <a:ext cx="71176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Autor:SCUMATT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://commons.wikimedia.org/wiki/File:SJPan.jpg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10. největší město USA</a:t>
            </a:r>
          </a:p>
          <a:p>
            <a:r>
              <a:rPr lang="cs-CZ" sz="2400" dirty="0" smtClean="0"/>
              <a:t>Nachází se na pobřeží Sanfranciské zátoky</a:t>
            </a:r>
          </a:p>
          <a:p>
            <a:r>
              <a:rPr lang="cs-CZ" sz="2400" dirty="0" smtClean="0"/>
              <a:t>Silicon </a:t>
            </a:r>
            <a:r>
              <a:rPr lang="cs-CZ" sz="2400" dirty="0" err="1" smtClean="0"/>
              <a:t>Valley</a:t>
            </a:r>
            <a:endParaRPr lang="cs-CZ" sz="2400" dirty="0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9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San Diego</a:t>
            </a:r>
            <a:endParaRPr lang="cs-CZ" dirty="0"/>
          </a:p>
        </p:txBody>
      </p:sp>
      <p:pic>
        <p:nvPicPr>
          <p:cNvPr id="5122" name="Picture 2" descr="Soubor:Sandiego.arp.750pi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908720"/>
            <a:ext cx="487939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575" y="4077072"/>
            <a:ext cx="487939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http://commons.wikimedia.org/wiki/File:Sandiego.arp.750pix.jpg</a:t>
            </a:r>
          </a:p>
        </p:txBody>
      </p:sp>
      <p:pic>
        <p:nvPicPr>
          <p:cNvPr id="5124" name="Picture 4" descr="Soubor:FA18CHornetOverSanDiegoNov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74470"/>
            <a:ext cx="4463455" cy="3467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6542187"/>
            <a:ext cx="44634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http://commons.wikimedia.org/wiki/File:FA18CHornetOverSanDiegoNov08.jpg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sídlo amerického námořnictva</a:t>
            </a:r>
          </a:p>
          <a:p>
            <a:r>
              <a:rPr lang="cs-CZ" sz="2400" dirty="0" smtClean="0"/>
              <a:t>Velmi rozšířený je zde turismus, ale i počítačové vědy, elektronika</a:t>
            </a:r>
          </a:p>
          <a:p>
            <a:r>
              <a:rPr lang="cs-CZ" sz="2400" dirty="0" smtClean="0"/>
              <a:t>Výroba lodí</a:t>
            </a:r>
          </a:p>
          <a:p>
            <a:endParaRPr lang="cs-CZ" sz="2400" dirty="0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9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Las Vegas</a:t>
            </a:r>
            <a:endParaRPr lang="cs-CZ" dirty="0"/>
          </a:p>
        </p:txBody>
      </p:sp>
      <p:pic>
        <p:nvPicPr>
          <p:cNvPr id="6146" name="Picture 2" descr="Soubor:Las Vegas str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44434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4032070"/>
            <a:ext cx="412845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http://commons.wikimedia.org/wiki/File:Las_Vegas_strip.jpg</a:t>
            </a:r>
          </a:p>
        </p:txBody>
      </p:sp>
      <p:pic>
        <p:nvPicPr>
          <p:cNvPr id="6148" name="Picture 4" descr="Soubor:Las Vegas Strip panora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27" y="4725144"/>
            <a:ext cx="8352928" cy="143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6827" y="6155584"/>
            <a:ext cx="83529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Autor:Matthew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Field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www.photography.mattfield.com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://commons.wikimedia.org/wiki/File:Las_Vegas_Strip_panorama.jpg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254" y="764704"/>
            <a:ext cx="915425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Noční život – </a:t>
            </a:r>
            <a:r>
              <a:rPr lang="cs-CZ" sz="2400" dirty="0" smtClean="0"/>
              <a:t>kasina</a:t>
            </a:r>
            <a:endParaRPr lang="cs-CZ" sz="2400" dirty="0" smtClean="0"/>
          </a:p>
          <a:p>
            <a:r>
              <a:rPr lang="cs-CZ" sz="2400" dirty="0" smtClean="0"/>
              <a:t>Vysoká kriminalita</a:t>
            </a:r>
          </a:p>
          <a:p>
            <a:r>
              <a:rPr lang="cs-CZ" sz="2400" dirty="0" smtClean="0"/>
              <a:t>Nachází se zde 18 – 25 největších hotelů světa</a:t>
            </a:r>
          </a:p>
          <a:p>
            <a:endParaRPr lang="cs-CZ" sz="2400" dirty="0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09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Doplň město podle charakteristiky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9746" y="1412776"/>
            <a:ext cx="917374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největší město USA, filmové ateliéry Hollywood – </a:t>
            </a:r>
          </a:p>
          <a:p>
            <a:r>
              <a:rPr lang="cs-CZ" sz="2400" dirty="0" smtClean="0"/>
              <a:t>Město s </a:t>
            </a:r>
            <a:r>
              <a:rPr lang="cs-CZ" sz="2400" dirty="0" err="1" smtClean="0"/>
              <a:t>Casino</a:t>
            </a:r>
            <a:r>
              <a:rPr lang="cs-CZ" sz="2400" dirty="0" smtClean="0"/>
              <a:t> bulvárem, </a:t>
            </a:r>
            <a:r>
              <a:rPr lang="cs-CZ" sz="2400" dirty="0" err="1" smtClean="0"/>
              <a:t>casino</a:t>
            </a:r>
            <a:r>
              <a:rPr lang="cs-CZ" sz="2400" dirty="0" smtClean="0"/>
              <a:t> </a:t>
            </a:r>
            <a:r>
              <a:rPr lang="cs-CZ" sz="2400" dirty="0" err="1" smtClean="0"/>
              <a:t>Belagio</a:t>
            </a:r>
            <a:r>
              <a:rPr lang="cs-CZ" sz="2400" dirty="0" smtClean="0"/>
              <a:t> – </a:t>
            </a:r>
          </a:p>
          <a:p>
            <a:r>
              <a:rPr lang="cs-CZ" sz="2400" dirty="0" smtClean="0"/>
              <a:t>Hlavní město nejbohatšího státu USA – </a:t>
            </a:r>
          </a:p>
          <a:p>
            <a:r>
              <a:rPr lang="cs-CZ" sz="2400" dirty="0" smtClean="0"/>
              <a:t>Silicon </a:t>
            </a:r>
            <a:r>
              <a:rPr lang="cs-CZ" sz="2400" dirty="0" err="1" smtClean="0"/>
              <a:t>Valley</a:t>
            </a:r>
            <a:r>
              <a:rPr lang="cs-CZ" sz="2400" dirty="0" smtClean="0"/>
              <a:t>, most </a:t>
            </a:r>
            <a:r>
              <a:rPr lang="cs-CZ" sz="2400" dirty="0" err="1" smtClean="0"/>
              <a:t>Golden</a:t>
            </a:r>
            <a:r>
              <a:rPr lang="cs-CZ" sz="2400" dirty="0" smtClean="0"/>
              <a:t> </a:t>
            </a:r>
            <a:r>
              <a:rPr lang="cs-CZ" sz="2400" dirty="0" err="1" smtClean="0"/>
              <a:t>Gate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r>
              <a:rPr lang="cs-CZ" sz="2400" dirty="0" smtClean="0"/>
              <a:t>, přístav –</a:t>
            </a:r>
          </a:p>
          <a:p>
            <a:r>
              <a:rPr lang="cs-CZ" sz="2400" dirty="0" smtClean="0"/>
              <a:t>V tomto městě vznikla společnost </a:t>
            </a:r>
            <a:r>
              <a:rPr lang="cs-CZ" sz="2400" dirty="0" err="1" smtClean="0"/>
              <a:t>Boieng</a:t>
            </a:r>
            <a:r>
              <a:rPr lang="cs-CZ" sz="2400" dirty="0" smtClean="0"/>
              <a:t> - </a:t>
            </a:r>
          </a:p>
          <a:p>
            <a:r>
              <a:rPr lang="cs-CZ" sz="2400" dirty="0" smtClean="0"/>
              <a:t>Sídlo amerického námořnictva, výroba lodí – </a:t>
            </a:r>
          </a:p>
          <a:p>
            <a:r>
              <a:rPr lang="cs-CZ" sz="2400" dirty="0" smtClean="0"/>
              <a:t>3. největší město Kalifornie, poblíž San Francisca -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8304" y="1412776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Los Angeles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896567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Las Vegas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358232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Sacramento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74024" y="2819897"/>
            <a:ext cx="2033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San Francisco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3293489"/>
            <a:ext cx="2033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Seattle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3791124"/>
            <a:ext cx="1781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San Diego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21881" y="4266570"/>
            <a:ext cx="1781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San José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1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868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1026" name="Picture 2" descr="File:Back to FRISCO (473497517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83" y="1196752"/>
            <a:ext cx="7620000" cy="505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254527"/>
            <a:ext cx="762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s-ES" sz="800" dirty="0">
                <a:solidFill>
                  <a:schemeClr val="bg1">
                    <a:lumMod val="75000"/>
                  </a:schemeClr>
                </a:solidFill>
              </a:rPr>
              <a:t>Eneas De Troya from Mexico City, </a:t>
            </a:r>
            <a:r>
              <a:rPr lang="es-ES" sz="800" dirty="0" smtClean="0">
                <a:solidFill>
                  <a:schemeClr val="bg1">
                    <a:lumMod val="75000"/>
                  </a:schemeClr>
                </a:solidFill>
              </a:rPr>
              <a:t>México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://commons.wikimedia.org/wiki/File:Back_to_FRISCO_(4734975172).jpg</a:t>
            </a:r>
          </a:p>
        </p:txBody>
      </p:sp>
      <p:pic>
        <p:nvPicPr>
          <p:cNvPr id="1028" name="Picture 4" descr="Soubor:Hollywood-walk-of-fa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22" y="1718978"/>
            <a:ext cx="2808312" cy="453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0397" y="6266071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was Rob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Hooft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nl.wikipedia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://commons.wikimedia.org/wiki/File:Hollywood-walk-of-fame.jpg</a:t>
            </a:r>
          </a:p>
        </p:txBody>
      </p:sp>
      <p:pic>
        <p:nvPicPr>
          <p:cNvPr id="1030" name="Picture 6" descr="Soubor:Simpsonsta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29004"/>
            <a:ext cx="4739680" cy="411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07904" y="6044500"/>
            <a:ext cx="47396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http://commons.wikimedia.org/wiki/File:Simpsonstar.jpg</a:t>
            </a:r>
          </a:p>
        </p:txBody>
      </p:sp>
      <p:pic>
        <p:nvPicPr>
          <p:cNvPr id="1032" name="Picture 8" descr="Soubor:Badwater DeathValley California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43"/>
          <a:stretch/>
        </p:blipFill>
        <p:spPr bwMode="auto">
          <a:xfrm>
            <a:off x="107504" y="2517248"/>
            <a:ext cx="4148810" cy="3308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504" y="5800993"/>
            <a:ext cx="41488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Autor:Jialiang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Gao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  <a:hlinkClick r:id="rId6"/>
              </a:rPr>
              <a:t>www.peace-on-earth.org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://commons.wikimedia.org/wiki/File:Badwater_DeathValley_California.jpg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4" name="Picture 10" descr="Soubor:ZabriskiePoint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56"/>
          <a:stretch/>
        </p:blipFill>
        <p:spPr bwMode="auto">
          <a:xfrm>
            <a:off x="4493568" y="2517248"/>
            <a:ext cx="4592454" cy="3308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93568" y="5800993"/>
            <a:ext cx="459245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http://commons.wikimedia.org/wiki/File:ZabriskiePoint.jpg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396536" cy="347472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Golden</a:t>
            </a:r>
            <a:r>
              <a:rPr lang="cs-CZ" sz="2400" dirty="0" smtClean="0"/>
              <a:t> </a:t>
            </a:r>
            <a:r>
              <a:rPr lang="cs-CZ" sz="2400" dirty="0" err="1" smtClean="0"/>
              <a:t>Gate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r>
              <a:rPr lang="cs-CZ" sz="2400" dirty="0" smtClean="0"/>
              <a:t> – nejfotografovanější most na světě</a:t>
            </a:r>
          </a:p>
          <a:p>
            <a:r>
              <a:rPr lang="cs-CZ" sz="2400" dirty="0" smtClean="0"/>
              <a:t>Hollywood – chodník slávy  </a:t>
            </a:r>
          </a:p>
          <a:p>
            <a:r>
              <a:rPr lang="cs-CZ" sz="2400" dirty="0" smtClean="0"/>
              <a:t>Údolí smrti – 86 m pod mořem, teploty okolo 50°C</a:t>
            </a:r>
          </a:p>
          <a:p>
            <a:r>
              <a:rPr lang="cs-CZ" sz="2400" dirty="0" smtClean="0"/>
              <a:t>Grand Canyon</a:t>
            </a:r>
          </a:p>
          <a:p>
            <a:r>
              <a:rPr lang="cs-CZ" sz="2400" dirty="0" smtClean="0"/>
              <a:t>Bývalé vězení – Alcatraz (San Francisco), ostrov </a:t>
            </a:r>
            <a:r>
              <a:rPr lang="cs-CZ" sz="2400" dirty="0" err="1" smtClean="0"/>
              <a:t>uprosřed</a:t>
            </a:r>
            <a:r>
              <a:rPr lang="cs-CZ" sz="2400" dirty="0" smtClean="0"/>
              <a:t> zátoky</a:t>
            </a:r>
          </a:p>
          <a:p>
            <a:r>
              <a:rPr lang="cs-CZ" sz="2400" dirty="0" smtClean="0"/>
              <a:t>Las Vegas - zmenšeniny </a:t>
            </a:r>
            <a:r>
              <a:rPr lang="cs-CZ" sz="2400" dirty="0" err="1" smtClean="0"/>
              <a:t>Eiffelovy</a:t>
            </a:r>
            <a:r>
              <a:rPr lang="cs-CZ" sz="2400" dirty="0" smtClean="0"/>
              <a:t> věže a Sochy Svobody </a:t>
            </a:r>
          </a:p>
          <a:p>
            <a:endParaRPr lang="cs-CZ" sz="2400" dirty="0"/>
          </a:p>
        </p:txBody>
      </p:sp>
      <p:pic>
        <p:nvPicPr>
          <p:cNvPr id="1036" name="Picture 12" descr="Soubor:Grand Canyon South Rim 050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91" y="3068960"/>
            <a:ext cx="849495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6091" y="5373216"/>
            <a:ext cx="84949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:“Jon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Zander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(Digon3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)”,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://commons.wikimedia.org/wiki/File:Grand_Canyon_South_Rim_0506.jpg</a:t>
            </a:r>
          </a:p>
        </p:txBody>
      </p:sp>
      <p:pic>
        <p:nvPicPr>
          <p:cNvPr id="1038" name="Picture 14" descr="Soubor:Alcatraz Island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553" y="3196729"/>
            <a:ext cx="4416625" cy="331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067778" y="6509198"/>
            <a:ext cx="4443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http://commons.wikimedia.org/wiki/File:Alcatraz_Island.jpg</a:t>
            </a:r>
          </a:p>
        </p:txBody>
      </p:sp>
      <p:pic>
        <p:nvPicPr>
          <p:cNvPr id="1040" name="Picture 16" descr="Soubor:Las Vegas Strip panorama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43" r="59399"/>
          <a:stretch/>
        </p:blipFill>
        <p:spPr bwMode="auto">
          <a:xfrm>
            <a:off x="827583" y="3839184"/>
            <a:ext cx="6394615" cy="231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63688" y="6152222"/>
            <a:ext cx="54585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Autor. Matthew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Field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  <a:hlinkClick r:id="rId11"/>
              </a:rPr>
              <a:t>http://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  <a:hlinkClick r:id="rId11"/>
              </a:rPr>
              <a:t>www.photography.mattfield.com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://commons.wikimedia.org/wiki/File:Las_Vegas_Strip_panorama.jpg</a:t>
            </a:r>
          </a:p>
        </p:txBody>
      </p:sp>
      <p:pic>
        <p:nvPicPr>
          <p:cNvPr id="20" name="Picture 2" descr="Soubor:Flag of the United States.sv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77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3" grpId="0" uiExpand="1" build="p"/>
      <p:bldP spid="9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89006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208</TotalTime>
  <Words>749</Words>
  <Application>Microsoft Office PowerPoint</Application>
  <PresentationFormat>Předvádění na obrazovce (4:3)</PresentationFormat>
  <Paragraphs>149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Aerodynamika</vt:lpstr>
      <vt:lpstr>1_Aerodynamika</vt:lpstr>
      <vt:lpstr>Prezentace aplikace PowerPoint</vt:lpstr>
      <vt:lpstr>Spojené státy americké - západ</vt:lpstr>
      <vt:lpstr>Obecně</vt:lpstr>
      <vt:lpstr>Spoj město s průmyslem a státem</vt:lpstr>
      <vt:lpstr>Aljaška</vt:lpstr>
      <vt:lpstr>San Francisco</vt:lpstr>
      <vt:lpstr>Los Angeles</vt:lpstr>
      <vt:lpstr>Seattle</vt:lpstr>
      <vt:lpstr>San José</vt:lpstr>
      <vt:lpstr>San Diego</vt:lpstr>
      <vt:lpstr>Las Vegas</vt:lpstr>
      <vt:lpstr>Doplň město podle charakteristiky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25</cp:revision>
  <dcterms:created xsi:type="dcterms:W3CDTF">2013-08-09T08:50:06Z</dcterms:created>
  <dcterms:modified xsi:type="dcterms:W3CDTF">2013-09-04T14:46:35Z</dcterms:modified>
</cp:coreProperties>
</file>