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1" r:id="rId24"/>
    <p:sldId id="282" r:id="rId25"/>
    <p:sldId id="283" r:id="rId26"/>
    <p:sldId id="284" r:id="rId27"/>
    <p:sldId id="285" r:id="rId28"/>
    <p:sldId id="262" r:id="rId29"/>
    <p:sldId id="28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85CAE-F8BA-4EB0-99B4-FB22104CF50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385DB-B2FF-4392-9D98-0CE206596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19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0.xml"/><Relationship Id="rId11" Type="http://schemas.openxmlformats.org/officeDocument/2006/relationships/slide" Target="slide14.xml"/><Relationship Id="rId5" Type="http://schemas.openxmlformats.org/officeDocument/2006/relationships/slide" Target="slide9.xml"/><Relationship Id="rId15" Type="http://schemas.openxmlformats.org/officeDocument/2006/relationships/slide" Target="slide18.xml"/><Relationship Id="rId23" Type="http://schemas.openxmlformats.org/officeDocument/2006/relationships/slide" Target="slide27.xml"/><Relationship Id="rId10" Type="http://schemas.openxmlformats.org/officeDocument/2006/relationships/slide" Target="slide13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Egyptian_pyramids" TargetMode="External"/><Relationship Id="rId13" Type="http://schemas.openxmlformats.org/officeDocument/2006/relationships/hyperlink" Target="http://homeschoolcourses.wordpress.com/world-literature-i-the-ancients-an-etse-course/the-epic-of-gilgamesh/" TargetMode="External"/><Relationship Id="rId3" Type="http://schemas.openxmlformats.org/officeDocument/2006/relationships/hyperlink" Target="http://www.mein-altaegypten.de/internet/Alt_Aegypten_2/hieroglyphen/Hieroglyphen_einfuehrung.html" TargetMode="External"/><Relationship Id="rId7" Type="http://schemas.openxmlformats.org/officeDocument/2006/relationships/hyperlink" Target="http://newenglandmoments.wordpress.com/interesting-articles/chinas-terracotta-army/" TargetMode="External"/><Relationship Id="rId12" Type="http://schemas.openxmlformats.org/officeDocument/2006/relationships/hyperlink" Target="http://www.togas.ru/podushki/shelk.html" TargetMode="External"/><Relationship Id="rId2" Type="http://schemas.openxmlformats.org/officeDocument/2006/relationships/hyperlink" Target="http://www.crystalinks.com/ziggurat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ilylinked.blogspot.com/2009/05/pharaoh-tutankhamun-mummy.html" TargetMode="External"/><Relationship Id="rId11" Type="http://schemas.openxmlformats.org/officeDocument/2006/relationships/hyperlink" Target="http://www.middle-east-online.com/english/?id=26051" TargetMode="External"/><Relationship Id="rId5" Type="http://schemas.openxmlformats.org/officeDocument/2006/relationships/hyperlink" Target="http://www.preteristarchive.com/ARTchive/Jerusalem/Temple/index.html" TargetMode="External"/><Relationship Id="rId15" Type="http://schemas.openxmlformats.org/officeDocument/2006/relationships/hyperlink" Target="http://energia.sl.pl/seismograph_it.htm" TargetMode="External"/><Relationship Id="rId10" Type="http://schemas.openxmlformats.org/officeDocument/2006/relationships/hyperlink" Target="http://orderofthewhitelion.net/003.html" TargetMode="External"/><Relationship Id="rId4" Type="http://schemas.openxmlformats.org/officeDocument/2006/relationships/hyperlink" Target="http://conservativebyte.com/2011/10/time-to-build-great-wall-of-china-14-years-time-needed-to-build-fence-to-seal-us-border-15-years/" TargetMode="External"/><Relationship Id="rId9" Type="http://schemas.openxmlformats.org/officeDocument/2006/relationships/hyperlink" Target="http://cs.wikipedia.org/wiki/Harappsk&#225;_kultura" TargetMode="External"/><Relationship Id="rId14" Type="http://schemas.openxmlformats.org/officeDocument/2006/relationships/hyperlink" Target="http://mrkash.com/activities/mesopotamiamap.html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uveforum.net/754-antik-tarih/69222-yollarin-birlestigi-yer-hattusas/" TargetMode="External"/><Relationship Id="rId2" Type="http://schemas.openxmlformats.org/officeDocument/2006/relationships/hyperlink" Target="http://cheekychicago.com/cleopatr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esignmylife.org/?p=1148" TargetMode="External"/><Relationship Id="rId5" Type="http://schemas.openxmlformats.org/officeDocument/2006/relationships/hyperlink" Target="http://www.tuat.ac.jp/~pochi/images/Pictures.htm" TargetMode="External"/><Relationship Id="rId4" Type="http://schemas.openxmlformats.org/officeDocument/2006/relationships/hyperlink" Target="http://en.wikipedia.org/wiki/File:Hatshepsut_Temp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20" y="1340768"/>
            <a:ext cx="8229600" cy="5289451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VY_32_INOVACE_89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CZ.1.07/1.4.00/21.1996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Duben 2012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6. ročník základní školy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Staroorientální státy. AZ kvíz.</a:t>
            </a:r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6632"/>
            <a:ext cx="5616664" cy="1224136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Hra je určena pro dva týmy.</a:t>
            </a:r>
          </a:p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Ty si postupně vybírají otázky z hlavní nabídky.</a:t>
            </a:r>
          </a:p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Cílem hry je spojit všechny strany trojúhelníku.</a:t>
            </a:r>
          </a:p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kliknutí na šestiúhelník s číslem se dětem objeví otázka.</a:t>
            </a:r>
          </a:p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      se ukáže obrázek.</a:t>
            </a:r>
          </a:p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zodpovězení si děti otazníkem zkontrolují správnost své odpovědi. Ta je ukryta pod ikonkou     a domečkem se vrátí zpět na hlavní nabídku.</a:t>
            </a:r>
          </a:p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Šestiúhelník změní barvu a místo čísla se objeví N. Kliknou-li ještě jednou, barva se změní na oranžovou (tým A), další kliknutí zbarví šestiúhelník do zelena (tým B).</a:t>
            </a:r>
          </a:p>
          <a:p>
            <a:r>
              <a:rPr lang="cs-CZ" sz="3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Jestliže je odpověď špatná, nechají děti šestiúhelník označený jako N (náhradní otázky). Z těch si může hned vybrat druhý tým.</a:t>
            </a:r>
          </a:p>
          <a:p>
            <a:endParaRPr lang="cs-CZ" dirty="0"/>
          </a:p>
        </p:txBody>
      </p:sp>
      <p:pic>
        <p:nvPicPr>
          <p:cNvPr id="4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636912"/>
            <a:ext cx="360039" cy="350502"/>
          </a:xfrm>
          <a:prstGeom prst="rect">
            <a:avLst/>
          </a:prstGeom>
          <a:noFill/>
        </p:spPr>
      </p:pic>
      <p:pic>
        <p:nvPicPr>
          <p:cNvPr id="5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356992"/>
            <a:ext cx="360040" cy="3576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4680519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jsou na boku, týmy si libovolně vybírají.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náhradní otázku jim otevře zdánlivě prázdnou stránku. Kliknutím na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„i“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 jim objeví otázka. Na stránce jsou vždy tři otázky.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    jim ukáže odpověď. Otázek a odpovědí je na stránce stejný počet.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domeček je vrátí na hlavní výběr. Děti si  barevně označí získané políčko.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Týmy pokračují do vybrání všech otázek.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Vítězí ten, kdo spojil všechny tři strany trojúhelníku</a:t>
            </a: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/>
          </a:p>
        </p:txBody>
      </p:sp>
      <p:pic>
        <p:nvPicPr>
          <p:cNvPr id="4" name="Picture 3" descr="C:\Documents and Settings\Zbyněk\Local Settings\Temporary Internet Files\Content.IE5\TF167KQC\MC90044213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916832"/>
            <a:ext cx="325958" cy="3326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Staroorientální státy</a:t>
            </a:r>
            <a:endParaRPr lang="cs-CZ" sz="4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AZ kvíz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estiúhelník 3"/>
          <p:cNvSpPr/>
          <p:nvPr/>
        </p:nvSpPr>
        <p:spPr>
          <a:xfrm rot="16200000">
            <a:off x="503548" y="368660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-36004" y="130476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16200000">
            <a:off x="1079612" y="130476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503548" y="2240868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>
            <a:hlinkClick r:id="rId2" action="ppaction://hlinksldjump"/>
          </p:cNvPr>
          <p:cNvSpPr/>
          <p:nvPr/>
        </p:nvSpPr>
        <p:spPr>
          <a:xfrm rot="16200000">
            <a:off x="3743908" y="584684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estiúhelník 2"/>
          <p:cNvSpPr/>
          <p:nvPr/>
        </p:nvSpPr>
        <p:spPr>
          <a:xfrm rot="16200000">
            <a:off x="3743908" y="58468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estiúhelník 3"/>
          <p:cNvSpPr/>
          <p:nvPr/>
        </p:nvSpPr>
        <p:spPr>
          <a:xfrm rot="16200000">
            <a:off x="3743908" y="58468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3743908" y="584684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7" name="Šestiúhelník 6">
            <a:hlinkClick r:id="rId3" action="ppaction://hlinksldjump"/>
          </p:cNvPr>
          <p:cNvSpPr/>
          <p:nvPr/>
        </p:nvSpPr>
        <p:spPr>
          <a:xfrm rot="16200000">
            <a:off x="3167844" y="1448780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 rot="16200000">
            <a:off x="4319972" y="1448780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estiúhelník 10"/>
          <p:cNvSpPr/>
          <p:nvPr/>
        </p:nvSpPr>
        <p:spPr>
          <a:xfrm rot="16200000">
            <a:off x="4319972" y="1448780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estiúhelník 11"/>
          <p:cNvSpPr/>
          <p:nvPr/>
        </p:nvSpPr>
        <p:spPr>
          <a:xfrm rot="16200000">
            <a:off x="4319972" y="1448780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16200000">
            <a:off x="3167844" y="1448780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 rot="16200000">
            <a:off x="3167844" y="1448780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4319972" y="1448780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9" name="Šestiúhelník 8"/>
          <p:cNvSpPr/>
          <p:nvPr/>
        </p:nvSpPr>
        <p:spPr>
          <a:xfrm rot="16200000">
            <a:off x="3167844" y="1448780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14" name="Šestiúhelník 13">
            <a:hlinkClick r:id="rId5" action="ppaction://hlinksldjump"/>
          </p:cNvPr>
          <p:cNvSpPr/>
          <p:nvPr/>
        </p:nvSpPr>
        <p:spPr>
          <a:xfrm rot="16200000">
            <a:off x="2591780" y="2312876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estiúhelník 14"/>
          <p:cNvSpPr/>
          <p:nvPr/>
        </p:nvSpPr>
        <p:spPr>
          <a:xfrm rot="16200000">
            <a:off x="2591780" y="2312876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estiúhelník 15"/>
          <p:cNvSpPr/>
          <p:nvPr/>
        </p:nvSpPr>
        <p:spPr>
          <a:xfrm rot="16200000">
            <a:off x="2591780" y="2312876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estiúhelník 16"/>
          <p:cNvSpPr/>
          <p:nvPr/>
        </p:nvSpPr>
        <p:spPr>
          <a:xfrm rot="16200000">
            <a:off x="2591780" y="2312876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18" name="Šestiúhelník 17">
            <a:hlinkClick r:id="rId6" action="ppaction://hlinksldjump"/>
          </p:cNvPr>
          <p:cNvSpPr/>
          <p:nvPr/>
        </p:nvSpPr>
        <p:spPr>
          <a:xfrm rot="16200000">
            <a:off x="3743908" y="2312876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16200000">
            <a:off x="3743908" y="2312876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estiúhelník 19"/>
          <p:cNvSpPr/>
          <p:nvPr/>
        </p:nvSpPr>
        <p:spPr>
          <a:xfrm rot="16200000">
            <a:off x="3743908" y="2312876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estiúhelník 20"/>
          <p:cNvSpPr/>
          <p:nvPr/>
        </p:nvSpPr>
        <p:spPr>
          <a:xfrm rot="16200000">
            <a:off x="3743908" y="2312876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22" name="Šestiúhelník 21">
            <a:hlinkClick r:id="rId7" action="ppaction://hlinksldjump"/>
          </p:cNvPr>
          <p:cNvSpPr/>
          <p:nvPr/>
        </p:nvSpPr>
        <p:spPr>
          <a:xfrm rot="16200000">
            <a:off x="4896036" y="2312876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/>
          <p:cNvSpPr/>
          <p:nvPr/>
        </p:nvSpPr>
        <p:spPr>
          <a:xfrm rot="16200000">
            <a:off x="4896036" y="2312876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/>
          <p:cNvSpPr/>
          <p:nvPr/>
        </p:nvSpPr>
        <p:spPr>
          <a:xfrm rot="16200000">
            <a:off x="4896036" y="2312876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 rot="16200000">
            <a:off x="4896036" y="2312876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26" name="Šestiúhelník 25">
            <a:hlinkClick r:id="rId8" action="ppaction://hlinksldjump"/>
          </p:cNvPr>
          <p:cNvSpPr/>
          <p:nvPr/>
        </p:nvSpPr>
        <p:spPr>
          <a:xfrm rot="16200000">
            <a:off x="2015716" y="3176972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estiúhelník 26"/>
          <p:cNvSpPr/>
          <p:nvPr/>
        </p:nvSpPr>
        <p:spPr>
          <a:xfrm rot="16200000">
            <a:off x="2015716" y="3176972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estiúhelník 27"/>
          <p:cNvSpPr/>
          <p:nvPr/>
        </p:nvSpPr>
        <p:spPr>
          <a:xfrm rot="16200000">
            <a:off x="2015716" y="3176972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estiúhelník 28"/>
          <p:cNvSpPr/>
          <p:nvPr/>
        </p:nvSpPr>
        <p:spPr>
          <a:xfrm rot="16200000">
            <a:off x="2015716" y="3176972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30" name="Šestiúhelník 29">
            <a:hlinkClick r:id="rId9" action="ppaction://hlinksldjump"/>
          </p:cNvPr>
          <p:cNvSpPr/>
          <p:nvPr/>
        </p:nvSpPr>
        <p:spPr>
          <a:xfrm rot="16200000">
            <a:off x="3167844" y="3176972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Šestiúhelník 30"/>
          <p:cNvSpPr/>
          <p:nvPr/>
        </p:nvSpPr>
        <p:spPr>
          <a:xfrm rot="16200000">
            <a:off x="3167844" y="3176972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estiúhelník 31"/>
          <p:cNvSpPr/>
          <p:nvPr/>
        </p:nvSpPr>
        <p:spPr>
          <a:xfrm rot="16200000">
            <a:off x="3167844" y="3176972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3167844" y="3176972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34" name="Šestiúhelník 33">
            <a:hlinkClick r:id="rId10" action="ppaction://hlinksldjump"/>
          </p:cNvPr>
          <p:cNvSpPr/>
          <p:nvPr/>
        </p:nvSpPr>
        <p:spPr>
          <a:xfrm rot="16200000">
            <a:off x="4319972" y="3176972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estiúhelník 34"/>
          <p:cNvSpPr/>
          <p:nvPr/>
        </p:nvSpPr>
        <p:spPr>
          <a:xfrm rot="16200000">
            <a:off x="4319972" y="3176972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estiúhelník 35"/>
          <p:cNvSpPr/>
          <p:nvPr/>
        </p:nvSpPr>
        <p:spPr>
          <a:xfrm rot="16200000">
            <a:off x="4319972" y="3176972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estiúhelník 36"/>
          <p:cNvSpPr/>
          <p:nvPr/>
        </p:nvSpPr>
        <p:spPr>
          <a:xfrm rot="16200000">
            <a:off x="4319972" y="3176972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38" name="Šestiúhelník 37">
            <a:hlinkClick r:id="rId11" action="ppaction://hlinksldjump"/>
          </p:cNvPr>
          <p:cNvSpPr/>
          <p:nvPr/>
        </p:nvSpPr>
        <p:spPr>
          <a:xfrm rot="16200000">
            <a:off x="5472100" y="3176972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estiúhelník 38"/>
          <p:cNvSpPr/>
          <p:nvPr/>
        </p:nvSpPr>
        <p:spPr>
          <a:xfrm rot="16200000">
            <a:off x="5472100" y="3176972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estiúhelník 39"/>
          <p:cNvSpPr/>
          <p:nvPr/>
        </p:nvSpPr>
        <p:spPr>
          <a:xfrm rot="16200000">
            <a:off x="5472100" y="3176972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estiúhelník 40"/>
          <p:cNvSpPr/>
          <p:nvPr/>
        </p:nvSpPr>
        <p:spPr>
          <a:xfrm rot="16200000">
            <a:off x="5472100" y="3176972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42" name="Šestiúhelník 41">
            <a:hlinkClick r:id="rId12" action="ppaction://hlinksldjump"/>
          </p:cNvPr>
          <p:cNvSpPr/>
          <p:nvPr/>
        </p:nvSpPr>
        <p:spPr>
          <a:xfrm rot="16200000">
            <a:off x="1439652" y="4041068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Šestiúhelník 42"/>
          <p:cNvSpPr/>
          <p:nvPr/>
        </p:nvSpPr>
        <p:spPr>
          <a:xfrm rot="16200000">
            <a:off x="1439652" y="4041068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Šestiúhelník 43"/>
          <p:cNvSpPr/>
          <p:nvPr/>
        </p:nvSpPr>
        <p:spPr>
          <a:xfrm rot="16200000">
            <a:off x="1439652" y="4041068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Šestiúhelník 44"/>
          <p:cNvSpPr/>
          <p:nvPr/>
        </p:nvSpPr>
        <p:spPr>
          <a:xfrm rot="16200000">
            <a:off x="1439652" y="4041068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46" name="Šestiúhelník 45">
            <a:hlinkClick r:id="rId13" action="ppaction://hlinksldjump"/>
          </p:cNvPr>
          <p:cNvSpPr/>
          <p:nvPr/>
        </p:nvSpPr>
        <p:spPr>
          <a:xfrm rot="16200000">
            <a:off x="2591780" y="4041068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Šestiúhelník 46"/>
          <p:cNvSpPr/>
          <p:nvPr/>
        </p:nvSpPr>
        <p:spPr>
          <a:xfrm rot="16200000">
            <a:off x="2591780" y="4041068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Šestiúhelník 47"/>
          <p:cNvSpPr/>
          <p:nvPr/>
        </p:nvSpPr>
        <p:spPr>
          <a:xfrm rot="16200000">
            <a:off x="2591780" y="4041068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Šestiúhelník 48"/>
          <p:cNvSpPr/>
          <p:nvPr/>
        </p:nvSpPr>
        <p:spPr>
          <a:xfrm rot="16200000">
            <a:off x="2591780" y="4041068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50" name="Šestiúhelník 49">
            <a:hlinkClick r:id="rId14" action="ppaction://hlinksldjump"/>
          </p:cNvPr>
          <p:cNvSpPr/>
          <p:nvPr/>
        </p:nvSpPr>
        <p:spPr>
          <a:xfrm rot="16200000">
            <a:off x="3743908" y="4041068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Šestiúhelník 50"/>
          <p:cNvSpPr/>
          <p:nvPr/>
        </p:nvSpPr>
        <p:spPr>
          <a:xfrm rot="16200000">
            <a:off x="3743908" y="4041068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Šestiúhelník 51"/>
          <p:cNvSpPr/>
          <p:nvPr/>
        </p:nvSpPr>
        <p:spPr>
          <a:xfrm rot="16200000">
            <a:off x="3743908" y="4041068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Šestiúhelník 52"/>
          <p:cNvSpPr/>
          <p:nvPr/>
        </p:nvSpPr>
        <p:spPr>
          <a:xfrm rot="16200000">
            <a:off x="3743908" y="4041068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54" name="Šestiúhelník 53">
            <a:hlinkClick r:id="rId15" action="ppaction://hlinksldjump"/>
          </p:cNvPr>
          <p:cNvSpPr/>
          <p:nvPr/>
        </p:nvSpPr>
        <p:spPr>
          <a:xfrm rot="16200000">
            <a:off x="4896036" y="4041068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Šestiúhelník 54"/>
          <p:cNvSpPr/>
          <p:nvPr/>
        </p:nvSpPr>
        <p:spPr>
          <a:xfrm rot="16200000">
            <a:off x="4896036" y="4041068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Šestiúhelník 55"/>
          <p:cNvSpPr/>
          <p:nvPr/>
        </p:nvSpPr>
        <p:spPr>
          <a:xfrm rot="16200000">
            <a:off x="4896036" y="4041068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Šestiúhelník 56"/>
          <p:cNvSpPr/>
          <p:nvPr/>
        </p:nvSpPr>
        <p:spPr>
          <a:xfrm rot="16200000">
            <a:off x="4896036" y="4041068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58" name="Šestiúhelník 57">
            <a:hlinkClick r:id="rId16" action="ppaction://hlinksldjump"/>
          </p:cNvPr>
          <p:cNvSpPr/>
          <p:nvPr/>
        </p:nvSpPr>
        <p:spPr>
          <a:xfrm rot="16200000">
            <a:off x="6048164" y="4041068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Šestiúhelník 58"/>
          <p:cNvSpPr/>
          <p:nvPr/>
        </p:nvSpPr>
        <p:spPr>
          <a:xfrm rot="16200000">
            <a:off x="6048164" y="4041068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Šestiúhelník 59"/>
          <p:cNvSpPr/>
          <p:nvPr/>
        </p:nvSpPr>
        <p:spPr>
          <a:xfrm rot="16200000">
            <a:off x="6048164" y="4041068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Šestiúhelník 60"/>
          <p:cNvSpPr/>
          <p:nvPr/>
        </p:nvSpPr>
        <p:spPr>
          <a:xfrm rot="16200000">
            <a:off x="6048164" y="4041068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62" name="Šestiúhelník 61">
            <a:hlinkClick r:id="rId17" action="ppaction://hlinksldjump"/>
          </p:cNvPr>
          <p:cNvSpPr/>
          <p:nvPr/>
        </p:nvSpPr>
        <p:spPr>
          <a:xfrm rot="16200000">
            <a:off x="863588" y="4905164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Šestiúhelník 62"/>
          <p:cNvSpPr/>
          <p:nvPr/>
        </p:nvSpPr>
        <p:spPr>
          <a:xfrm rot="16200000">
            <a:off x="863588" y="490516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Šestiúhelník 63"/>
          <p:cNvSpPr/>
          <p:nvPr/>
        </p:nvSpPr>
        <p:spPr>
          <a:xfrm rot="16200000">
            <a:off x="863588" y="490516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Šestiúhelník 64"/>
          <p:cNvSpPr/>
          <p:nvPr/>
        </p:nvSpPr>
        <p:spPr>
          <a:xfrm rot="16200000">
            <a:off x="863588" y="4905164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66" name="Šestiúhelník 65">
            <a:hlinkClick r:id="rId18" action="ppaction://hlinksldjump"/>
          </p:cNvPr>
          <p:cNvSpPr/>
          <p:nvPr/>
        </p:nvSpPr>
        <p:spPr>
          <a:xfrm rot="16200000">
            <a:off x="2015716" y="4905164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Šestiúhelník 66"/>
          <p:cNvSpPr/>
          <p:nvPr/>
        </p:nvSpPr>
        <p:spPr>
          <a:xfrm rot="16200000">
            <a:off x="2015716" y="490516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Šestiúhelník 67"/>
          <p:cNvSpPr/>
          <p:nvPr/>
        </p:nvSpPr>
        <p:spPr>
          <a:xfrm rot="16200000">
            <a:off x="2015716" y="490516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Šestiúhelník 68"/>
          <p:cNvSpPr/>
          <p:nvPr/>
        </p:nvSpPr>
        <p:spPr>
          <a:xfrm rot="16200000">
            <a:off x="2015716" y="4905164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70" name="Šestiúhelník 69">
            <a:hlinkClick r:id="rId19" action="ppaction://hlinksldjump"/>
          </p:cNvPr>
          <p:cNvSpPr/>
          <p:nvPr/>
        </p:nvSpPr>
        <p:spPr>
          <a:xfrm rot="16200000">
            <a:off x="3167844" y="4905164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Šestiúhelník 70"/>
          <p:cNvSpPr/>
          <p:nvPr/>
        </p:nvSpPr>
        <p:spPr>
          <a:xfrm rot="16200000">
            <a:off x="3167844" y="490516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Šestiúhelník 71"/>
          <p:cNvSpPr/>
          <p:nvPr/>
        </p:nvSpPr>
        <p:spPr>
          <a:xfrm rot="16200000">
            <a:off x="3167844" y="490516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Šestiúhelník 72"/>
          <p:cNvSpPr/>
          <p:nvPr/>
        </p:nvSpPr>
        <p:spPr>
          <a:xfrm rot="16200000">
            <a:off x="3167844" y="4905164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74" name="Šestiúhelník 73">
            <a:hlinkClick r:id="rId20" action="ppaction://hlinksldjump"/>
          </p:cNvPr>
          <p:cNvSpPr/>
          <p:nvPr/>
        </p:nvSpPr>
        <p:spPr>
          <a:xfrm rot="16200000">
            <a:off x="4319972" y="4905164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Šestiúhelník 74"/>
          <p:cNvSpPr/>
          <p:nvPr/>
        </p:nvSpPr>
        <p:spPr>
          <a:xfrm rot="16200000">
            <a:off x="4319972" y="490516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Šestiúhelník 75"/>
          <p:cNvSpPr/>
          <p:nvPr/>
        </p:nvSpPr>
        <p:spPr>
          <a:xfrm rot="16200000">
            <a:off x="4319972" y="490516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Šestiúhelník 76"/>
          <p:cNvSpPr/>
          <p:nvPr/>
        </p:nvSpPr>
        <p:spPr>
          <a:xfrm rot="16200000">
            <a:off x="4319972" y="4905164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78" name="Šestiúhelník 77">
            <a:hlinkClick r:id="rId21" action="ppaction://hlinksldjump"/>
          </p:cNvPr>
          <p:cNvSpPr/>
          <p:nvPr/>
        </p:nvSpPr>
        <p:spPr>
          <a:xfrm rot="16200000">
            <a:off x="5472100" y="4905164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Šestiúhelník 78"/>
          <p:cNvSpPr/>
          <p:nvPr/>
        </p:nvSpPr>
        <p:spPr>
          <a:xfrm rot="16200000">
            <a:off x="5472100" y="490516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Šestiúhelník 79"/>
          <p:cNvSpPr/>
          <p:nvPr/>
        </p:nvSpPr>
        <p:spPr>
          <a:xfrm rot="16200000">
            <a:off x="5472100" y="490516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Šestiúhelník 80"/>
          <p:cNvSpPr/>
          <p:nvPr/>
        </p:nvSpPr>
        <p:spPr>
          <a:xfrm rot="16200000">
            <a:off x="5472100" y="4905164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82" name="Šestiúhelník 81">
            <a:hlinkClick r:id="rId22" action="ppaction://hlinksldjump"/>
          </p:cNvPr>
          <p:cNvSpPr/>
          <p:nvPr/>
        </p:nvSpPr>
        <p:spPr>
          <a:xfrm rot="16200000">
            <a:off x="6624228" y="4905164"/>
            <a:ext cx="1080120" cy="1008112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Šestiúhelník 82"/>
          <p:cNvSpPr/>
          <p:nvPr/>
        </p:nvSpPr>
        <p:spPr>
          <a:xfrm rot="16200000">
            <a:off x="6624228" y="4905164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Šestiúhelník 83">
            <a:hlinkClick r:id="rId23" action="ppaction://hlinksldjump"/>
          </p:cNvPr>
          <p:cNvSpPr/>
          <p:nvPr/>
        </p:nvSpPr>
        <p:spPr>
          <a:xfrm rot="16200000">
            <a:off x="215516" y="296652"/>
            <a:ext cx="1080120" cy="1008112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Šestiúhelník 84"/>
          <p:cNvSpPr/>
          <p:nvPr/>
        </p:nvSpPr>
        <p:spPr>
          <a:xfrm rot="16200000">
            <a:off x="6624228" y="4905164"/>
            <a:ext cx="1080120" cy="100811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Šestiúhelník 85"/>
          <p:cNvSpPr/>
          <p:nvPr/>
        </p:nvSpPr>
        <p:spPr>
          <a:xfrm rot="16200000">
            <a:off x="6624228" y="4905164"/>
            <a:ext cx="1080120" cy="1008112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  <p:bldP spid="6" grpId="0" animBg="1"/>
      <p:bldP spid="8" grpId="0" animBg="1"/>
      <p:bldP spid="13" grpId="0" animBg="1"/>
      <p:bldP spid="9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3" grpId="0" animBg="1"/>
      <p:bldP spid="64" grpId="0" animBg="1"/>
      <p:bldP spid="65" grpId="0" animBg="1"/>
      <p:bldP spid="67" grpId="0" animBg="1"/>
      <p:bldP spid="68" grpId="0" animBg="1"/>
      <p:bldP spid="69" grpId="0" animBg="1"/>
      <p:bldP spid="71" grpId="0" animBg="1"/>
      <p:bldP spid="72" grpId="0" animBg="1"/>
      <p:bldP spid="73" grpId="0" animBg="1"/>
      <p:bldP spid="75" grpId="0" animBg="1"/>
      <p:bldP spid="76" grpId="0" animBg="1"/>
      <p:bldP spid="77" grpId="0" animBg="1"/>
      <p:bldP spid="79" grpId="0" animBg="1"/>
      <p:bldP spid="80" grpId="0" animBg="1"/>
      <p:bldP spid="81" grpId="0" animBg="1"/>
      <p:bldP spid="83" grpId="0" animBg="1"/>
      <p:bldP spid="85" grpId="0" animBg="1"/>
      <p:bldP spid="8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Zikkurat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Poznáš stavbu na obrázku?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420888"/>
            <a:ext cx="4458783" cy="2950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228184" y="4941168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Hieroglyfy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toto písmo?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4941168"/>
            <a:ext cx="7920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2420888"/>
            <a:ext cx="2496095" cy="4039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Velká čínská zeď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Poznáš stavbu na obrázku?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4941168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2780928"/>
            <a:ext cx="5067580" cy="3314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Šalamoun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jako první nechal postavit Boží chrám v Jeruzalémě?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5" y="4941168"/>
            <a:ext cx="720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4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2852936"/>
            <a:ext cx="4320480" cy="3640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4" name="Picture 2" descr="C:\Documents and Settings\Zbyněk\Local Settings\Temporary Internet Files\Content.IE5\UQIHIO6I\MC900437980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2276872"/>
            <a:ext cx="5236109" cy="37874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Terakotová armáda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na obrázku?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941168"/>
            <a:ext cx="7200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2492896"/>
            <a:ext cx="47625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Pyramidy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Poznáš stavby na obrázku?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941168"/>
            <a:ext cx="7200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636912"/>
            <a:ext cx="5028595" cy="3335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Harappa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staroorientálním městě se používalo toto písmo?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4941168"/>
            <a:ext cx="11521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8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3140968"/>
            <a:ext cx="4348719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 Egyptě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budeme hledat tuto stavbu?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94116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9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2204864"/>
            <a:ext cx="4680520" cy="4181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Mumifikace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posmrtná úprava těla?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941168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10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2636912"/>
            <a:ext cx="5230321" cy="3432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Hedvábí 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se získává z těchto zámotků?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941168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11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9" y="2784536"/>
            <a:ext cx="5040560" cy="3534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Gilgameš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tento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urucký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král?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494116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 12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2276872"/>
            <a:ext cx="1923226" cy="4481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Mezopotámie 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nazývalo toto území?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941168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13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2564904"/>
            <a:ext cx="4904779" cy="3669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Seismograf 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nazývá tento starý čínský vynález?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941168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14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2564904"/>
            <a:ext cx="469568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Faraon, panovník Egypta 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používal tyto odznaky panovnické moci?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94116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5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2276872"/>
            <a:ext cx="3528392" cy="428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Kleopatra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jmenovala nejslavnější egyptská královna?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94116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15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3212976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Chattušaš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jmenovalo hlavní město Chetitské říše?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94116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16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2996952"/>
            <a:ext cx="4431779" cy="2835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Královna </a:t>
            </a:r>
            <a:r>
              <a:rPr lang="cs-CZ" sz="4000" b="1" i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Hatšepsut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nechal vystavět tento nejkrásnější egyptský chrám?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94116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17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996952"/>
            <a:ext cx="4746104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Rýže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Která plodina se pěstuje na těchto zvláštních polích?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94116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18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852936"/>
            <a:ext cx="4344978" cy="3254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5123" name="Picture 3" descr="C:\Documents and Settings\Zbyněk\Local Settings\Temporary Internet Files\Content.IE5\WVKR2EH9\MC9004343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1844824"/>
            <a:ext cx="4104456" cy="383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Klínové písmo</a:t>
            </a:r>
            <a:r>
              <a:rPr lang="cs-CZ" sz="4000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toto písmo?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94116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Obr. 19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1030" name="Picture 6" descr="C:\Documents and Settings\Zbyněk\Local Settings\Temporary Internet Files\Content.IE5\UQIHIO6I\MC9004421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6165304"/>
            <a:ext cx="711545" cy="692696"/>
          </a:xfrm>
          <a:prstGeom prst="rect">
            <a:avLst/>
          </a:prstGeom>
          <a:noFill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420888"/>
            <a:ext cx="4451773" cy="402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</a:t>
            </a:r>
            <a:endParaRPr lang="cs-CZ" sz="4000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1) Kdo rozluštil egyptské hieroglyfy?</a:t>
            </a:r>
          </a:p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Jean Francois </a:t>
            </a:r>
            <a:r>
              <a:rPr lang="cs-CZ" b="1" i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Champollion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2) Kdo nechal sepsat jeden z nejstarších zákoníků?</a:t>
            </a:r>
          </a:p>
          <a:p>
            <a:r>
              <a:rPr lang="cs-CZ" b="1" i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Chammurapi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3) V povodí které řeky vznikla staroindická říše?</a:t>
            </a:r>
          </a:p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Indus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94116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Zbyněk\Local Settings\Temporary Internet Files\Content.IE5\CE77G2EI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46592" y="6165304"/>
            <a:ext cx="697408" cy="692696"/>
          </a:xfrm>
          <a:prstGeom prst="rect">
            <a:avLst/>
          </a:prstGeom>
          <a:noFill/>
        </p:spPr>
      </p:pic>
      <p:pic>
        <p:nvPicPr>
          <p:cNvPr id="1029" name="Picture 5" descr="C:\Documents and Settings\Zbyněk\Local Settings\Temporary Internet Files\Content.IE5\CE77G2EI\MC9004421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142786"/>
            <a:ext cx="720080" cy="715214"/>
          </a:xfrm>
          <a:prstGeom prst="rect">
            <a:avLst/>
          </a:prstGeom>
          <a:noFill/>
        </p:spPr>
      </p:pic>
      <p:pic>
        <p:nvPicPr>
          <p:cNvPr id="7171" name="Picture 3" descr="C:\Documents and Settings\Zbyněk\Local Settings\Temporary Internet Files\Content.IE5\TF167KQC\MC90044213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6165304"/>
            <a:ext cx="678749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obrázky jsou v licenci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crystalinks.com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ziggurat.html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http://www.mein-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altaegypten.de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/internet/Alt_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Aegypten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_2/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hieroglyphen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Hieroglyphen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_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einfuehrung.html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http://conservativebyte.com/2011/10/time-to-build-great-wall-of-china-14-years-time-needed-to-build-fence-to-seal-us-border-15-years/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preteristarchive.com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ARTchive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Jerusalem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/Temple/index.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html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5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http://dailylinked.blogspot.com/2009/05/pharaoh-tutankhamun-mummy.html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http://newenglandmoments.wordpress.com/interesting-articles/chinas-terracotta-army/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http://en.wikipedia.org/wiki/Egyptian_pyramids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http://cs.wikipedia.org/wiki/Harappská_kultura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autor 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Imaging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vloženo 14.5.2005</a:t>
            </a: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9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http://orderofthewhitelion.net/003.html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10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middle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east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-online.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com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english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/?id=26051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11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togas.ru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podushki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shelk.html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12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http://homeschoolcourses.wordpress.com/world-literature-i-the-ancients-an-etse-course/the-epic-of-gilgamesh/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13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http://mrkash.com/activities/mesopotamiamap.html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14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http://energia.sl.pl/seismograph_it.htm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15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http://cheekychicago.com/cleopatra/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16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nuveforum.net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/754-antik-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tarih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/69222-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yollarin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birlestigi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yer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hattusas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17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http://en.wikipedia.org/wiki/File:Hatshepsut_Temple.jpg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18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tuat.ac.jp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/~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pochi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Pictures.htm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19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designmylife.org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/?p=1148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Tlačítka a 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smajlíci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Microsoft Office - klipart</a:t>
            </a: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797</Words>
  <Application>Microsoft Office PowerPoint</Application>
  <PresentationFormat>Předvádění na obrazovce (4:3)</PresentationFormat>
  <Paragraphs>209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Prezentace aplikace PowerPoint</vt:lpstr>
      <vt:lpstr>Metodický list</vt:lpstr>
      <vt:lpstr>Prezentace aplikace PowerPoint</vt:lpstr>
      <vt:lpstr>Staroorientální státy</vt:lpstr>
      <vt:lpstr>Prezentace aplikace PowerPoint</vt:lpstr>
      <vt:lpstr>Zikkurat </vt:lpstr>
      <vt:lpstr>Hieroglyfy  </vt:lpstr>
      <vt:lpstr>Velká čínská zeď </vt:lpstr>
      <vt:lpstr>Šalamoun </vt:lpstr>
      <vt:lpstr>Bonus</vt:lpstr>
      <vt:lpstr>Terakotová armáda </vt:lpstr>
      <vt:lpstr>Pyramidy </vt:lpstr>
      <vt:lpstr>Harappa </vt:lpstr>
      <vt:lpstr>V Egyptě </vt:lpstr>
      <vt:lpstr>Mumifikace   </vt:lpstr>
      <vt:lpstr>Hedvábí    </vt:lpstr>
      <vt:lpstr>Gilgameš   </vt:lpstr>
      <vt:lpstr>Mezopotámie    </vt:lpstr>
      <vt:lpstr>Seismograf    </vt:lpstr>
      <vt:lpstr>Faraon, panovník Egypta    </vt:lpstr>
      <vt:lpstr>Kleopatra</vt:lpstr>
      <vt:lpstr>Chattušaš</vt:lpstr>
      <vt:lpstr>Královna Hatšepsut</vt:lpstr>
      <vt:lpstr>Rýže</vt:lpstr>
      <vt:lpstr>Bonus</vt:lpstr>
      <vt:lpstr>Klínové písmo </vt:lpstr>
      <vt:lpstr>Náhradní otázky</vt:lpstr>
      <vt:lpstr>Použité obrázky jsou v licenci Creative Commons</vt:lpstr>
      <vt:lpstr>Prezentace aplikace PowerPoint</vt:lpstr>
    </vt:vector>
  </TitlesOfParts>
  <Company>AXION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Správce PC</cp:lastModifiedBy>
  <cp:revision>32</cp:revision>
  <dcterms:created xsi:type="dcterms:W3CDTF">2012-03-21T14:18:19Z</dcterms:created>
  <dcterms:modified xsi:type="dcterms:W3CDTF">2013-09-04T12:39:39Z</dcterms:modified>
</cp:coreProperties>
</file>