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200" d="100"/>
          <a:sy n="200" d="100"/>
        </p:scale>
        <p:origin x="1824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1FD2B-1C33-4725-BB1F-79640FD9D45D}" type="datetimeFigureOut">
              <a:rPr lang="en-US" smtClean="0"/>
              <a:t>9/6/2013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36624-31BC-4560-9E34-4C7C1D4AE0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98971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1FD2B-1C33-4725-BB1F-79640FD9D45D}" type="datetimeFigureOut">
              <a:rPr lang="en-US" smtClean="0"/>
              <a:t>9/6/2013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36624-31BC-4560-9E34-4C7C1D4AE0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90114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1FD2B-1C33-4725-BB1F-79640FD9D45D}" type="datetimeFigureOut">
              <a:rPr lang="en-US" smtClean="0"/>
              <a:t>9/6/2013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36624-31BC-4560-9E34-4C7C1D4AE0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6692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1FD2B-1C33-4725-BB1F-79640FD9D45D}" type="datetimeFigureOut">
              <a:rPr lang="en-US" smtClean="0"/>
              <a:t>9/6/2013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36624-31BC-4560-9E34-4C7C1D4AE0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77144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1FD2B-1C33-4725-BB1F-79640FD9D45D}" type="datetimeFigureOut">
              <a:rPr lang="en-US" smtClean="0"/>
              <a:t>9/6/2013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36624-31BC-4560-9E34-4C7C1D4AE0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660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1FD2B-1C33-4725-BB1F-79640FD9D45D}" type="datetimeFigureOut">
              <a:rPr lang="en-US" smtClean="0"/>
              <a:t>9/6/2013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36624-31BC-4560-9E34-4C7C1D4AE0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371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1FD2B-1C33-4725-BB1F-79640FD9D45D}" type="datetimeFigureOut">
              <a:rPr lang="en-US" smtClean="0"/>
              <a:t>9/6/2013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36624-31BC-4560-9E34-4C7C1D4AE0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02771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1FD2B-1C33-4725-BB1F-79640FD9D45D}" type="datetimeFigureOut">
              <a:rPr lang="en-US" smtClean="0"/>
              <a:t>9/6/2013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36624-31BC-4560-9E34-4C7C1D4AE0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429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1FD2B-1C33-4725-BB1F-79640FD9D45D}" type="datetimeFigureOut">
              <a:rPr lang="en-US" smtClean="0"/>
              <a:t>9/6/2013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36624-31BC-4560-9E34-4C7C1D4AE0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2084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1FD2B-1C33-4725-BB1F-79640FD9D45D}" type="datetimeFigureOut">
              <a:rPr lang="en-US" smtClean="0"/>
              <a:t>9/6/2013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36624-31BC-4560-9E34-4C7C1D4AE0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42800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1FD2B-1C33-4725-BB1F-79640FD9D45D}" type="datetimeFigureOut">
              <a:rPr lang="en-US" smtClean="0"/>
              <a:t>9/6/2013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36624-31BC-4560-9E34-4C7C1D4AE0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13333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B1FD2B-1C33-4725-BB1F-79640FD9D45D}" type="datetimeFigureOut">
              <a:rPr lang="en-US" smtClean="0"/>
              <a:t>9/6/2013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736624-31BC-4560-9E34-4C7C1D4AE0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0479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2013"/>
            <a:ext cx="4320878" cy="944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A9A57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2F2B2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DFDCB7"/>
                  </a:outerShdw>
                </a:effectLst>
              </a14:hiddenEffects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4493948"/>
              </p:ext>
            </p:extLst>
          </p:nvPr>
        </p:nvGraphicFramePr>
        <p:xfrm>
          <a:off x="2244198" y="1484784"/>
          <a:ext cx="4655603" cy="495201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24918"/>
                <a:gridCol w="2930685"/>
              </a:tblGrid>
              <a:tr h="17229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 dirty="0">
                          <a:effectLst/>
                        </a:rPr>
                        <a:t>Číslo projektu</a:t>
                      </a:r>
                      <a:endParaRPr lang="en-US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353" marR="45353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CZ.1.07/1.5.00/34.0950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353" marR="45353" marT="0" marB="0"/>
                </a:tc>
              </a:tr>
              <a:tr h="17229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Kódování materiálu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353" marR="45353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700">
                          <a:effectLst/>
                        </a:rPr>
                        <a:t>vy_32_INOVACE_bio_evo02 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353" marR="45353" marT="0" marB="0"/>
                </a:tc>
              </a:tr>
              <a:tr h="304348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Označení materiálu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353" marR="45353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smtClean="0">
                          <a:effectLst/>
                        </a:rPr>
                        <a:t>evo02_Restoration </a:t>
                      </a:r>
                      <a:r>
                        <a:rPr lang="cs-CZ" sz="800" dirty="0" err="1">
                          <a:effectLst/>
                        </a:rPr>
                        <a:t>ecology_Returning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degraded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ecosystems</a:t>
                      </a:r>
                      <a:r>
                        <a:rPr lang="cs-CZ" sz="800" dirty="0">
                          <a:effectLst/>
                        </a:rPr>
                        <a:t> to a more natural </a:t>
                      </a:r>
                      <a:r>
                        <a:rPr lang="cs-CZ" sz="800" dirty="0" err="1">
                          <a:effectLst/>
                        </a:rPr>
                        <a:t>state</a:t>
                      </a:r>
                      <a:endParaRPr lang="en-US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353" marR="45353" marT="0" marB="0"/>
                </a:tc>
              </a:tr>
              <a:tr h="17229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Název školy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353" marR="45353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Gymnázium Kladno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353" marR="45353" marT="0" marB="0"/>
                </a:tc>
              </a:tr>
              <a:tr h="17229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Autor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353" marR="45353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Mgr. Veronika Nedvědová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353" marR="45353" marT="0" marB="0"/>
                </a:tc>
              </a:tr>
              <a:tr h="45652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Anotace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353" marR="45353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Základní informace o moderních metodách používaných k obnově poškozených ekosystémů. Podklady umožňují práci na principu CLIL výuky biologie v anglickém jazyce.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353" marR="45353" marT="0" marB="0"/>
                </a:tc>
              </a:tr>
              <a:tr h="17229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Předmět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353" marR="45353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BIO- biologie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353" marR="45353" marT="0" marB="0"/>
                </a:tc>
              </a:tr>
              <a:tr h="17229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Tematická oblast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353" marR="45353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Environmentální výchova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353" marR="45353" marT="0" marB="0"/>
                </a:tc>
              </a:tr>
              <a:tr h="17229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Téma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353" marR="45353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Obnova poškozených ekosystémů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353" marR="45353" marT="0" marB="0"/>
                </a:tc>
              </a:tr>
              <a:tr h="608698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 dirty="0">
                          <a:effectLst/>
                        </a:rPr>
                        <a:t>Očekávané výstupy</a:t>
                      </a:r>
                      <a:endParaRPr lang="en-US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353" marR="45353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Pochopení možností obnovy poškozených ekosystémů. Důraz je kladen na aktivitu žáků, formulaci názorů a zaujímání postojů. Základním principem je stimulace komunikace v rámci tématu.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353" marR="45353" marT="0" marB="0"/>
                </a:tc>
              </a:tr>
              <a:tr h="304348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 dirty="0">
                          <a:effectLst/>
                        </a:rPr>
                        <a:t>Klíčová slova</a:t>
                      </a:r>
                      <a:endParaRPr lang="en-US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353" marR="45353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Bioremediace, augmentace, poškozené ekosystémy, obnova, vliv člověka na životní prostředí.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353" marR="45353" marT="0" marB="0"/>
                </a:tc>
              </a:tr>
              <a:tr h="17229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Druh učebního materiálu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353" marR="45353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Výklad s kontrolními otázkami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353" marR="45353" marT="0" marB="0"/>
                </a:tc>
              </a:tr>
              <a:tr h="17229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Ročník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353" marR="45353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3. a 4. 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353" marR="45353" marT="0" marB="0"/>
                </a:tc>
              </a:tr>
              <a:tr h="17229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Cílová skupina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353" marR="45353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vyšší stupeň osmiletého gymnázia, čtyřleté gymnázium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353" marR="45353" marT="0" marB="0"/>
                </a:tc>
              </a:tr>
              <a:tr h="17229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Ověřeno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353" marR="45353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6. 6. 2013</a:t>
                      </a:r>
                      <a:endParaRPr lang="en-US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353" marR="45353" marT="0" marB="0"/>
                </a:tc>
              </a:tr>
              <a:tr h="1382803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Použitá literatura: → </a:t>
                      </a:r>
                      <a:r>
                        <a:rPr lang="cs-CZ" sz="800" dirty="0" err="1">
                          <a:effectLst/>
                        </a:rPr>
                        <a:t>J.B.Reece</a:t>
                      </a:r>
                      <a:r>
                        <a:rPr lang="cs-CZ" sz="800" dirty="0">
                          <a:effectLst/>
                        </a:rPr>
                        <a:t> a kol.: </a:t>
                      </a:r>
                      <a:r>
                        <a:rPr lang="cs-CZ" sz="800" dirty="0" err="1">
                          <a:effectLst/>
                        </a:rPr>
                        <a:t>Campbell</a:t>
                      </a:r>
                      <a:r>
                        <a:rPr lang="cs-CZ" sz="800" dirty="0">
                          <a:effectLst/>
                        </a:rPr>
                        <a:t> Biology, </a:t>
                      </a:r>
                      <a:r>
                        <a:rPr lang="cs-CZ" sz="800" dirty="0" err="1">
                          <a:effectLst/>
                        </a:rPr>
                        <a:t>Pearson</a:t>
                      </a:r>
                      <a:r>
                        <a:rPr lang="cs-CZ" sz="800" dirty="0">
                          <a:effectLst/>
                        </a:rPr>
                        <a:t>, </a:t>
                      </a:r>
                      <a:r>
                        <a:rPr lang="cs-CZ" sz="800" dirty="0" err="1">
                          <a:effectLst/>
                        </a:rPr>
                        <a:t>Ninth</a:t>
                      </a:r>
                      <a:r>
                        <a:rPr lang="cs-CZ" sz="800" dirty="0">
                          <a:effectLst/>
                        </a:rPr>
                        <a:t> Edition,2O11. </a:t>
                      </a:r>
                      <a:endParaRPr lang="en-US" sz="7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                            →Hájková J. a kol.: Slovník ekologie a životního prostředí, Fontána a Živá </a:t>
                      </a:r>
                      <a:endParaRPr lang="en-US" sz="7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                                Planeta, 1998.</a:t>
                      </a:r>
                      <a:endParaRPr lang="en-US" sz="7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                            →Oxford </a:t>
                      </a:r>
                      <a:r>
                        <a:rPr lang="cs-CZ" sz="800" dirty="0" err="1">
                          <a:effectLst/>
                        </a:rPr>
                        <a:t>Advanced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Learner’s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Dictionary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of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Current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English</a:t>
                      </a:r>
                      <a:r>
                        <a:rPr lang="cs-CZ" sz="800" dirty="0">
                          <a:effectLst/>
                        </a:rPr>
                        <a:t>, Oxford </a:t>
                      </a:r>
                      <a:endParaRPr lang="en-US" sz="7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                               University </a:t>
                      </a:r>
                      <a:r>
                        <a:rPr lang="cs-CZ" sz="800" dirty="0" err="1">
                          <a:effectLst/>
                        </a:rPr>
                        <a:t>Press</a:t>
                      </a:r>
                      <a:r>
                        <a:rPr lang="cs-CZ" sz="800" dirty="0">
                          <a:effectLst/>
                        </a:rPr>
                        <a:t>, </a:t>
                      </a:r>
                      <a:r>
                        <a:rPr lang="cs-CZ" sz="800" dirty="0" err="1">
                          <a:effectLst/>
                        </a:rPr>
                        <a:t>Fifth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Edition</a:t>
                      </a:r>
                      <a:r>
                        <a:rPr lang="cs-CZ" sz="800" dirty="0">
                          <a:effectLst/>
                        </a:rPr>
                        <a:t>, 1995.</a:t>
                      </a:r>
                      <a:endParaRPr lang="en-US" sz="7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Fotografie se svolením Vít Homér.</a:t>
                      </a:r>
                      <a:endParaRPr lang="en-US" sz="7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Ostatní materiály z vlastních zdrojů.         </a:t>
                      </a:r>
                      <a:endParaRPr lang="en-US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353" marR="45353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2269045" y="908720"/>
            <a:ext cx="4511587" cy="943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12696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ambria" pitchFamily="18" charset="0"/>
                <a:ea typeface="Calibri" pitchFamily="34" charset="0"/>
                <a:cs typeface="Arial" pitchFamily="34" charset="0"/>
              </a:rPr>
              <a:t>Restoration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mbria" pitchFamily="18" charset="0"/>
                <a:ea typeface="Calibri" pitchFamily="34" charset="0"/>
                <a:cs typeface="Arial" pitchFamily="34" charset="0"/>
              </a:rPr>
              <a:t> 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ambria" pitchFamily="18" charset="0"/>
                <a:ea typeface="Calibri" pitchFamily="34" charset="0"/>
                <a:cs typeface="Arial" pitchFamily="34" charset="0"/>
              </a:rPr>
              <a:t>ecology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mbria" pitchFamily="18" charset="0"/>
                <a:ea typeface="Calibri" pitchFamily="34" charset="0"/>
                <a:cs typeface="Arial" pitchFamily="34" charset="0"/>
              </a:rPr>
              <a:t>,</a:t>
            </a:r>
            <a:r>
              <a:rPr kumimoji="0" lang="cs-CZ" sz="1600" b="1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Cambria" pitchFamily="18" charset="0"/>
                <a:ea typeface="Calibri" pitchFamily="34" charset="0"/>
                <a:cs typeface="Arial" pitchFamily="34" charset="0"/>
              </a:rPr>
              <a:t> </a:t>
            </a:r>
            <a:r>
              <a:rPr kumimoji="0" lang="cs-CZ" sz="1600" b="1" i="0" u="none" strike="noStrike" cap="none" normalizeH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ambria" pitchFamily="18" charset="0"/>
                <a:ea typeface="Calibri" pitchFamily="34" charset="0"/>
                <a:cs typeface="Arial" pitchFamily="34" charset="0"/>
              </a:rPr>
              <a:t>r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ambria" pitchFamily="18" charset="0"/>
                <a:ea typeface="Calibri" pitchFamily="34" charset="0"/>
                <a:cs typeface="Arial" pitchFamily="34" charset="0"/>
              </a:rPr>
              <a:t>eturning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mbria" pitchFamily="18" charset="0"/>
                <a:ea typeface="Calibri" pitchFamily="34" charset="0"/>
                <a:cs typeface="Arial" pitchFamily="34" charset="0"/>
              </a:rPr>
              <a:t> 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ambria" pitchFamily="18" charset="0"/>
                <a:ea typeface="Calibri" pitchFamily="34" charset="0"/>
                <a:cs typeface="Arial" pitchFamily="34" charset="0"/>
              </a:rPr>
              <a:t>degraded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mbria" pitchFamily="18" charset="0"/>
                <a:ea typeface="Calibri" pitchFamily="34" charset="0"/>
                <a:cs typeface="Arial" pitchFamily="34" charset="0"/>
              </a:rPr>
              <a:t> 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ambria" pitchFamily="18" charset="0"/>
                <a:ea typeface="Calibri" pitchFamily="34" charset="0"/>
                <a:cs typeface="Arial" pitchFamily="34" charset="0"/>
              </a:rPr>
              <a:t>ecosystems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mbria" pitchFamily="18" charset="0"/>
                <a:ea typeface="Calibri" pitchFamily="34" charset="0"/>
                <a:cs typeface="Arial" pitchFamily="34" charset="0"/>
              </a:rPr>
              <a:t> to a more natural 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ambria" pitchFamily="18" charset="0"/>
                <a:ea typeface="Calibri" pitchFamily="34" charset="0"/>
                <a:cs typeface="Arial" pitchFamily="34" charset="0"/>
              </a:rPr>
              <a:t>state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mbria" pitchFamily="18" charset="0"/>
                <a:ea typeface="Calibri" pitchFamily="34" charset="0"/>
                <a:cs typeface="Arial" pitchFamily="34" charset="0"/>
              </a:rPr>
              <a:t>.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8579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405474" y="381930"/>
            <a:ext cx="5434373" cy="418576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en-US" sz="1400" dirty="0" smtClean="0"/>
              <a:t>The action of moving something from </a:t>
            </a:r>
            <a:r>
              <a:rPr lang="cs-CZ" sz="1400" dirty="0" smtClean="0"/>
              <a:t>a </a:t>
            </a:r>
            <a:r>
              <a:rPr lang="en-US" sz="1400" dirty="0" smtClean="0"/>
              <a:t>settled or unusual position.</a:t>
            </a:r>
            <a:endParaRPr lang="cs-CZ" sz="1400" dirty="0" smtClean="0"/>
          </a:p>
          <a:p>
            <a:pPr marL="342900" indent="-342900">
              <a:buFont typeface="+mj-lt"/>
              <a:buAutoNum type="alphaLcParenR"/>
            </a:pPr>
            <a:endParaRPr lang="en-US" sz="1400" dirty="0" smtClean="0"/>
          </a:p>
          <a:p>
            <a:pPr marL="342900" indent="-342900">
              <a:buFont typeface="+mj-lt"/>
              <a:buAutoNum type="alphaLcParenR"/>
            </a:pPr>
            <a:r>
              <a:rPr lang="en-US" sz="1400" dirty="0" smtClean="0"/>
              <a:t>Worse in quality.</a:t>
            </a:r>
            <a:endParaRPr lang="cs-CZ" sz="1400" dirty="0" smtClean="0"/>
          </a:p>
          <a:p>
            <a:pPr marL="342900" indent="-342900">
              <a:buFont typeface="+mj-lt"/>
              <a:buAutoNum type="alphaLcParenR"/>
            </a:pPr>
            <a:endParaRPr lang="en-US" sz="1400" dirty="0" smtClean="0"/>
          </a:p>
          <a:p>
            <a:pPr marL="342900" indent="-342900">
              <a:buFont typeface="+mj-lt"/>
              <a:buAutoNum type="alphaLcParenR"/>
            </a:pPr>
            <a:r>
              <a:rPr lang="en-US" sz="1400" dirty="0" smtClean="0"/>
              <a:t>Return to a normal state.</a:t>
            </a:r>
            <a:endParaRPr lang="cs-CZ" sz="1400" dirty="0" smtClean="0"/>
          </a:p>
          <a:p>
            <a:pPr marL="342900" indent="-342900">
              <a:buFont typeface="+mj-lt"/>
              <a:buAutoNum type="alphaLcParenR"/>
            </a:pPr>
            <a:endParaRPr lang="en-US" sz="1400" dirty="0" smtClean="0"/>
          </a:p>
          <a:p>
            <a:pPr marL="342900" indent="-342900">
              <a:buFont typeface="+mj-lt"/>
              <a:buAutoNum type="alphaLcParenR"/>
            </a:pPr>
            <a:r>
              <a:rPr lang="en-US" sz="1400" dirty="0" smtClean="0"/>
              <a:t>The action of returning sth.to a former condition.</a:t>
            </a:r>
            <a:endParaRPr lang="cs-CZ" sz="1400" dirty="0" smtClean="0"/>
          </a:p>
          <a:p>
            <a:pPr marL="342900" indent="-342900">
              <a:buFont typeface="+mj-lt"/>
              <a:buAutoNum type="alphaLcParenR"/>
            </a:pPr>
            <a:endParaRPr lang="en-US" sz="1400" dirty="0" smtClean="0"/>
          </a:p>
          <a:p>
            <a:pPr marL="342900" indent="-342900">
              <a:buFont typeface="+mj-lt"/>
              <a:buAutoNum type="alphaLcParenR"/>
            </a:pPr>
            <a:r>
              <a:rPr lang="en-US" sz="1400" dirty="0" smtClean="0"/>
              <a:t>Dangerous.</a:t>
            </a:r>
            <a:endParaRPr lang="cs-CZ" sz="1400" dirty="0" smtClean="0"/>
          </a:p>
          <a:p>
            <a:pPr marL="342900" indent="-342900">
              <a:buFont typeface="+mj-lt"/>
              <a:buAutoNum type="alphaLcParenR"/>
            </a:pPr>
            <a:endParaRPr lang="en-US" sz="1400" dirty="0" smtClean="0"/>
          </a:p>
          <a:p>
            <a:pPr marL="342900" indent="-342900">
              <a:buFont typeface="+mj-lt"/>
              <a:buAutoNum type="alphaLcParenR"/>
            </a:pPr>
            <a:r>
              <a:rPr lang="en-US" sz="1400" dirty="0" smtClean="0"/>
              <a:t>A group of plants growing in the same place.</a:t>
            </a:r>
            <a:endParaRPr lang="cs-CZ" sz="1400" dirty="0" smtClean="0"/>
          </a:p>
          <a:p>
            <a:pPr marL="342900" indent="-342900">
              <a:buFont typeface="+mj-lt"/>
              <a:buAutoNum type="alphaLcParenR"/>
            </a:pPr>
            <a:endParaRPr lang="en-US" sz="1400" dirty="0" smtClean="0"/>
          </a:p>
          <a:p>
            <a:pPr marL="342900" indent="-342900">
              <a:buFont typeface="+mj-lt"/>
              <a:buAutoNum type="alphaLcParenR"/>
            </a:pPr>
            <a:r>
              <a:rPr lang="en-US" sz="1400" dirty="0" smtClean="0"/>
              <a:t>Settle in an area again.</a:t>
            </a:r>
            <a:endParaRPr lang="cs-CZ" sz="1400" dirty="0" smtClean="0"/>
          </a:p>
          <a:p>
            <a:pPr marL="342900" indent="-342900">
              <a:buFont typeface="+mj-lt"/>
              <a:buAutoNum type="alphaLcParenR"/>
            </a:pPr>
            <a:endParaRPr lang="en-US" sz="1400" dirty="0" smtClean="0"/>
          </a:p>
          <a:p>
            <a:pPr marL="342900" indent="-342900">
              <a:buFont typeface="+mj-lt"/>
              <a:buAutoNum type="alphaLcParenR"/>
            </a:pPr>
            <a:r>
              <a:rPr lang="en-US" sz="1400" dirty="0" smtClean="0"/>
              <a:t>With the same specified relationship.</a:t>
            </a:r>
            <a:endParaRPr lang="cs-CZ" sz="1400" dirty="0" smtClean="0"/>
          </a:p>
          <a:p>
            <a:pPr marL="342900" indent="-342900">
              <a:buFont typeface="+mj-lt"/>
              <a:buAutoNum type="alphaLcParenR"/>
            </a:pPr>
            <a:endParaRPr lang="en-US" sz="1400" dirty="0" smtClean="0"/>
          </a:p>
          <a:p>
            <a:pPr marL="342900" indent="-342900">
              <a:buFont typeface="+mj-lt"/>
              <a:buAutoNum type="alphaLcParenR"/>
            </a:pPr>
            <a:r>
              <a:rPr lang="en-US" sz="1400" dirty="0" smtClean="0"/>
              <a:t>The natural environment of an animal or a plant.</a:t>
            </a:r>
            <a:endParaRPr lang="cs-CZ" sz="1400" dirty="0" smtClean="0"/>
          </a:p>
          <a:p>
            <a:pPr marL="342900" indent="-342900">
              <a:buFont typeface="+mj-lt"/>
              <a:buAutoNum type="alphaLcParenR"/>
            </a:pPr>
            <a:endParaRPr lang="en-US" sz="1400" dirty="0" smtClean="0"/>
          </a:p>
          <a:p>
            <a:pPr marL="342900" indent="-342900">
              <a:buFont typeface="+mj-lt"/>
              <a:buAutoNum type="alphaLcParenR"/>
            </a:pPr>
            <a:r>
              <a:rPr lang="en-US" sz="1400" dirty="0" smtClean="0"/>
              <a:t>Relating to natural conditions.</a:t>
            </a:r>
            <a:endParaRPr lang="en-US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052736"/>
            <a:ext cx="3443813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tx1"/>
              </a:buClr>
              <a:buFont typeface="Arial" pitchFamily="34" charset="0"/>
              <a:buChar char="•"/>
            </a:pPr>
            <a:r>
              <a:rPr lang="en-US" sz="1400" b="1" dirty="0" smtClean="0">
                <a:solidFill>
                  <a:srgbClr val="00B050"/>
                </a:solidFill>
              </a:rPr>
              <a:t>harmful</a:t>
            </a:r>
            <a:r>
              <a:rPr lang="en-US" sz="1400" dirty="0" smtClean="0">
                <a:solidFill>
                  <a:srgbClr val="00B050"/>
                </a:solidFill>
              </a:rPr>
              <a:t> </a:t>
            </a:r>
            <a:endParaRPr lang="cs-CZ" sz="1400" dirty="0" smtClean="0">
              <a:solidFill>
                <a:srgbClr val="00B050"/>
              </a:solidFill>
            </a:endParaRPr>
          </a:p>
          <a:p>
            <a:pPr marL="285750" indent="-285750">
              <a:buClr>
                <a:schemeClr val="tx1"/>
              </a:buClr>
              <a:buFont typeface="Arial" pitchFamily="34" charset="0"/>
              <a:buChar char="•"/>
            </a:pPr>
            <a:r>
              <a:rPr lang="en-US" sz="1400" b="1" dirty="0" smtClean="0">
                <a:solidFill>
                  <a:srgbClr val="00B050"/>
                </a:solidFill>
              </a:rPr>
              <a:t>disturbance</a:t>
            </a:r>
          </a:p>
          <a:p>
            <a:pPr marL="285750" indent="-285750">
              <a:buClr>
                <a:schemeClr val="tx1"/>
              </a:buClr>
              <a:buFont typeface="Arial" pitchFamily="34" charset="0"/>
              <a:buChar char="•"/>
            </a:pPr>
            <a:r>
              <a:rPr lang="en-US" sz="1400" b="1" dirty="0" smtClean="0">
                <a:solidFill>
                  <a:srgbClr val="00B050"/>
                </a:solidFill>
              </a:rPr>
              <a:t>environmental</a:t>
            </a:r>
            <a:r>
              <a:rPr lang="en-US" sz="1400" b="1" dirty="0" smtClean="0"/>
              <a:t> </a:t>
            </a:r>
            <a:endParaRPr lang="cs-CZ" sz="1400" b="1" dirty="0" smtClean="0"/>
          </a:p>
          <a:p>
            <a:pPr marL="285750" indent="-285750">
              <a:buClr>
                <a:schemeClr val="tx1"/>
              </a:buClr>
              <a:buFont typeface="Arial" pitchFamily="34" charset="0"/>
              <a:buChar char="•"/>
            </a:pPr>
            <a:r>
              <a:rPr lang="en-US" sz="1400" b="1" dirty="0" smtClean="0">
                <a:solidFill>
                  <a:srgbClr val="00B050"/>
                </a:solidFill>
              </a:rPr>
              <a:t>habitat</a:t>
            </a:r>
            <a:r>
              <a:rPr lang="en-US" sz="1400" dirty="0" smtClean="0"/>
              <a:t> </a:t>
            </a:r>
            <a:endParaRPr lang="cs-CZ" sz="1400" dirty="0" smtClean="0"/>
          </a:p>
          <a:p>
            <a:pPr marL="285750" indent="-285750">
              <a:buClr>
                <a:schemeClr val="tx1"/>
              </a:buClr>
              <a:buFont typeface="Arial" pitchFamily="34" charset="0"/>
              <a:buChar char="•"/>
            </a:pPr>
            <a:r>
              <a:rPr lang="en-US" sz="1400" b="1" dirty="0" smtClean="0">
                <a:solidFill>
                  <a:srgbClr val="00B050"/>
                </a:solidFill>
              </a:rPr>
              <a:t>community</a:t>
            </a:r>
            <a:endParaRPr lang="en-US" sz="14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7785" y="2132856"/>
            <a:ext cx="3888432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tx1"/>
              </a:buClr>
              <a:buFont typeface="Arial" pitchFamily="34" charset="0"/>
              <a:buChar char="•"/>
            </a:pPr>
            <a:r>
              <a:rPr lang="en-US" sz="1400" b="1" dirty="0" smtClean="0">
                <a:solidFill>
                  <a:srgbClr val="00B050"/>
                </a:solidFill>
              </a:rPr>
              <a:t>mutually</a:t>
            </a:r>
            <a:endParaRPr lang="en-US" sz="1400" dirty="0" smtClean="0"/>
          </a:p>
          <a:p>
            <a:pPr marL="285750" indent="-285750">
              <a:buClr>
                <a:schemeClr val="tx1"/>
              </a:buClr>
              <a:buFont typeface="Arial" pitchFamily="34" charset="0"/>
              <a:buChar char="•"/>
            </a:pPr>
            <a:r>
              <a:rPr lang="en-US" sz="1400" b="1" dirty="0" smtClean="0">
                <a:solidFill>
                  <a:srgbClr val="00B050"/>
                </a:solidFill>
              </a:rPr>
              <a:t>degraded</a:t>
            </a:r>
            <a:r>
              <a:rPr lang="en-US" sz="1400" dirty="0" smtClean="0"/>
              <a:t> </a:t>
            </a:r>
            <a:endParaRPr lang="cs-CZ" sz="1400" dirty="0" smtClean="0"/>
          </a:p>
          <a:p>
            <a:pPr marL="285750" indent="-285750">
              <a:buClr>
                <a:schemeClr val="tx1"/>
              </a:buClr>
              <a:buFont typeface="Arial" pitchFamily="34" charset="0"/>
              <a:buChar char="•"/>
            </a:pPr>
            <a:r>
              <a:rPr lang="en-US" sz="1400" b="1" dirty="0" smtClean="0">
                <a:solidFill>
                  <a:srgbClr val="00B050"/>
                </a:solidFill>
              </a:rPr>
              <a:t>recover from</a:t>
            </a:r>
          </a:p>
          <a:p>
            <a:pPr marL="285750" indent="-285750">
              <a:buClr>
                <a:schemeClr val="tx1"/>
              </a:buClr>
              <a:buFont typeface="Arial" pitchFamily="34" charset="0"/>
              <a:buChar char="•"/>
            </a:pPr>
            <a:r>
              <a:rPr lang="en-US" sz="1400" b="1" dirty="0" smtClean="0">
                <a:solidFill>
                  <a:srgbClr val="00B050"/>
                </a:solidFill>
              </a:rPr>
              <a:t>recolonize</a:t>
            </a:r>
            <a:r>
              <a:rPr lang="en-US" sz="1400" dirty="0" smtClean="0">
                <a:solidFill>
                  <a:srgbClr val="00B050"/>
                </a:solidFill>
              </a:rPr>
              <a:t> </a:t>
            </a:r>
            <a:endParaRPr lang="cs-CZ" sz="1400" dirty="0" smtClean="0">
              <a:solidFill>
                <a:srgbClr val="00B050"/>
              </a:solidFill>
            </a:endParaRPr>
          </a:p>
          <a:p>
            <a:pPr marL="285750" indent="-285750">
              <a:buClr>
                <a:schemeClr val="tx1"/>
              </a:buClr>
              <a:buFont typeface="Arial" pitchFamily="34" charset="0"/>
              <a:buChar char="•"/>
            </a:pPr>
            <a:r>
              <a:rPr lang="en-US" sz="1400" b="1" dirty="0" smtClean="0">
                <a:solidFill>
                  <a:srgbClr val="00B050"/>
                </a:solidFill>
              </a:rPr>
              <a:t>restoration</a:t>
            </a:r>
            <a:endParaRPr lang="en-US" sz="1400" dirty="0"/>
          </a:p>
        </p:txBody>
      </p:sp>
      <p:sp>
        <p:nvSpPr>
          <p:cNvPr id="3" name="TextovéPole 2"/>
          <p:cNvSpPr txBox="1"/>
          <p:nvPr/>
        </p:nvSpPr>
        <p:spPr>
          <a:xfrm rot="16200000">
            <a:off x="-1447293" y="2053010"/>
            <a:ext cx="39604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i="1" dirty="0" smtClean="0">
                <a:solidFill>
                  <a:srgbClr val="002060"/>
                </a:solidFill>
              </a:rPr>
              <a:t>Find definitions to the highlighted words</a:t>
            </a:r>
            <a:r>
              <a:rPr lang="cs-CZ" sz="1600" i="1" dirty="0" smtClean="0">
                <a:solidFill>
                  <a:srgbClr val="002060"/>
                </a:solidFill>
              </a:rPr>
              <a:t> :</a:t>
            </a:r>
            <a:endParaRPr lang="en-US" sz="1600" i="1" dirty="0">
              <a:solidFill>
                <a:srgbClr val="00206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Restoration ecology, returning degraded ecosystems to a more natural state.</a:t>
            </a:r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23528" y="4548910"/>
            <a:ext cx="2961836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1400" dirty="0"/>
              <a:t>……………….. </a:t>
            </a:r>
            <a:r>
              <a:rPr lang="en-US" sz="1400" dirty="0" smtClean="0"/>
              <a:t>damage</a:t>
            </a:r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sz="1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plant ……………….</a:t>
            </a:r>
          </a:p>
          <a:p>
            <a:pPr marL="285750" indent="-285750">
              <a:buFont typeface="Arial" pitchFamily="34" charset="0"/>
              <a:buChar char="•"/>
            </a:pPr>
            <a:endParaRPr lang="en-US" sz="1400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sz="1400" dirty="0"/>
              <a:t>……………….. </a:t>
            </a:r>
            <a:r>
              <a:rPr lang="en-US" sz="1400" dirty="0" smtClean="0"/>
              <a:t>ecosystem</a:t>
            </a:r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sz="1400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sz="1400" dirty="0"/>
              <a:t>……………….. </a:t>
            </a:r>
            <a:r>
              <a:rPr lang="en-US" sz="1400" dirty="0" smtClean="0"/>
              <a:t>substances</a:t>
            </a:r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sz="1400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sz="1400" dirty="0"/>
              <a:t>……………….. beneficial </a:t>
            </a:r>
            <a:r>
              <a:rPr lang="en-US" sz="1400" dirty="0" smtClean="0"/>
              <a:t>relationship</a:t>
            </a:r>
            <a:endParaRPr lang="en-US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81682" y="5256795"/>
            <a:ext cx="3285708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i="1" dirty="0">
                <a:solidFill>
                  <a:srgbClr val="002060"/>
                </a:solidFill>
              </a:rPr>
              <a:t>Fill in the missing words from the list</a:t>
            </a:r>
            <a:r>
              <a:rPr lang="cs-CZ" sz="1600" i="1" dirty="0">
                <a:solidFill>
                  <a:srgbClr val="002060"/>
                </a:solidFill>
              </a:rPr>
              <a:t>:</a:t>
            </a:r>
            <a:endParaRPr lang="en-US" sz="1600" i="1" dirty="0">
              <a:solidFill>
                <a:srgbClr val="002060"/>
              </a:solidFill>
            </a:endParaRPr>
          </a:p>
          <a:p>
            <a:endParaRPr lang="en-US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44208" y="4548910"/>
            <a:ext cx="2079415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1400" dirty="0"/>
              <a:t>human </a:t>
            </a:r>
            <a:r>
              <a:rPr lang="en-US" sz="1400" dirty="0" smtClean="0"/>
              <a:t>………………..</a:t>
            </a:r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sz="1400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sz="1400" dirty="0"/>
              <a:t>………………… </a:t>
            </a:r>
            <a:r>
              <a:rPr lang="en-US" sz="1400" dirty="0" smtClean="0"/>
              <a:t>ecology</a:t>
            </a:r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sz="1400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sz="1400" dirty="0"/>
              <a:t>………………… the </a:t>
            </a:r>
            <a:r>
              <a:rPr lang="en-US" sz="1400" dirty="0" smtClean="0"/>
              <a:t>shock</a:t>
            </a:r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sz="1400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sz="1400" dirty="0"/>
              <a:t>………………... </a:t>
            </a:r>
            <a:r>
              <a:rPr lang="en-US" sz="1400" dirty="0" smtClean="0"/>
              <a:t>corridors</a:t>
            </a:r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sz="1400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sz="1400" dirty="0"/>
              <a:t>………………… the site</a:t>
            </a:r>
          </a:p>
          <a:p>
            <a:endParaRPr lang="en-US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47641" y="53795"/>
            <a:ext cx="10915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 smtClean="0"/>
              <a:t>Worksheet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234820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84624" y="3140968"/>
            <a:ext cx="7473136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en-US" sz="2000" dirty="0" smtClean="0"/>
              <a:t>The action of moving something from </a:t>
            </a:r>
            <a:r>
              <a:rPr lang="cs-CZ" sz="2000" dirty="0" smtClean="0"/>
              <a:t>a </a:t>
            </a:r>
            <a:r>
              <a:rPr lang="en-US" sz="2000" dirty="0" smtClean="0"/>
              <a:t>settled or unusual position.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2000" dirty="0" smtClean="0"/>
              <a:t>Worse in quality.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2000" dirty="0" smtClean="0"/>
              <a:t>Return to a normal state.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2000" dirty="0" smtClean="0"/>
              <a:t>The action of returning sth.to a former condition.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2000" dirty="0" smtClean="0"/>
              <a:t>Dangerous.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2000" dirty="0" smtClean="0"/>
              <a:t>A group of plants growing in the same place.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2000" dirty="0" smtClean="0"/>
              <a:t>Settle in an area again.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2000" dirty="0" smtClean="0"/>
              <a:t>With the same specified relationship.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2000" dirty="0" smtClean="0"/>
              <a:t>The natural environment of an animal or a plant.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2000" dirty="0" smtClean="0"/>
              <a:t>Relating to natural conditions.</a:t>
            </a:r>
            <a:endParaRPr lang="en-US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48626" y="1268760"/>
            <a:ext cx="344381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tx1"/>
              </a:buClr>
              <a:buFont typeface="Arial" pitchFamily="34" charset="0"/>
              <a:buChar char="•"/>
            </a:pPr>
            <a:r>
              <a:rPr lang="en-US" sz="2000" b="1" dirty="0" smtClean="0">
                <a:solidFill>
                  <a:srgbClr val="00B050"/>
                </a:solidFill>
              </a:rPr>
              <a:t>harmful</a:t>
            </a:r>
            <a:r>
              <a:rPr lang="en-US" sz="2000" dirty="0" smtClean="0">
                <a:solidFill>
                  <a:srgbClr val="00B050"/>
                </a:solidFill>
              </a:rPr>
              <a:t> </a:t>
            </a:r>
            <a:endParaRPr lang="cs-CZ" sz="2000" dirty="0" smtClean="0">
              <a:solidFill>
                <a:srgbClr val="00B050"/>
              </a:solidFill>
            </a:endParaRPr>
          </a:p>
          <a:p>
            <a:pPr marL="285750" indent="-285750">
              <a:buClr>
                <a:schemeClr val="tx1"/>
              </a:buClr>
              <a:buFont typeface="Arial" pitchFamily="34" charset="0"/>
              <a:buChar char="•"/>
            </a:pPr>
            <a:r>
              <a:rPr lang="en-US" sz="2000" b="1" dirty="0" smtClean="0">
                <a:solidFill>
                  <a:srgbClr val="00B050"/>
                </a:solidFill>
              </a:rPr>
              <a:t>disturbance</a:t>
            </a:r>
          </a:p>
          <a:p>
            <a:pPr marL="285750" indent="-285750">
              <a:buClr>
                <a:schemeClr val="tx1"/>
              </a:buClr>
              <a:buFont typeface="Arial" pitchFamily="34" charset="0"/>
              <a:buChar char="•"/>
            </a:pPr>
            <a:r>
              <a:rPr lang="en-US" sz="2000" b="1" dirty="0" smtClean="0">
                <a:solidFill>
                  <a:srgbClr val="00B050"/>
                </a:solidFill>
              </a:rPr>
              <a:t>environmental</a:t>
            </a:r>
            <a:r>
              <a:rPr lang="en-US" sz="2000" b="1" dirty="0" smtClean="0"/>
              <a:t> </a:t>
            </a:r>
            <a:endParaRPr lang="cs-CZ" sz="2000" b="1" dirty="0" smtClean="0"/>
          </a:p>
          <a:p>
            <a:pPr marL="285750" indent="-285750">
              <a:buClr>
                <a:schemeClr val="tx1"/>
              </a:buClr>
              <a:buFont typeface="Arial" pitchFamily="34" charset="0"/>
              <a:buChar char="•"/>
            </a:pPr>
            <a:r>
              <a:rPr lang="en-US" sz="2000" b="1" dirty="0" smtClean="0">
                <a:solidFill>
                  <a:srgbClr val="00B050"/>
                </a:solidFill>
              </a:rPr>
              <a:t>habitat</a:t>
            </a:r>
            <a:r>
              <a:rPr lang="en-US" sz="2000" dirty="0" smtClean="0"/>
              <a:t> </a:t>
            </a:r>
            <a:endParaRPr lang="cs-CZ" sz="2000" dirty="0" smtClean="0"/>
          </a:p>
          <a:p>
            <a:pPr marL="285750" indent="-285750">
              <a:buClr>
                <a:schemeClr val="tx1"/>
              </a:buClr>
              <a:buFont typeface="Arial" pitchFamily="34" charset="0"/>
              <a:buChar char="•"/>
            </a:pPr>
            <a:r>
              <a:rPr lang="en-US" sz="2000" b="1" dirty="0" smtClean="0">
                <a:solidFill>
                  <a:srgbClr val="00B050"/>
                </a:solidFill>
              </a:rPr>
              <a:t>community</a:t>
            </a:r>
            <a:endParaRPr lang="en-US" sz="20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1302304"/>
            <a:ext cx="388843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tx1"/>
              </a:buClr>
              <a:buFont typeface="Arial" pitchFamily="34" charset="0"/>
              <a:buChar char="•"/>
            </a:pPr>
            <a:r>
              <a:rPr lang="en-US" sz="2000" b="1" dirty="0" smtClean="0">
                <a:solidFill>
                  <a:srgbClr val="00B050"/>
                </a:solidFill>
              </a:rPr>
              <a:t>mutually</a:t>
            </a:r>
            <a:endParaRPr lang="en-US" sz="2000" dirty="0" smtClean="0"/>
          </a:p>
          <a:p>
            <a:pPr marL="285750" indent="-285750">
              <a:buClr>
                <a:schemeClr val="tx1"/>
              </a:buClr>
              <a:buFont typeface="Arial" pitchFamily="34" charset="0"/>
              <a:buChar char="•"/>
            </a:pPr>
            <a:r>
              <a:rPr lang="en-US" sz="2000" b="1" dirty="0" smtClean="0">
                <a:solidFill>
                  <a:srgbClr val="00B050"/>
                </a:solidFill>
              </a:rPr>
              <a:t>degraded</a:t>
            </a:r>
            <a:r>
              <a:rPr lang="en-US" sz="2000" dirty="0" smtClean="0"/>
              <a:t> </a:t>
            </a:r>
            <a:endParaRPr lang="cs-CZ" sz="2000" dirty="0" smtClean="0"/>
          </a:p>
          <a:p>
            <a:pPr marL="285750" indent="-285750">
              <a:buClr>
                <a:schemeClr val="tx1"/>
              </a:buClr>
              <a:buFont typeface="Arial" pitchFamily="34" charset="0"/>
              <a:buChar char="•"/>
            </a:pPr>
            <a:r>
              <a:rPr lang="en-US" sz="2000" b="1" dirty="0" smtClean="0">
                <a:solidFill>
                  <a:srgbClr val="00B050"/>
                </a:solidFill>
              </a:rPr>
              <a:t>recover from</a:t>
            </a:r>
          </a:p>
          <a:p>
            <a:pPr marL="285750" indent="-285750">
              <a:buClr>
                <a:schemeClr val="tx1"/>
              </a:buClr>
              <a:buFont typeface="Arial" pitchFamily="34" charset="0"/>
              <a:buChar char="•"/>
            </a:pPr>
            <a:r>
              <a:rPr lang="en-US" sz="2000" b="1" dirty="0" smtClean="0">
                <a:solidFill>
                  <a:srgbClr val="00B050"/>
                </a:solidFill>
              </a:rPr>
              <a:t>recolonize</a:t>
            </a:r>
            <a:r>
              <a:rPr lang="en-US" sz="2000" dirty="0" smtClean="0">
                <a:solidFill>
                  <a:srgbClr val="00B050"/>
                </a:solidFill>
              </a:rPr>
              <a:t> </a:t>
            </a:r>
            <a:endParaRPr lang="cs-CZ" sz="2000" dirty="0" smtClean="0">
              <a:solidFill>
                <a:srgbClr val="00B050"/>
              </a:solidFill>
            </a:endParaRPr>
          </a:p>
          <a:p>
            <a:pPr marL="285750" indent="-285750">
              <a:buClr>
                <a:schemeClr val="tx1"/>
              </a:buClr>
              <a:buFont typeface="Arial" pitchFamily="34" charset="0"/>
              <a:buChar char="•"/>
            </a:pPr>
            <a:r>
              <a:rPr lang="en-US" sz="2000" b="1" dirty="0" smtClean="0">
                <a:solidFill>
                  <a:srgbClr val="00B050"/>
                </a:solidFill>
              </a:rPr>
              <a:t>restoration</a:t>
            </a:r>
            <a:endParaRPr lang="en-US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349462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002060"/>
                </a:solidFill>
              </a:rPr>
              <a:t>Find definitions to the highlighted words</a:t>
            </a:r>
            <a:r>
              <a:rPr lang="cs-CZ" sz="3200" dirty="0" smtClean="0">
                <a:solidFill>
                  <a:srgbClr val="002060"/>
                </a:solidFill>
              </a:rPr>
              <a:t> :</a:t>
            </a:r>
            <a:endParaRPr lang="en-US" sz="3200" dirty="0">
              <a:solidFill>
                <a:srgbClr val="00206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Restoration ecology, returning degraded ecosystems to a more natural state.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3467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499992" y="3933056"/>
            <a:ext cx="39964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tx1"/>
              </a:buClr>
              <a:buFont typeface="Arial" pitchFamily="34" charset="0"/>
              <a:buChar char="•"/>
            </a:pPr>
            <a:r>
              <a:rPr lang="en-US" sz="2400" dirty="0" smtClean="0">
                <a:solidFill>
                  <a:srgbClr val="00B050"/>
                </a:solidFill>
              </a:rPr>
              <a:t>harmful </a:t>
            </a:r>
            <a:r>
              <a:rPr lang="cs-CZ" sz="2400" dirty="0" smtClean="0"/>
              <a:t>– e)</a:t>
            </a:r>
            <a:endParaRPr lang="en-US" sz="2400" dirty="0" smtClean="0"/>
          </a:p>
          <a:p>
            <a:pPr marL="285750" indent="-285750">
              <a:buClr>
                <a:schemeClr val="tx1"/>
              </a:buClr>
              <a:buFont typeface="Arial" pitchFamily="34" charset="0"/>
              <a:buChar char="•"/>
            </a:pPr>
            <a:r>
              <a:rPr lang="en-US" sz="2400" dirty="0" smtClean="0"/>
              <a:t>human </a:t>
            </a:r>
            <a:r>
              <a:rPr lang="cs-CZ" sz="2400" dirty="0" smtClean="0">
                <a:solidFill>
                  <a:srgbClr val="00B050"/>
                </a:solidFill>
              </a:rPr>
              <a:t>– a)</a:t>
            </a:r>
            <a:endParaRPr lang="en-US" sz="2400" dirty="0" smtClean="0">
              <a:solidFill>
                <a:srgbClr val="00B050"/>
              </a:solidFill>
            </a:endParaRPr>
          </a:p>
          <a:p>
            <a:pPr marL="285750" indent="-285750">
              <a:buClr>
                <a:schemeClr val="tx1"/>
              </a:buClr>
              <a:buFont typeface="Arial" pitchFamily="34" charset="0"/>
              <a:buChar char="•"/>
            </a:pPr>
            <a:r>
              <a:rPr lang="en-US" sz="2400" dirty="0" smtClean="0">
                <a:solidFill>
                  <a:srgbClr val="00B050"/>
                </a:solidFill>
              </a:rPr>
              <a:t>environmental</a:t>
            </a:r>
            <a:r>
              <a:rPr lang="en-US" sz="2400" dirty="0" smtClean="0"/>
              <a:t> </a:t>
            </a:r>
            <a:r>
              <a:rPr lang="cs-CZ" sz="2400" dirty="0" smtClean="0"/>
              <a:t>– j)</a:t>
            </a:r>
            <a:endParaRPr lang="en-US" sz="2400" dirty="0" smtClean="0"/>
          </a:p>
          <a:p>
            <a:pPr marL="285750" indent="-285750">
              <a:buClr>
                <a:schemeClr val="tx1"/>
              </a:buClr>
              <a:buFont typeface="Arial" pitchFamily="34" charset="0"/>
              <a:buChar char="•"/>
            </a:pPr>
            <a:r>
              <a:rPr lang="en-US" sz="2400" dirty="0" smtClean="0">
                <a:solidFill>
                  <a:srgbClr val="00B050"/>
                </a:solidFill>
              </a:rPr>
              <a:t>habitat</a:t>
            </a:r>
            <a:r>
              <a:rPr lang="en-US" sz="2400" dirty="0" smtClean="0"/>
              <a:t> </a:t>
            </a:r>
            <a:r>
              <a:rPr lang="cs-CZ" sz="2400" dirty="0" smtClean="0"/>
              <a:t>– i)</a:t>
            </a:r>
            <a:endParaRPr lang="en-US" sz="2400" dirty="0" smtClean="0"/>
          </a:p>
          <a:p>
            <a:pPr marL="285750" indent="-285750">
              <a:buClr>
                <a:schemeClr val="tx1"/>
              </a:buClr>
              <a:buFont typeface="Arial" pitchFamily="34" charset="0"/>
              <a:buChar char="•"/>
            </a:pPr>
            <a:r>
              <a:rPr lang="en-US" sz="2400" dirty="0" smtClean="0"/>
              <a:t>plant </a:t>
            </a:r>
            <a:r>
              <a:rPr lang="cs-CZ" sz="2400" dirty="0" smtClean="0">
                <a:solidFill>
                  <a:srgbClr val="00B050"/>
                </a:solidFill>
              </a:rPr>
              <a:t>– f)</a:t>
            </a:r>
            <a:endParaRPr lang="en-US" sz="24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1844824"/>
            <a:ext cx="51845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tx1"/>
              </a:buClr>
              <a:buFont typeface="Arial" pitchFamily="34" charset="0"/>
              <a:buChar char="•"/>
            </a:pPr>
            <a:r>
              <a:rPr lang="en-US" sz="2400" dirty="0" smtClean="0">
                <a:solidFill>
                  <a:srgbClr val="00B050"/>
                </a:solidFill>
              </a:rPr>
              <a:t>mutually </a:t>
            </a:r>
            <a:r>
              <a:rPr lang="cs-CZ" sz="2400" dirty="0" smtClean="0"/>
              <a:t>- h)</a:t>
            </a:r>
            <a:r>
              <a:rPr lang="en-US" sz="2400" dirty="0" smtClean="0"/>
              <a:t> </a:t>
            </a:r>
          </a:p>
          <a:p>
            <a:pPr marL="285750" indent="-285750">
              <a:buClr>
                <a:schemeClr val="tx1"/>
              </a:buClr>
              <a:buFont typeface="Arial" pitchFamily="34" charset="0"/>
              <a:buChar char="•"/>
            </a:pPr>
            <a:r>
              <a:rPr lang="en-US" sz="2400" dirty="0" smtClean="0">
                <a:solidFill>
                  <a:srgbClr val="00B050"/>
                </a:solidFill>
              </a:rPr>
              <a:t>degraded</a:t>
            </a:r>
            <a:r>
              <a:rPr lang="en-US" sz="2400" dirty="0" smtClean="0"/>
              <a:t> </a:t>
            </a:r>
            <a:r>
              <a:rPr lang="cs-CZ" sz="2400" dirty="0" smtClean="0"/>
              <a:t>- b)</a:t>
            </a:r>
            <a:endParaRPr lang="en-US" sz="2400" dirty="0" smtClean="0"/>
          </a:p>
          <a:p>
            <a:pPr marL="285750" indent="-285750">
              <a:buClr>
                <a:schemeClr val="tx1"/>
              </a:buClr>
              <a:buFont typeface="Arial" pitchFamily="34" charset="0"/>
              <a:buChar char="•"/>
            </a:pPr>
            <a:r>
              <a:rPr lang="en-US" sz="2400" dirty="0" smtClean="0">
                <a:solidFill>
                  <a:srgbClr val="00B050"/>
                </a:solidFill>
              </a:rPr>
              <a:t>recover from</a:t>
            </a:r>
            <a:r>
              <a:rPr lang="cs-CZ" sz="2400" dirty="0" smtClean="0">
                <a:solidFill>
                  <a:srgbClr val="00B050"/>
                </a:solidFill>
              </a:rPr>
              <a:t> – d)</a:t>
            </a:r>
            <a:endParaRPr lang="en-US" sz="2400" dirty="0" smtClean="0">
              <a:solidFill>
                <a:srgbClr val="00B050"/>
              </a:solidFill>
            </a:endParaRPr>
          </a:p>
          <a:p>
            <a:pPr marL="285750" indent="-285750">
              <a:buClr>
                <a:schemeClr val="tx1"/>
              </a:buClr>
              <a:buFont typeface="Arial" pitchFamily="34" charset="0"/>
              <a:buChar char="•"/>
            </a:pPr>
            <a:r>
              <a:rPr lang="en-US" sz="2400" dirty="0" smtClean="0">
                <a:solidFill>
                  <a:srgbClr val="00B050"/>
                </a:solidFill>
              </a:rPr>
              <a:t>recolonize</a:t>
            </a:r>
            <a:r>
              <a:rPr lang="cs-CZ" sz="2400" dirty="0" smtClean="0"/>
              <a:t>– g)</a:t>
            </a:r>
            <a:endParaRPr lang="en-US" sz="2400" dirty="0" smtClean="0"/>
          </a:p>
          <a:p>
            <a:pPr marL="285750" indent="-285750">
              <a:buClr>
                <a:schemeClr val="tx1"/>
              </a:buClr>
              <a:buFont typeface="Arial" pitchFamily="34" charset="0"/>
              <a:buChar char="•"/>
            </a:pPr>
            <a:r>
              <a:rPr lang="en-US" sz="2400" dirty="0" smtClean="0">
                <a:solidFill>
                  <a:srgbClr val="00B050"/>
                </a:solidFill>
              </a:rPr>
              <a:t>restoration </a:t>
            </a:r>
            <a:r>
              <a:rPr lang="cs-CZ" sz="2400" dirty="0" smtClean="0"/>
              <a:t>– c)</a:t>
            </a:r>
            <a:endParaRPr lang="en-US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836712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002060"/>
                </a:solidFill>
              </a:rPr>
              <a:t>Answers:</a:t>
            </a:r>
            <a:endParaRPr lang="en-US" sz="3200" dirty="0">
              <a:solidFill>
                <a:srgbClr val="00206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Restoration ecology, returning degraded ecosystems to a more natural state.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9551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60687" y="260648"/>
            <a:ext cx="7161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rgbClr val="002060"/>
                </a:solidFill>
              </a:rPr>
              <a:t>Fill in the missing words from the list</a:t>
            </a:r>
            <a:r>
              <a:rPr lang="cs-CZ" sz="3600" dirty="0" smtClean="0">
                <a:solidFill>
                  <a:srgbClr val="002060"/>
                </a:solidFill>
              </a:rPr>
              <a:t>:</a:t>
            </a:r>
            <a:endParaRPr lang="en-US" sz="36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7" y="1340768"/>
            <a:ext cx="5448928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……………….. damage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plant ………………..</a:t>
            </a:r>
            <a:r>
              <a:rPr lang="en-US" sz="2800" dirty="0" smtClean="0"/>
              <a:t>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……………….. ecosystem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……………….. substances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……………….. beneficial relationship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human ………………..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………………… ecology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………………… the shock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………………... corridors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………………… the site</a:t>
            </a:r>
            <a:endParaRPr lang="en-US" sz="28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Restoration ecology, returning degraded ecosystems to a more natural state.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5952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35696" y="1412776"/>
            <a:ext cx="4424737" cy="40626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environmental damage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plant community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degraded ecosystem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harmful substances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mutually beneficial relationship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human disturbance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restoration ecology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recover from the shock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habitat corridors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recolonize the site</a:t>
            </a:r>
          </a:p>
          <a:p>
            <a:endParaRPr lang="en-US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02693" y="505798"/>
            <a:ext cx="15089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rgbClr val="002060"/>
                </a:solidFill>
              </a:rPr>
              <a:t>Answers:</a:t>
            </a:r>
            <a:endParaRPr lang="en-US" sz="28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5733256"/>
            <a:ext cx="60605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rgbClr val="002060"/>
                </a:solidFill>
              </a:rPr>
              <a:t>Make sentences with these collocations</a:t>
            </a:r>
            <a:r>
              <a:rPr lang="cs-CZ" sz="2800" dirty="0" smtClean="0">
                <a:solidFill>
                  <a:srgbClr val="002060"/>
                </a:solidFill>
              </a:rPr>
              <a:t>.</a:t>
            </a:r>
            <a:endParaRPr lang="en-US" sz="2800" dirty="0">
              <a:solidFill>
                <a:srgbClr val="00206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Restoration ecology, returning degraded ecosystems to a more natural state.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1984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139590"/>
            <a:ext cx="8424936" cy="643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C00000"/>
                </a:solidFill>
              </a:rPr>
              <a:t>Human disturbance</a:t>
            </a:r>
            <a:endParaRPr lang="en-US" dirty="0" smtClean="0"/>
          </a:p>
          <a:p>
            <a:r>
              <a:rPr lang="en-US" sz="2000" dirty="0" smtClean="0"/>
              <a:t>…the strongest agent of disturbance at our planet today is human activity…</a:t>
            </a:r>
          </a:p>
          <a:p>
            <a:endParaRPr lang="en-US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 smtClean="0"/>
              <a:t>logging and clearing for urban development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 smtClean="0"/>
              <a:t>mining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 smtClean="0"/>
              <a:t>disappearing of rain forests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 smtClean="0"/>
              <a:t>ocean trawling for fish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 smtClean="0"/>
              <a:t>polluting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 smtClean="0"/>
              <a:t>overgrazing</a:t>
            </a:r>
          </a:p>
          <a:p>
            <a:endParaRPr lang="en-US" sz="2000" dirty="0" smtClean="0"/>
          </a:p>
          <a:p>
            <a:r>
              <a:rPr lang="en-US" sz="2000" dirty="0" smtClean="0"/>
              <a:t>Degraded ecosystem 	 - can recover naturally from most disturbances       				 - but it takes decades</a:t>
            </a:r>
          </a:p>
          <a:p>
            <a:endParaRPr lang="en-US" sz="2000" dirty="0" smtClean="0"/>
          </a:p>
          <a:p>
            <a:r>
              <a:rPr lang="en-US" sz="2000" dirty="0" smtClean="0">
                <a:solidFill>
                  <a:srgbClr val="00B050"/>
                </a:solidFill>
              </a:rPr>
              <a:t> →RESTORATION ECOLOGY- a modern branch of biology </a:t>
            </a:r>
          </a:p>
          <a:p>
            <a:r>
              <a:rPr lang="en-US" sz="2000" dirty="0" smtClean="0">
                <a:solidFill>
                  <a:srgbClr val="00B050"/>
                </a:solidFill>
              </a:rPr>
              <a:t>goals: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000" dirty="0" smtClean="0">
                <a:solidFill>
                  <a:srgbClr val="00B050"/>
                </a:solidFill>
              </a:rPr>
              <a:t>To help to return an ecosystem to a more natural state.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000" dirty="0" smtClean="0">
                <a:solidFill>
                  <a:srgbClr val="00B050"/>
                </a:solidFill>
              </a:rPr>
              <a:t>To speed up the recovery.</a:t>
            </a:r>
          </a:p>
          <a:p>
            <a:r>
              <a:rPr lang="en-US" sz="2000" dirty="0" smtClean="0">
                <a:solidFill>
                  <a:srgbClr val="00B050"/>
                </a:solidFill>
              </a:rPr>
              <a:t>steps: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2000" dirty="0" smtClean="0">
                <a:solidFill>
                  <a:srgbClr val="00B050"/>
                </a:solidFill>
              </a:rPr>
              <a:t>Physical reconstruction of the ecosystem.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2000" dirty="0" smtClean="0">
                <a:solidFill>
                  <a:srgbClr val="00B050"/>
                </a:solidFill>
              </a:rPr>
              <a:t>Biological restoration.</a:t>
            </a:r>
            <a:endParaRPr lang="en-US" sz="2000" dirty="0">
              <a:solidFill>
                <a:srgbClr val="00B05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Restoration ecology, returning degraded ecosystems to a more natural state.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009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9708" y="692696"/>
            <a:ext cx="8640960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C00000"/>
                </a:solidFill>
              </a:rPr>
              <a:t>Bioremediation</a:t>
            </a:r>
            <a:endParaRPr lang="cs-CZ" sz="3200" dirty="0" smtClean="0">
              <a:solidFill>
                <a:srgbClr val="C00000"/>
              </a:solidFill>
            </a:endParaRPr>
          </a:p>
          <a:p>
            <a:endParaRPr lang="en-US" sz="3200" dirty="0" smtClean="0"/>
          </a:p>
          <a:p>
            <a:endParaRPr lang="en-US" dirty="0" smtClean="0"/>
          </a:p>
          <a:p>
            <a:r>
              <a:rPr lang="en-US" dirty="0" smtClean="0"/>
              <a:t>= </a:t>
            </a:r>
            <a:r>
              <a:rPr lang="en-US" sz="2400" dirty="0" smtClean="0"/>
              <a:t>using organisms/prokaryotes, fungi, lichens, plants/to detoxify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</a:t>
            </a:r>
            <a:r>
              <a:rPr lang="en-US" sz="2400" dirty="0" smtClean="0"/>
              <a:t> polluted </a:t>
            </a:r>
            <a:r>
              <a:rPr lang="en-US" sz="2400" dirty="0"/>
              <a:t>ecosystems from heavy metals – Zn, </a:t>
            </a:r>
            <a:r>
              <a:rPr lang="en-US" sz="2400" dirty="0" err="1"/>
              <a:t>Pb</a:t>
            </a:r>
            <a:r>
              <a:rPr lang="en-US" sz="2400" dirty="0"/>
              <a:t>, Cd, Ni</a:t>
            </a:r>
            <a:endParaRPr lang="en-US" sz="2400" dirty="0" smtClean="0"/>
          </a:p>
          <a:p>
            <a:endParaRPr lang="cs-CZ" sz="2400" dirty="0" smtClean="0"/>
          </a:p>
          <a:p>
            <a:pPr marL="457200" indent="-457200">
              <a:buFont typeface="+mj-lt"/>
              <a:buAutoNum type="arabicParenR"/>
            </a:pPr>
            <a:r>
              <a:rPr lang="en-US" sz="2400" dirty="0" smtClean="0"/>
              <a:t>organisms are introduced to the polluted sites</a:t>
            </a:r>
          </a:p>
          <a:p>
            <a:pPr marL="457200" indent="-457200">
              <a:buFont typeface="+mj-lt"/>
              <a:buAutoNum type="arabicParenR"/>
            </a:pPr>
            <a:endParaRPr lang="en-US" sz="2400" dirty="0" smtClean="0"/>
          </a:p>
          <a:p>
            <a:pPr marL="457200" indent="-457200">
              <a:buFont typeface="+mj-lt"/>
              <a:buAutoNum type="arabicParenR"/>
            </a:pPr>
            <a:r>
              <a:rPr lang="en-US" sz="2400" dirty="0" smtClean="0"/>
              <a:t>the harmful substances accumulate in their tissues</a:t>
            </a:r>
          </a:p>
          <a:p>
            <a:pPr marL="457200" indent="-457200">
              <a:buFont typeface="+mj-lt"/>
              <a:buAutoNum type="arabicParenR"/>
            </a:pPr>
            <a:endParaRPr lang="en-US" sz="2400" dirty="0" smtClean="0"/>
          </a:p>
          <a:p>
            <a:pPr marL="457200" indent="-457200">
              <a:buFont typeface="+mj-lt"/>
              <a:buAutoNum type="arabicParenR"/>
            </a:pPr>
            <a:r>
              <a:rPr lang="en-US" sz="2400" dirty="0" smtClean="0"/>
              <a:t>are harvested, removed</a:t>
            </a:r>
          </a:p>
          <a:p>
            <a:pPr marL="457200" indent="-457200">
              <a:buFont typeface="+mj-lt"/>
              <a:buAutoNum type="arabicParenR"/>
            </a:pPr>
            <a:endParaRPr lang="en-US" sz="2400" dirty="0" smtClean="0"/>
          </a:p>
          <a:p>
            <a:pPr marL="457200" indent="-457200">
              <a:buFont typeface="+mj-lt"/>
              <a:buAutoNum type="arabicParenR"/>
            </a:pPr>
            <a:r>
              <a:rPr lang="en-US" sz="2400" dirty="0" smtClean="0"/>
              <a:t>disposed of, burned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Restoration ecology, returning degraded ecosystems to a more natural state.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615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06576" y="192440"/>
            <a:ext cx="8856984" cy="6709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C00000"/>
                </a:solidFill>
              </a:rPr>
              <a:t>Biological  augmentation</a:t>
            </a:r>
          </a:p>
          <a:p>
            <a:endParaRPr lang="en-US" dirty="0" smtClean="0"/>
          </a:p>
          <a:p>
            <a:r>
              <a:rPr lang="en-US" dirty="0" smtClean="0"/>
              <a:t>…</a:t>
            </a:r>
            <a:r>
              <a:rPr lang="en-US" sz="2000" dirty="0" smtClean="0"/>
              <a:t>in contrast to bioremediation this strategy uses organisms to add essential materials</a:t>
            </a:r>
            <a:r>
              <a:rPr lang="cs-CZ" sz="2000" dirty="0" smtClean="0"/>
              <a:t> </a:t>
            </a:r>
            <a:r>
              <a:rPr lang="en-US" sz="2000" dirty="0" smtClean="0"/>
              <a:t>to </a:t>
            </a:r>
            <a:r>
              <a:rPr lang="en-US" sz="2000" dirty="0"/>
              <a:t>a degraded </a:t>
            </a:r>
            <a:r>
              <a:rPr lang="en-US" sz="2000" dirty="0" smtClean="0"/>
              <a:t>ecosystem…</a:t>
            </a:r>
            <a:endParaRPr lang="en-US" sz="2000" dirty="0"/>
          </a:p>
          <a:p>
            <a:endParaRPr lang="en-US" sz="2000" dirty="0" smtClean="0"/>
          </a:p>
          <a:p>
            <a:r>
              <a:rPr lang="en-US" sz="2000" dirty="0" smtClean="0"/>
              <a:t>steps: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000" dirty="0" smtClean="0"/>
              <a:t>to determine which factors/ nutrients/ have been lost→ </a:t>
            </a:r>
            <a:r>
              <a:rPr lang="cs-CZ" sz="2000" dirty="0" smtClean="0"/>
              <a:t>limit</a:t>
            </a:r>
            <a:r>
              <a:rPr lang="en-US" sz="2000" dirty="0" smtClean="0"/>
              <a:t> the recovery</a:t>
            </a:r>
            <a:endParaRPr lang="cs-CZ" sz="2000" dirty="0" smtClean="0"/>
          </a:p>
          <a:p>
            <a:pPr marL="342900" indent="-342900">
              <a:buFont typeface="+mj-lt"/>
              <a:buAutoNum type="arabicPeriod"/>
            </a:pPr>
            <a:endParaRPr lang="en-US" sz="2000" dirty="0" smtClean="0"/>
          </a:p>
          <a:p>
            <a:pPr marL="342900" indent="-342900">
              <a:buFont typeface="+mj-lt"/>
              <a:buAutoNum type="arabicPeriod"/>
            </a:pPr>
            <a:r>
              <a:rPr lang="en-US" sz="2000" dirty="0" smtClean="0"/>
              <a:t>to encourage the growth of plants that raise nitrogen concentration in soil- </a:t>
            </a:r>
            <a:r>
              <a:rPr lang="en-US" sz="2000" dirty="0"/>
              <a:t> </a:t>
            </a:r>
            <a:r>
              <a:rPr lang="en-US" sz="2000" dirty="0" smtClean="0"/>
              <a:t>nitrogen</a:t>
            </a:r>
            <a:r>
              <a:rPr lang="cs-CZ" sz="2000" dirty="0" smtClean="0"/>
              <a:t> </a:t>
            </a:r>
            <a:r>
              <a:rPr lang="en-US" sz="2000" dirty="0" smtClean="0"/>
              <a:t>fixing plants</a:t>
            </a:r>
            <a:r>
              <a:rPr lang="en-US" sz="2000" dirty="0" smtClean="0">
                <a:hlinkClick r:id="rId2" action="ppaction://hlinksldjump"/>
              </a:rPr>
              <a:t> </a:t>
            </a:r>
            <a:r>
              <a:rPr lang="cs-CZ" sz="2000" dirty="0" smtClean="0">
                <a:hlinkClick r:id="rId2" action="ppaction://hlinksldjump"/>
              </a:rPr>
              <a:t>(</a:t>
            </a:r>
            <a:r>
              <a:rPr lang="en-US" sz="2000" dirty="0" smtClean="0">
                <a:hlinkClick r:id="rId2" action="ppaction://hlinksldjump"/>
              </a:rPr>
              <a:t>Lupine</a:t>
            </a:r>
            <a:r>
              <a:rPr lang="cs-CZ" sz="2000" dirty="0" smtClean="0">
                <a:solidFill>
                  <a:srgbClr val="0070C0"/>
                </a:solidFill>
              </a:rPr>
              <a:t>)</a:t>
            </a:r>
            <a:r>
              <a:rPr lang="cs-CZ" sz="2000" dirty="0" smtClean="0"/>
              <a:t>.O</a:t>
            </a:r>
            <a:r>
              <a:rPr lang="en-US" sz="2000" dirty="0" smtClean="0"/>
              <a:t>r add </a:t>
            </a:r>
            <a:r>
              <a:rPr lang="en-US" sz="2000" dirty="0" err="1" smtClean="0">
                <a:solidFill>
                  <a:srgbClr val="92D050"/>
                </a:solidFill>
                <a:hlinkClick r:id="rId3" action="ppaction://hlinksldjump"/>
              </a:rPr>
              <a:t>mycorrhizae</a:t>
            </a:r>
            <a:r>
              <a:rPr lang="en-US" sz="2000" dirty="0" smtClean="0">
                <a:solidFill>
                  <a:srgbClr val="92D050"/>
                </a:solidFill>
                <a:hlinkClick r:id="rId3" action="ppaction://hlinksldjump"/>
              </a:rPr>
              <a:t> fungi </a:t>
            </a:r>
            <a:r>
              <a:rPr lang="en-US" sz="2000" dirty="0" smtClean="0"/>
              <a:t>to the soil  </a:t>
            </a:r>
            <a:endParaRPr lang="cs-CZ" sz="2000" dirty="0" smtClean="0"/>
          </a:p>
          <a:p>
            <a:r>
              <a:rPr lang="en-US" sz="2000" dirty="0" smtClean="0"/>
              <a:t>          </a:t>
            </a:r>
          </a:p>
          <a:p>
            <a:pPr marL="342900" indent="-342900">
              <a:buAutoNum type="arabicPeriod" startAt="3"/>
            </a:pPr>
            <a:r>
              <a:rPr lang="en-US" sz="2000" dirty="0" smtClean="0"/>
              <a:t>to release such animal species that are important for pollinating, seed dispersion, …</a:t>
            </a:r>
            <a:endParaRPr lang="cs-CZ" sz="2000" dirty="0" smtClean="0"/>
          </a:p>
          <a:p>
            <a:pPr marL="342900" indent="-342900">
              <a:buAutoNum type="arabicPeriod" startAt="3"/>
            </a:pPr>
            <a:endParaRPr lang="en-US" sz="2000" dirty="0" smtClean="0"/>
          </a:p>
          <a:p>
            <a:pPr marL="342900" indent="-342900">
              <a:buAutoNum type="arabicPeriod" startAt="3"/>
            </a:pPr>
            <a:r>
              <a:rPr lang="en-US" sz="2000" dirty="0" smtClean="0"/>
              <a:t>to establish habitat corridors  that would connect restored sites </a:t>
            </a:r>
          </a:p>
          <a:p>
            <a:r>
              <a:rPr lang="en-US" sz="2000" dirty="0" smtClean="0"/>
              <a:t>       </a:t>
            </a:r>
            <a:endParaRPr lang="cs-CZ" sz="2000" dirty="0" smtClean="0"/>
          </a:p>
          <a:p>
            <a:endParaRPr lang="en-US" sz="2000" dirty="0" smtClean="0"/>
          </a:p>
          <a:p>
            <a:r>
              <a:rPr lang="en-US" sz="2000" dirty="0" smtClean="0"/>
              <a:t>…THE LONG-TERM OBJECTIVE OF RESTORATION IS TO RETURN AN ECOSYSTEM AS MUCH</a:t>
            </a:r>
            <a:r>
              <a:rPr lang="cs-CZ" sz="2000" dirty="0" smtClean="0"/>
              <a:t> </a:t>
            </a:r>
            <a:r>
              <a:rPr lang="en-US" sz="2000" dirty="0" smtClean="0"/>
              <a:t>AS </a:t>
            </a:r>
            <a:r>
              <a:rPr lang="en-US" sz="2000" dirty="0"/>
              <a:t>POSSIBLE TO ITS PREDISTURBANCE STATE…</a:t>
            </a:r>
          </a:p>
          <a:p>
            <a:endParaRPr lang="en-US" sz="2000" dirty="0" smtClean="0"/>
          </a:p>
          <a:p>
            <a:r>
              <a:rPr lang="cs-CZ" sz="2000" dirty="0" smtClean="0"/>
              <a:t>       </a:t>
            </a:r>
            <a:endParaRPr lang="cs-CZ" sz="20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Restoration ecology, returning degraded ecosystems to a more natural state.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47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3132" y="764704"/>
            <a:ext cx="8724504" cy="517064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err="1" smtClean="0">
                <a:solidFill>
                  <a:srgbClr val="002060"/>
                </a:solidFill>
              </a:rPr>
              <a:t>Mycorrhizae</a:t>
            </a:r>
            <a:r>
              <a:rPr lang="en-US" sz="3200" dirty="0" smtClean="0">
                <a:solidFill>
                  <a:srgbClr val="002060"/>
                </a:solidFill>
              </a:rPr>
              <a:t> fungi</a:t>
            </a:r>
            <a:endParaRPr lang="en-US" dirty="0" smtClean="0">
              <a:solidFill>
                <a:srgbClr val="002060"/>
              </a:solidFill>
            </a:endParaRPr>
          </a:p>
          <a:p>
            <a:endParaRPr lang="en-US" dirty="0" smtClean="0">
              <a:solidFill>
                <a:srgbClr val="00206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 smtClean="0">
                <a:solidFill>
                  <a:srgbClr val="002060"/>
                </a:solidFill>
              </a:rPr>
              <a:t>mutually beneficial relationship between roots of most plants  and fungi</a:t>
            </a:r>
          </a:p>
          <a:p>
            <a:pPr marL="285750" indent="-285750">
              <a:buFont typeface="Arial" pitchFamily="34" charset="0"/>
              <a:buChar char="•"/>
            </a:pPr>
            <a:endParaRPr lang="en-US" sz="2000" dirty="0" smtClean="0">
              <a:solidFill>
                <a:srgbClr val="00206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sz="2000" i="1" dirty="0" smtClean="0">
                <a:solidFill>
                  <a:srgbClr val="002060"/>
                </a:solidFill>
              </a:rPr>
              <a:t>host plant</a:t>
            </a:r>
            <a:r>
              <a:rPr lang="en-US" sz="2000" dirty="0" smtClean="0">
                <a:solidFill>
                  <a:srgbClr val="002060"/>
                </a:solidFill>
              </a:rPr>
              <a:t> provides fungus with a steady supply of sugar due to photosynthesis </a:t>
            </a:r>
          </a:p>
          <a:p>
            <a:pPr marL="285750" indent="-285750">
              <a:buFont typeface="Arial" pitchFamily="34" charset="0"/>
              <a:buChar char="•"/>
            </a:pPr>
            <a:endParaRPr lang="en-US" sz="2000" dirty="0" smtClean="0">
              <a:solidFill>
                <a:srgbClr val="00206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sz="2000" i="1" dirty="0" smtClean="0">
                <a:solidFill>
                  <a:srgbClr val="002060"/>
                </a:solidFill>
              </a:rPr>
              <a:t>fungi</a:t>
            </a:r>
            <a:r>
              <a:rPr lang="en-US" sz="2000" dirty="0" smtClean="0">
                <a:solidFill>
                  <a:srgbClr val="002060"/>
                </a:solidFill>
              </a:rPr>
              <a:t> enable plants to recolonize the site more easily:</a:t>
            </a:r>
          </a:p>
          <a:p>
            <a:endParaRPr lang="en-US" sz="2000" dirty="0" smtClean="0">
              <a:solidFill>
                <a:srgbClr val="00206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2000" dirty="0" smtClean="0">
                <a:solidFill>
                  <a:srgbClr val="002060"/>
                </a:solidFill>
              </a:rPr>
              <a:t> increase the surface area for water uptake</a:t>
            </a:r>
          </a:p>
          <a:p>
            <a:pPr marL="342900" indent="-342900">
              <a:buFont typeface="+mj-lt"/>
              <a:buAutoNum type="arabicPeriod"/>
            </a:pPr>
            <a:endParaRPr lang="en-US" sz="2000" dirty="0" smtClean="0">
              <a:solidFill>
                <a:srgbClr val="00206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2000" dirty="0" smtClean="0">
                <a:solidFill>
                  <a:srgbClr val="002060"/>
                </a:solidFill>
              </a:rPr>
              <a:t>supply  the plant with phosphate and minerals </a:t>
            </a:r>
          </a:p>
          <a:p>
            <a:pPr marL="342900" indent="-342900">
              <a:buFont typeface="+mj-lt"/>
              <a:buAutoNum type="arabicPeriod"/>
            </a:pPr>
            <a:endParaRPr lang="en-US" sz="2000" dirty="0" smtClean="0">
              <a:solidFill>
                <a:srgbClr val="00206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2000" dirty="0" smtClean="0">
                <a:solidFill>
                  <a:srgbClr val="002060"/>
                </a:solidFill>
              </a:rPr>
              <a:t>produce antibiotics that help protect the plant from pathogens</a:t>
            </a:r>
          </a:p>
          <a:p>
            <a:endParaRPr lang="en-US" sz="20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2000" dirty="0"/>
          </a:p>
          <a:p>
            <a:endParaRPr lang="cs-CZ" sz="2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516216" y="5949280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hlinkClick r:id="rId2" action="ppaction://hlinksldjump"/>
              </a:rPr>
              <a:t>Back</a:t>
            </a:r>
            <a:endParaRPr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Restoration ecology, returning degraded ecosystems to a more natural state.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8378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9" y="764704"/>
            <a:ext cx="856895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00B050"/>
                </a:solidFill>
              </a:rPr>
              <a:t>Lupine</a:t>
            </a:r>
          </a:p>
          <a:p>
            <a:endParaRPr lang="en-US" dirty="0" smtClean="0">
              <a:solidFill>
                <a:srgbClr val="00B050"/>
              </a:solidFill>
            </a:endParaRPr>
          </a:p>
          <a:p>
            <a:endParaRPr lang="en-US" sz="2000" dirty="0" smtClean="0">
              <a:solidFill>
                <a:srgbClr val="00B05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 smtClean="0">
                <a:solidFill>
                  <a:srgbClr val="00B050"/>
                </a:solidFill>
              </a:rPr>
              <a:t>belongs to legume plants like soybean, pea, peanuts, alfalfa that host anaerobic</a:t>
            </a:r>
            <a:r>
              <a:rPr lang="cs-CZ" sz="2000" dirty="0" smtClean="0">
                <a:solidFill>
                  <a:srgbClr val="00B050"/>
                </a:solidFill>
              </a:rPr>
              <a:t> </a:t>
            </a:r>
            <a:r>
              <a:rPr lang="en-US" sz="2000" dirty="0">
                <a:solidFill>
                  <a:srgbClr val="00B050"/>
                </a:solidFill>
              </a:rPr>
              <a:t>bacteria on their roots → bumps on roots</a:t>
            </a:r>
          </a:p>
          <a:p>
            <a:endParaRPr lang="en-US" sz="2000" dirty="0" smtClean="0">
              <a:solidFill>
                <a:srgbClr val="00B050"/>
              </a:solidFill>
            </a:endParaRPr>
          </a:p>
          <a:p>
            <a:endParaRPr lang="en-US" sz="2000" dirty="0" smtClean="0">
              <a:solidFill>
                <a:srgbClr val="00B05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 smtClean="0">
                <a:solidFill>
                  <a:srgbClr val="00B050"/>
                </a:solidFill>
              </a:rPr>
              <a:t>bacteria transform nitrogen from atmosphere to ammonium that is accessible  to plants and helps them  thrive →  reduces spending on industrial fertilizers</a:t>
            </a:r>
          </a:p>
          <a:p>
            <a:endParaRPr lang="en-US" sz="2000" dirty="0" smtClean="0">
              <a:solidFill>
                <a:srgbClr val="00B050"/>
              </a:solidFill>
            </a:endParaRPr>
          </a:p>
          <a:p>
            <a:endParaRPr lang="en-US" sz="2000" dirty="0" smtClean="0">
              <a:solidFill>
                <a:srgbClr val="00B05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 smtClean="0">
                <a:solidFill>
                  <a:srgbClr val="00B050"/>
                </a:solidFill>
              </a:rPr>
              <a:t>the relationship is mutually beneficial, plants provide bacteria with carbohydrates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516216" y="5949280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hlinkClick r:id="rId2" action="ppaction://hlinksldjump"/>
              </a:rPr>
              <a:t>Back</a:t>
            </a:r>
            <a:endParaRPr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Restoration ecology, returning degraded ecosystems to a more natural state.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5946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7" y="1844824"/>
            <a:ext cx="9022951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sz="2000" dirty="0" smtClean="0"/>
              <a:t>Write down 5 main ideas connected with restoration ecology.</a:t>
            </a:r>
          </a:p>
          <a:p>
            <a:pPr marL="342900" indent="-342900">
              <a:buFont typeface="+mj-lt"/>
              <a:buAutoNum type="arabicPeriod"/>
            </a:pPr>
            <a:endParaRPr lang="en-US" sz="2000" dirty="0" smtClean="0"/>
          </a:p>
          <a:p>
            <a:pPr marL="342900" indent="-342900">
              <a:buFont typeface="+mj-lt"/>
              <a:buAutoNum type="arabicPeriod"/>
            </a:pPr>
            <a:r>
              <a:rPr lang="en-US" sz="2000" dirty="0" smtClean="0"/>
              <a:t>Name some specific places from the area where you live that would be suitable</a:t>
            </a:r>
          </a:p>
          <a:p>
            <a:r>
              <a:rPr lang="en-US" sz="2000" dirty="0" smtClean="0"/>
              <a:t>       either for bioremediation or augmentation. Describe the situation. </a:t>
            </a:r>
          </a:p>
          <a:p>
            <a:r>
              <a:rPr lang="en-US" sz="2000" dirty="0" smtClean="0"/>
              <a:t>      Give reasons.</a:t>
            </a:r>
          </a:p>
          <a:p>
            <a:endParaRPr lang="en-US" sz="2000" dirty="0" smtClean="0"/>
          </a:p>
          <a:p>
            <a:pPr marL="342900" indent="-342900">
              <a:buAutoNum type="arabicPeriod" startAt="3"/>
            </a:pPr>
            <a:r>
              <a:rPr lang="en-US" sz="2000" dirty="0" smtClean="0"/>
              <a:t>Where does Lupine come from?</a:t>
            </a:r>
          </a:p>
          <a:p>
            <a:pPr marL="342900" indent="-342900">
              <a:buAutoNum type="arabicPeriod" startAt="3"/>
            </a:pPr>
            <a:endParaRPr lang="en-US" sz="2000" dirty="0" smtClean="0"/>
          </a:p>
          <a:p>
            <a:pPr marL="342900" indent="-342900">
              <a:buAutoNum type="arabicPeriod" startAt="3"/>
            </a:pPr>
            <a:r>
              <a:rPr lang="en-US" sz="2000" dirty="0" smtClean="0"/>
              <a:t>Why did it spread through our countryside so rapidly?</a:t>
            </a:r>
          </a:p>
          <a:p>
            <a:pPr marL="342900" indent="-342900">
              <a:buAutoNum type="arabicPeriod" startAt="3"/>
            </a:pPr>
            <a:endParaRPr lang="en-US" sz="2000" dirty="0" smtClean="0"/>
          </a:p>
          <a:p>
            <a:pPr marL="342900" indent="-342900">
              <a:buAutoNum type="arabicPeriod" startAt="3"/>
            </a:pPr>
            <a:r>
              <a:rPr lang="en-US" sz="2000" dirty="0" smtClean="0"/>
              <a:t>Do </a:t>
            </a:r>
            <a:r>
              <a:rPr lang="en-US" sz="2000" dirty="0" err="1" smtClean="0"/>
              <a:t>colours</a:t>
            </a:r>
            <a:r>
              <a:rPr lang="en-US" sz="2000" dirty="0" smtClean="0"/>
              <a:t> of Lupine flower vary?</a:t>
            </a:r>
          </a:p>
          <a:p>
            <a:pPr marL="342900" indent="-342900">
              <a:buAutoNum type="arabicPeriod" startAt="3"/>
            </a:pPr>
            <a:endParaRPr lang="en-US" sz="2000" dirty="0" smtClean="0"/>
          </a:p>
          <a:p>
            <a:r>
              <a:rPr lang="en-US" sz="2000" dirty="0" smtClean="0"/>
              <a:t>     </a:t>
            </a:r>
            <a:endParaRPr lang="cs-CZ" dirty="0" smtClean="0"/>
          </a:p>
        </p:txBody>
      </p:sp>
      <p:sp>
        <p:nvSpPr>
          <p:cNvPr id="2" name="TextovéPole 1"/>
          <p:cNvSpPr txBox="1"/>
          <p:nvPr/>
        </p:nvSpPr>
        <p:spPr>
          <a:xfrm>
            <a:off x="539552" y="620688"/>
            <a:ext cx="34394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rgbClr val="002060"/>
                </a:solidFill>
              </a:rPr>
              <a:t>Answer the questions</a:t>
            </a:r>
            <a:r>
              <a:rPr lang="cs-CZ" sz="2800" dirty="0" smtClean="0">
                <a:solidFill>
                  <a:srgbClr val="002060"/>
                </a:solidFill>
              </a:rPr>
              <a:t>:</a:t>
            </a:r>
            <a:endParaRPr lang="en-US" sz="2800" dirty="0">
              <a:solidFill>
                <a:srgbClr val="00206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Restoration ecology, returning degraded ecosystems to a more natural state.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8553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188640"/>
            <a:ext cx="8816602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002060"/>
                </a:solidFill>
              </a:rPr>
              <a:t>Suggested answers:</a:t>
            </a:r>
          </a:p>
          <a:p>
            <a:endParaRPr lang="en-US" dirty="0" smtClean="0"/>
          </a:p>
          <a:p>
            <a:r>
              <a:rPr lang="en-US" dirty="0" smtClean="0"/>
              <a:t>1) 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sz="2000" dirty="0" smtClean="0"/>
              <a:t>Restoration ecology helps to return degraded ecosystems to more natural state.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sz="2000" dirty="0" smtClean="0"/>
              <a:t>Bioremediation detoxifies polluted areas.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sz="2000" dirty="0" smtClean="0"/>
              <a:t>Biological augmentation uses organisms to speed up recovery of ecosystem.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sz="2000" dirty="0" smtClean="0"/>
              <a:t>Degraded ecosystems are able to recover on their own, but it takes decades.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sz="2000" dirty="0" smtClean="0"/>
              <a:t>Mutually beneficial relationship between organisms is called symbiosis.</a:t>
            </a:r>
          </a:p>
          <a:p>
            <a:r>
              <a:rPr lang="en-US" sz="2000" dirty="0" smtClean="0"/>
              <a:t>2)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sz="2000" dirty="0" smtClean="0"/>
              <a:t>Dumping sites around </a:t>
            </a:r>
            <a:r>
              <a:rPr lang="en-US" sz="2000" dirty="0" err="1" smtClean="0"/>
              <a:t>Kladno</a:t>
            </a:r>
            <a:r>
              <a:rPr lang="en-US" sz="2000" dirty="0" smtClean="0"/>
              <a:t> connected with its mining history like </a:t>
            </a:r>
            <a:r>
              <a:rPr lang="en-US" sz="2000" dirty="0" err="1" smtClean="0"/>
              <a:t>Halda</a:t>
            </a:r>
            <a:r>
              <a:rPr lang="en-US" sz="2000" dirty="0" smtClean="0"/>
              <a:t> </a:t>
            </a:r>
            <a:r>
              <a:rPr lang="en-US" sz="2000" dirty="0" err="1" smtClean="0"/>
              <a:t>dolu</a:t>
            </a:r>
            <a:r>
              <a:rPr lang="en-US" sz="2000" dirty="0" smtClean="0"/>
              <a:t> </a:t>
            </a:r>
            <a:r>
              <a:rPr lang="en-US" sz="2000" dirty="0" err="1" smtClean="0"/>
              <a:t>Nosek</a:t>
            </a:r>
            <a:r>
              <a:rPr lang="en-US" sz="2000" dirty="0" smtClean="0"/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sz="2000" dirty="0" smtClean="0"/>
              <a:t>Dumping sites that are results of iron and steel production activities.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sz="2000" dirty="0" err="1" smtClean="0"/>
              <a:t>Poldi</a:t>
            </a:r>
            <a:r>
              <a:rPr lang="en-US" sz="2000" dirty="0" smtClean="0"/>
              <a:t> brownfields. </a:t>
            </a:r>
          </a:p>
          <a:p>
            <a:r>
              <a:rPr lang="en-US" sz="2000" dirty="0" smtClean="0"/>
              <a:t>3)</a:t>
            </a:r>
          </a:p>
          <a:p>
            <a:r>
              <a:rPr lang="en-US" sz="2000" dirty="0" smtClean="0"/>
              <a:t>North America. Gardening.</a:t>
            </a:r>
          </a:p>
          <a:p>
            <a:r>
              <a:rPr lang="en-US" sz="2000" dirty="0" smtClean="0"/>
              <a:t>4)</a:t>
            </a:r>
          </a:p>
          <a:p>
            <a:r>
              <a:rPr lang="en-US" sz="2000" dirty="0" smtClean="0"/>
              <a:t>Due to its </a:t>
            </a:r>
            <a:r>
              <a:rPr lang="en-US" sz="2000" dirty="0" err="1" smtClean="0"/>
              <a:t>mycorrhizae</a:t>
            </a:r>
            <a:r>
              <a:rPr lang="en-US" sz="2000" dirty="0" smtClean="0"/>
              <a:t> fungi can grow nearly anywhere.</a:t>
            </a:r>
          </a:p>
          <a:p>
            <a:r>
              <a:rPr lang="en-US" sz="2000" dirty="0" smtClean="0"/>
              <a:t>5)</a:t>
            </a:r>
          </a:p>
          <a:p>
            <a:r>
              <a:rPr lang="en-US" sz="2000" dirty="0" smtClean="0"/>
              <a:t>Yes, can be blue, purple, pink, white… </a:t>
            </a:r>
            <a:endParaRPr lang="en-US" sz="20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Restoration ecology, returning degraded ecosystems to a more natural state.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667594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1147</Words>
  <Application>Microsoft Office PowerPoint</Application>
  <PresentationFormat>Předvádění na obrazovce (4:3)</PresentationFormat>
  <Paragraphs>262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3</cp:revision>
  <dcterms:created xsi:type="dcterms:W3CDTF">2013-09-06T09:43:00Z</dcterms:created>
  <dcterms:modified xsi:type="dcterms:W3CDTF">2013-09-06T10:20:08Z</dcterms:modified>
</cp:coreProperties>
</file>