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2373252-A631-4249-947E-1D0F4AB6A6C1}" type="datetimeFigureOut">
              <a:rPr lang="cs-CZ" smtClean="0"/>
              <a:pPr/>
              <a:t>7.9.2013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053A2C5-4A1E-4FAC-8429-C0C32CC224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2373252-A631-4249-947E-1D0F4AB6A6C1}" type="datetimeFigureOut">
              <a:rPr lang="cs-CZ" smtClean="0"/>
              <a:pPr/>
              <a:t>7.9.2013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053A2C5-4A1E-4FAC-8429-C0C32CC224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2373252-A631-4249-947E-1D0F4AB6A6C1}" type="datetimeFigureOut">
              <a:rPr lang="cs-CZ" smtClean="0"/>
              <a:pPr/>
              <a:t>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053A2C5-4A1E-4FAC-8429-C0C32CC224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73252-A631-4249-947E-1D0F4AB6A6C1}" type="datetimeFigureOut">
              <a:rPr lang="cs-CZ" smtClean="0"/>
              <a:pPr/>
              <a:t>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3A2C5-4A1E-4FAC-8429-C0C32CC224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73252-A631-4249-947E-1D0F4AB6A6C1}" type="datetimeFigureOut">
              <a:rPr lang="cs-CZ" smtClean="0"/>
              <a:pPr/>
              <a:t>7.9.2013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3A2C5-4A1E-4FAC-8429-C0C32CC224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2373252-A631-4249-947E-1D0F4AB6A6C1}" type="datetimeFigureOut">
              <a:rPr lang="cs-CZ" smtClean="0"/>
              <a:pPr/>
              <a:t>7.9.2013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053A2C5-4A1E-4FAC-8429-C0C32CC224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73252-A631-4249-947E-1D0F4AB6A6C1}" type="datetimeFigureOut">
              <a:rPr lang="cs-CZ" smtClean="0"/>
              <a:pPr/>
              <a:t>7.9.2013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3A2C5-4A1E-4FAC-8429-C0C32CC224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2373252-A631-4249-947E-1D0F4AB6A6C1}" type="datetimeFigureOut">
              <a:rPr lang="cs-CZ" smtClean="0"/>
              <a:pPr/>
              <a:t>7.9.2013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053A2C5-4A1E-4FAC-8429-C0C32CC224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2373252-A631-4249-947E-1D0F4AB6A6C1}" type="datetimeFigureOut">
              <a:rPr lang="cs-CZ" smtClean="0"/>
              <a:pPr/>
              <a:t>7.9.2013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053A2C5-4A1E-4FAC-8429-C0C32CC224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73252-A631-4249-947E-1D0F4AB6A6C1}" type="datetimeFigureOut">
              <a:rPr lang="cs-CZ" smtClean="0"/>
              <a:pPr/>
              <a:t>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3A2C5-4A1E-4FAC-8429-C0C32CC224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73252-A631-4249-947E-1D0F4AB6A6C1}" type="datetimeFigureOut">
              <a:rPr lang="cs-CZ" smtClean="0"/>
              <a:pPr/>
              <a:t>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3A2C5-4A1E-4FAC-8429-C0C32CC224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2373252-A631-4249-947E-1D0F4AB6A6C1}" type="datetimeFigureOut">
              <a:rPr lang="cs-CZ" smtClean="0"/>
              <a:pPr/>
              <a:t>7.9.2013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053A2C5-4A1E-4FAC-8429-C0C32CC2249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1/13/Canyon_sumidero_desde_arriba.jpg" TargetMode="External"/><Relationship Id="rId3" Type="http://schemas.openxmlformats.org/officeDocument/2006/relationships/hyperlink" Target="http://upload.wikimedia.org/wikipedia/commons/f/fc/Flag_of_Mexico.svg" TargetMode="External"/><Relationship Id="rId7" Type="http://schemas.openxmlformats.org/officeDocument/2006/relationships/hyperlink" Target="http://upload.wikimedia.org/wikipedia/commons/e/e1/Enrique_Pe%C3%B1a_Nieto_-_World_Economic_Forum_on_Latin_America_2010.jpg" TargetMode="External"/><Relationship Id="rId2" Type="http://schemas.openxmlformats.org/officeDocument/2006/relationships/hyperlink" Target="http://cs.wikipedia.org/wiki/Mexiko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1/1b/States_of_Mexico.svg" TargetMode="External"/><Relationship Id="rId5" Type="http://schemas.openxmlformats.org/officeDocument/2006/relationships/hyperlink" Target="http://upload.wikimedia.org/wikipedia/commons/7/7a/Chichen-Itza-Castillo-Seen-From-East.JPG" TargetMode="External"/><Relationship Id="rId4" Type="http://schemas.openxmlformats.org/officeDocument/2006/relationships/hyperlink" Target="http://upload.wikimedia.org/wikipedia/commons/2/2a/Coat_of_arms_of_Mexico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2780928"/>
            <a:ext cx="8640960" cy="3600400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cs-CZ" dirty="0" smtClean="0"/>
              <a:t>Název školy:  </a:t>
            </a:r>
            <a:r>
              <a:rPr lang="cs-CZ" i="1" dirty="0" smtClean="0"/>
              <a:t>Základní škola a mateřská škola, </a:t>
            </a:r>
            <a:r>
              <a:rPr lang="cs-CZ" i="1" noProof="1" smtClean="0"/>
              <a:t>Hlušice</a:t>
            </a:r>
            <a:endParaRPr lang="cs-CZ" noProof="1" smtClean="0"/>
          </a:p>
          <a:p>
            <a:pPr algn="l">
              <a:defRPr/>
            </a:pPr>
            <a:r>
              <a:rPr lang="cs-CZ" dirty="0" smtClean="0"/>
              <a:t>Autor: </a:t>
            </a:r>
            <a:r>
              <a:rPr lang="cs-CZ" i="1" dirty="0" smtClean="0"/>
              <a:t> PaedDr. Vaňková Marcela, Vaněk Tomáš</a:t>
            </a:r>
          </a:p>
          <a:p>
            <a:pPr algn="l">
              <a:defRPr/>
            </a:pPr>
            <a:r>
              <a:rPr lang="cs-CZ" dirty="0" smtClean="0"/>
              <a:t>Číslo projektu: CZ.1.07/1.4.00/21.3235</a:t>
            </a:r>
          </a:p>
          <a:p>
            <a:pPr algn="l">
              <a:defRPr/>
            </a:pPr>
            <a:r>
              <a:rPr lang="cs-CZ" dirty="0" smtClean="0"/>
              <a:t>Název: VY_52_INOVACE_1B_32_MEXIKO</a:t>
            </a:r>
          </a:p>
          <a:p>
            <a:pPr algn="l">
              <a:defRPr/>
            </a:pPr>
            <a:r>
              <a:rPr lang="cs-CZ" dirty="0" smtClean="0"/>
              <a:t>Téma:  Zeměpis pro 2. stupeň ZŠ</a:t>
            </a:r>
          </a:p>
          <a:p>
            <a:endParaRPr lang="cs-CZ" dirty="0"/>
          </a:p>
        </p:txBody>
      </p:sp>
      <p:pic>
        <p:nvPicPr>
          <p:cNvPr id="4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620688"/>
            <a:ext cx="7052892" cy="172819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Základní údaje</a:t>
            </a:r>
          </a:p>
          <a:p>
            <a:r>
              <a:rPr lang="cs-CZ" dirty="0" smtClean="0"/>
              <a:t>Podnebí a geografie</a:t>
            </a:r>
          </a:p>
          <a:p>
            <a:r>
              <a:rPr lang="cs-CZ" dirty="0" smtClean="0"/>
              <a:t>Státní rozložení</a:t>
            </a:r>
          </a:p>
          <a:p>
            <a:r>
              <a:rPr lang="cs-CZ" dirty="0" smtClean="0"/>
              <a:t>Ekonomika</a:t>
            </a:r>
          </a:p>
          <a:p>
            <a:r>
              <a:rPr lang="cs-CZ" dirty="0" smtClean="0"/>
              <a:t>Kultura</a:t>
            </a:r>
          </a:p>
          <a:p>
            <a:r>
              <a:rPr lang="cs-CZ" dirty="0" smtClean="0"/>
              <a:t>Materiál slouží k výkladu učiva o Mexiku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Soubor:Flag of Mexico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340768"/>
            <a:ext cx="8067416" cy="4608512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údaje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484784"/>
            <a:ext cx="8686800" cy="4525963"/>
          </a:xfrm>
        </p:spPr>
        <p:txBody>
          <a:bodyPr/>
          <a:lstStyle/>
          <a:p>
            <a:r>
              <a:rPr lang="cs-CZ" sz="3000" dirty="0" smtClean="0">
                <a:solidFill>
                  <a:schemeClr val="tx1"/>
                </a:solidFill>
              </a:rPr>
              <a:t>Hlavní město: </a:t>
            </a:r>
            <a:r>
              <a:rPr lang="cs-CZ" sz="3000" dirty="0" err="1" smtClean="0"/>
              <a:t>Ciudad</a:t>
            </a:r>
            <a:r>
              <a:rPr lang="cs-CZ" sz="3000" dirty="0" smtClean="0"/>
              <a:t> de </a:t>
            </a:r>
            <a:r>
              <a:rPr lang="cs-CZ" sz="3000" dirty="0" err="1" smtClean="0"/>
              <a:t>México</a:t>
            </a:r>
            <a:endParaRPr lang="cs-CZ" sz="3000" dirty="0" smtClean="0">
              <a:solidFill>
                <a:schemeClr val="tx1"/>
              </a:solidFill>
            </a:endParaRPr>
          </a:p>
          <a:p>
            <a:r>
              <a:rPr lang="cs-CZ" sz="3000" dirty="0" smtClean="0">
                <a:solidFill>
                  <a:schemeClr val="tx1"/>
                </a:solidFill>
              </a:rPr>
              <a:t>Počet obyvatel: </a:t>
            </a:r>
            <a:r>
              <a:rPr lang="cs-CZ" sz="3200" dirty="0" smtClean="0"/>
              <a:t>112 322 757</a:t>
            </a:r>
            <a:endParaRPr lang="cs-CZ" sz="3000" dirty="0" smtClean="0">
              <a:solidFill>
                <a:schemeClr val="tx1"/>
              </a:solidFill>
            </a:endParaRPr>
          </a:p>
          <a:p>
            <a:r>
              <a:rPr lang="cs-CZ" sz="3000" dirty="0" smtClean="0">
                <a:solidFill>
                  <a:schemeClr val="tx1"/>
                </a:solidFill>
              </a:rPr>
              <a:t>Rozloha: </a:t>
            </a:r>
            <a:r>
              <a:rPr lang="pl-PL" sz="3000" dirty="0" smtClean="0"/>
              <a:t>1 964 375 km² (13. na světě)</a:t>
            </a:r>
            <a:endParaRPr lang="cs-CZ" sz="3000" dirty="0" smtClean="0">
              <a:solidFill>
                <a:schemeClr val="tx1"/>
              </a:solidFill>
            </a:endParaRPr>
          </a:p>
          <a:p>
            <a:r>
              <a:rPr lang="cs-CZ" sz="3000" dirty="0" smtClean="0">
                <a:solidFill>
                  <a:schemeClr val="tx1"/>
                </a:solidFill>
              </a:rPr>
              <a:t>Jazyk: </a:t>
            </a:r>
            <a:r>
              <a:rPr lang="cs-CZ" sz="3000" dirty="0" smtClean="0"/>
              <a:t>španělština</a:t>
            </a:r>
            <a:endParaRPr lang="cs-CZ" sz="3000" dirty="0" smtClean="0">
              <a:solidFill>
                <a:schemeClr val="tx1"/>
              </a:solidFill>
            </a:endParaRPr>
          </a:p>
          <a:p>
            <a:r>
              <a:rPr lang="cs-CZ" sz="3000" dirty="0" smtClean="0">
                <a:solidFill>
                  <a:schemeClr val="tx1"/>
                </a:solidFill>
              </a:rPr>
              <a:t>Státní zřízení: </a:t>
            </a:r>
            <a:r>
              <a:rPr lang="cs-CZ" sz="3000" dirty="0" smtClean="0"/>
              <a:t>federativní prezidentská republika</a:t>
            </a:r>
            <a:endParaRPr lang="cs-CZ" sz="3000" dirty="0" smtClean="0">
              <a:solidFill>
                <a:schemeClr val="tx1"/>
              </a:solidFill>
            </a:endParaRPr>
          </a:p>
          <a:p>
            <a:r>
              <a:rPr lang="cs-CZ" sz="3000" dirty="0" smtClean="0">
                <a:solidFill>
                  <a:schemeClr val="tx1"/>
                </a:solidFill>
              </a:rPr>
              <a:t>Náboženství: </a:t>
            </a:r>
            <a:r>
              <a:rPr lang="cs-CZ" sz="3000" dirty="0" smtClean="0"/>
              <a:t>katolické 89 %, protestantské 6 %</a:t>
            </a:r>
            <a:endParaRPr lang="cs-CZ" sz="3000" dirty="0">
              <a:solidFill>
                <a:schemeClr val="tx1"/>
              </a:solidFill>
            </a:endParaRPr>
          </a:p>
        </p:txBody>
      </p:sp>
      <p:pic>
        <p:nvPicPr>
          <p:cNvPr id="18436" name="Picture 4" descr="Soubor:Coat of arms of Mexico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3906" y="188640"/>
            <a:ext cx="2700094" cy="2448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Podnebí a geografie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000" dirty="0" smtClean="0"/>
              <a:t>Nejvyšší hora: </a:t>
            </a:r>
            <a:r>
              <a:rPr lang="pt-BR" sz="3000" dirty="0" smtClean="0"/>
              <a:t>Citlaltépetl (5636 m n. m.)</a:t>
            </a:r>
            <a:endParaRPr lang="cs-CZ" sz="3000" dirty="0" smtClean="0"/>
          </a:p>
          <a:p>
            <a:r>
              <a:rPr lang="cs-CZ" dirty="0" smtClean="0"/>
              <a:t>Poměrně hornatá země- Kordillery</a:t>
            </a:r>
          </a:p>
          <a:p>
            <a:r>
              <a:rPr lang="cs-CZ" dirty="0" smtClean="0"/>
              <a:t>Řeky: </a:t>
            </a:r>
            <a:r>
              <a:rPr lang="cs-CZ" dirty="0" err="1" smtClean="0"/>
              <a:t>Río</a:t>
            </a:r>
            <a:r>
              <a:rPr lang="cs-CZ" dirty="0" smtClean="0"/>
              <a:t> Bravo </a:t>
            </a:r>
            <a:r>
              <a:rPr lang="cs-CZ" dirty="0" err="1" smtClean="0"/>
              <a:t>del</a:t>
            </a:r>
            <a:r>
              <a:rPr lang="cs-CZ" dirty="0" smtClean="0"/>
              <a:t> </a:t>
            </a:r>
            <a:r>
              <a:rPr lang="cs-CZ" dirty="0" err="1" smtClean="0"/>
              <a:t>Norte</a:t>
            </a:r>
            <a:r>
              <a:rPr lang="cs-CZ" dirty="0" smtClean="0"/>
              <a:t> (v USA zvaná Rio Grande), </a:t>
            </a:r>
            <a:r>
              <a:rPr lang="cs-CZ" dirty="0" err="1" smtClean="0"/>
              <a:t>Panuco</a:t>
            </a:r>
            <a:endParaRPr lang="cs-CZ" dirty="0" smtClean="0"/>
          </a:p>
          <a:p>
            <a:r>
              <a:rPr lang="cs-CZ" dirty="0" smtClean="0"/>
              <a:t>Leží v subtropickém pásu- teplota se velmi mění podle nadmořské výšky</a:t>
            </a:r>
          </a:p>
          <a:p>
            <a:r>
              <a:rPr lang="cs-CZ" dirty="0" smtClean="0"/>
              <a:t>Na jihu se střídá období sucha a dešťů- ovlivňují je roční období a pasáty z Atlantiku</a:t>
            </a:r>
          </a:p>
          <a:p>
            <a:r>
              <a:rPr lang="cs-CZ" dirty="0" smtClean="0"/>
              <a:t>Mnoho chráněných území organizací UNESCO</a:t>
            </a:r>
            <a:endParaRPr lang="cs-CZ" dirty="0"/>
          </a:p>
        </p:txBody>
      </p:sp>
      <p:pic>
        <p:nvPicPr>
          <p:cNvPr id="5122" name="Picture 2" descr="Soubor:Canyon sumidero desde arrib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260648"/>
            <a:ext cx="4232523" cy="63540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Státní rozložení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000" dirty="0" smtClean="0"/>
              <a:t>V čele prezident </a:t>
            </a:r>
            <a:r>
              <a:rPr lang="cs-CZ" sz="3000" dirty="0" err="1" smtClean="0"/>
              <a:t>Enrique</a:t>
            </a:r>
            <a:r>
              <a:rPr lang="cs-CZ" sz="3000" dirty="0" smtClean="0"/>
              <a:t> </a:t>
            </a:r>
            <a:r>
              <a:rPr lang="cs-CZ" sz="3000" dirty="0" err="1" smtClean="0"/>
              <a:t>Peña</a:t>
            </a:r>
            <a:r>
              <a:rPr lang="cs-CZ" sz="3000" dirty="0" smtClean="0"/>
              <a:t> </a:t>
            </a:r>
            <a:r>
              <a:rPr lang="cs-CZ" sz="3000" dirty="0" err="1" smtClean="0"/>
              <a:t>Nieto</a:t>
            </a:r>
            <a:endParaRPr lang="cs-CZ" sz="3000" dirty="0" smtClean="0"/>
          </a:p>
          <a:p>
            <a:r>
              <a:rPr lang="cs-CZ" sz="3000" dirty="0" smtClean="0"/>
              <a:t>Prezident je zároveň předseda vlády volené dvoukomorovým Národním kongresem</a:t>
            </a:r>
          </a:p>
          <a:p>
            <a:r>
              <a:rPr lang="cs-CZ" sz="3000" dirty="0" smtClean="0"/>
              <a:t>Rozdělení na 31 spolkových států </a:t>
            </a:r>
            <a:r>
              <a:rPr lang="cs-CZ" sz="3000" dirty="0" smtClean="0"/>
              <a:t>(zástupce </a:t>
            </a:r>
            <a:r>
              <a:rPr lang="cs-CZ" sz="3000" dirty="0" smtClean="0"/>
              <a:t>je guvernér) a </a:t>
            </a:r>
            <a:r>
              <a:rPr lang="cs-CZ" sz="3000" dirty="0" err="1" smtClean="0"/>
              <a:t>district</a:t>
            </a:r>
            <a:r>
              <a:rPr lang="cs-CZ" sz="3000" dirty="0" smtClean="0"/>
              <a:t> hlavního města</a:t>
            </a:r>
          </a:p>
          <a:p>
            <a:endParaRPr lang="cs-CZ" sz="3000" dirty="0" smtClean="0"/>
          </a:p>
        </p:txBody>
      </p:sp>
      <p:pic>
        <p:nvPicPr>
          <p:cNvPr id="4098" name="Picture 2" descr="Soubor:States of Mexico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052736"/>
            <a:ext cx="7620000" cy="5181601"/>
          </a:xfrm>
          <a:prstGeom prst="rect">
            <a:avLst/>
          </a:prstGeom>
          <a:noFill/>
        </p:spPr>
      </p:pic>
      <p:pic>
        <p:nvPicPr>
          <p:cNvPr id="4100" name="Picture 4" descr="Soubor:Enrique Peña Nieto - World Economic Forum on Latin America 20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764704"/>
            <a:ext cx="6724650" cy="5705476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Hospodářství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Měna: Mexické peso (MXN)</a:t>
            </a:r>
          </a:p>
          <a:p>
            <a:r>
              <a:rPr lang="cs-CZ" dirty="0" smtClean="0"/>
              <a:t>HDP: 15 266 </a:t>
            </a:r>
            <a:r>
              <a:rPr lang="cs-CZ" dirty="0" smtClean="0"/>
              <a:t>(60</a:t>
            </a:r>
            <a:r>
              <a:rPr lang="cs-CZ" dirty="0" smtClean="0"/>
              <a:t>. na světě, 2011)</a:t>
            </a:r>
          </a:p>
          <a:p>
            <a:r>
              <a:rPr lang="cs-CZ" dirty="0" smtClean="0"/>
              <a:t>Vysoká gramotnost</a:t>
            </a:r>
          </a:p>
          <a:p>
            <a:r>
              <a:rPr lang="cs-CZ" dirty="0" smtClean="0"/>
              <a:t>Velké nerostné bohatství:  stříbro </a:t>
            </a:r>
            <a:r>
              <a:rPr lang="cs-CZ" dirty="0" smtClean="0"/>
              <a:t>(1</a:t>
            </a:r>
            <a:r>
              <a:rPr lang="cs-CZ" dirty="0" smtClean="0"/>
              <a:t>. na světě), zlato, ropa, olovo, zinek, měď…</a:t>
            </a:r>
          </a:p>
          <a:p>
            <a:r>
              <a:rPr lang="cs-CZ" dirty="0" smtClean="0"/>
              <a:t>Průmysl: chemický, strojírenský, potravinářský a textilní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Kultura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Přetrvávají lidová řemesla </a:t>
            </a:r>
            <a:r>
              <a:rPr lang="cs-CZ" dirty="0" smtClean="0"/>
              <a:t>(hrnčířství</a:t>
            </a:r>
            <a:r>
              <a:rPr lang="cs-CZ" dirty="0" smtClean="0"/>
              <a:t>…)</a:t>
            </a:r>
          </a:p>
          <a:p>
            <a:r>
              <a:rPr lang="cs-CZ" dirty="0" smtClean="0"/>
              <a:t>Lidové slavnosti: býčí a kohoutí zápasy, </a:t>
            </a:r>
            <a:r>
              <a:rPr lang="cs-CZ" dirty="0" err="1" smtClean="0"/>
              <a:t>charros</a:t>
            </a:r>
            <a:r>
              <a:rPr lang="cs-CZ" dirty="0" smtClean="0"/>
              <a:t> </a:t>
            </a:r>
            <a:r>
              <a:rPr lang="cs-CZ" dirty="0" smtClean="0"/>
              <a:t>(jízda </a:t>
            </a:r>
            <a:r>
              <a:rPr lang="cs-CZ" dirty="0" smtClean="0"/>
              <a:t>na nezkrocených koních)</a:t>
            </a:r>
          </a:p>
          <a:p>
            <a:r>
              <a:rPr lang="cs-CZ" dirty="0" smtClean="0"/>
              <a:t>Významná Indiánská kultura: Aztécká, Mayská</a:t>
            </a:r>
          </a:p>
          <a:p>
            <a:r>
              <a:rPr lang="cs-CZ" dirty="0" smtClean="0"/>
              <a:t>Rozložení obyvatel:  Mesticové </a:t>
            </a:r>
            <a:r>
              <a:rPr lang="cs-CZ" dirty="0" smtClean="0"/>
              <a:t>(míšenci </a:t>
            </a:r>
            <a:r>
              <a:rPr lang="cs-CZ" dirty="0" smtClean="0"/>
              <a:t>Indiánů a bělochů) 60 %, indiáni 30 % běloši </a:t>
            </a:r>
            <a:r>
              <a:rPr lang="cs-CZ" dirty="0" smtClean="0"/>
              <a:t>(kreolové</a:t>
            </a:r>
            <a:r>
              <a:rPr lang="cs-CZ" dirty="0" smtClean="0"/>
              <a:t>) 9 %</a:t>
            </a:r>
          </a:p>
          <a:p>
            <a:r>
              <a:rPr lang="cs-CZ" dirty="0" smtClean="0"/>
              <a:t>Velmi sportovně založení </a:t>
            </a:r>
            <a:r>
              <a:rPr lang="cs-CZ" dirty="0" smtClean="0"/>
              <a:t>(při </a:t>
            </a:r>
            <a:r>
              <a:rPr lang="cs-CZ" dirty="0" smtClean="0"/>
              <a:t>fotbalových utkaní reprezentace někdy dostávají dělníci volno z práce)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2050" name="Picture 2" descr="http://upload.wikimedia.org/wikipedia/commons/7/7a/Chichen-Itza-Castillo-Seen-From-Ea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92696"/>
            <a:ext cx="7500324" cy="56252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hlinkClick r:id="rId2"/>
              </a:rPr>
              <a:t>http://cs.wikipedia.org/wiki/Mexiko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http://upload.wikimedia.org/wikipedia/commons/f/fc/Flag_of_Mexico.svg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http://upload.wikimedia.org/wikipedia/commons/2/2a/Coat_of_arms_of_Mexico.svg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http://upload.wikimedia.org/wikipedia/commons/7/7a/Chichen-Itza-Castillo-Seen-From-East.JPG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http://upload.wikimedia.org/wikipedia/commons/1/1b/States_of_Mexico.svg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http://upload.wikimedia.org/wikipedia/commons/e/e1/Enrique_Pe%C3%B1a_Nieto_-_World_Economic_Forum_on_Latin_America_2010.jpg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http://upload.wikimedia.org/wikipedia/commons/1/13/Canyon_sumidero_desde_arriba.jpg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650</TotalTime>
  <Words>330</Words>
  <Application>Microsoft Office PowerPoint</Application>
  <PresentationFormat>Předvádění na obrazovce (4:3)</PresentationFormat>
  <Paragraphs>50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Arkýř</vt:lpstr>
      <vt:lpstr>Snímek 1</vt:lpstr>
      <vt:lpstr>Anotace</vt:lpstr>
      <vt:lpstr>Základní údaje</vt:lpstr>
      <vt:lpstr>Podnebí a geografie</vt:lpstr>
      <vt:lpstr>Státní rozložení</vt:lpstr>
      <vt:lpstr>Hospodářství</vt:lpstr>
      <vt:lpstr>Kultura</vt:lpstr>
      <vt:lpstr>Citace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Tomáš </dc:creator>
  <cp:lastModifiedBy>Dum</cp:lastModifiedBy>
  <cp:revision>52</cp:revision>
  <dcterms:created xsi:type="dcterms:W3CDTF">2013-09-03T10:59:53Z</dcterms:created>
  <dcterms:modified xsi:type="dcterms:W3CDTF">2013-09-07T08:49:31Z</dcterms:modified>
</cp:coreProperties>
</file>