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0" r:id="rId3"/>
    <p:sldId id="283" r:id="rId4"/>
    <p:sldId id="284" r:id="rId5"/>
    <p:sldId id="285" r:id="rId6"/>
    <p:sldId id="286" r:id="rId7"/>
    <p:sldId id="287" r:id="rId8"/>
    <p:sldId id="288" r:id="rId9"/>
    <p:sldId id="289" r:id="rId10"/>
    <p:sldId id="290" r:id="rId11"/>
    <p:sldId id="282" r:id="rId1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0" d="100"/>
          <a:sy n="70" d="100"/>
        </p:scale>
        <p:origin x="-1386" y="-18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D04293-7222-4F17-ABF4-C9947EBA2C49}" type="datetimeFigureOut">
              <a:rPr lang="cs-CZ" smtClean="0"/>
              <a:t>7.9.2013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EE4B75-727B-4C16-9B67-E1F6FFB0BAE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7537884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D04293-7222-4F17-ABF4-C9947EBA2C49}" type="datetimeFigureOut">
              <a:rPr lang="cs-CZ" smtClean="0"/>
              <a:t>7.9.2013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EE4B75-727B-4C16-9B67-E1F6FFB0BAE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8698558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D04293-7222-4F17-ABF4-C9947EBA2C49}" type="datetimeFigureOut">
              <a:rPr lang="cs-CZ" smtClean="0"/>
              <a:t>7.9.2013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EE4B75-727B-4C16-9B67-E1F6FFB0BAE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5622454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D04293-7222-4F17-ABF4-C9947EBA2C49}" type="datetimeFigureOut">
              <a:rPr lang="cs-CZ" smtClean="0"/>
              <a:t>7.9.2013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EE4B75-727B-4C16-9B67-E1F6FFB0BAE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8738059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D04293-7222-4F17-ABF4-C9947EBA2C49}" type="datetimeFigureOut">
              <a:rPr lang="cs-CZ" smtClean="0"/>
              <a:t>7.9.2013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EE4B75-727B-4C16-9B67-E1F6FFB0BAE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2895526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D04293-7222-4F17-ABF4-C9947EBA2C49}" type="datetimeFigureOut">
              <a:rPr lang="cs-CZ" smtClean="0"/>
              <a:t>7.9.2013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EE4B75-727B-4C16-9B67-E1F6FFB0BAE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718761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D04293-7222-4F17-ABF4-C9947EBA2C49}" type="datetimeFigureOut">
              <a:rPr lang="cs-CZ" smtClean="0"/>
              <a:t>7.9.2013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EE4B75-727B-4C16-9B67-E1F6FFB0BAE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9489071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D04293-7222-4F17-ABF4-C9947EBA2C49}" type="datetimeFigureOut">
              <a:rPr lang="cs-CZ" smtClean="0"/>
              <a:t>7.9.2013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EE4B75-727B-4C16-9B67-E1F6FFB0BAE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6688942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D04293-7222-4F17-ABF4-C9947EBA2C49}" type="datetimeFigureOut">
              <a:rPr lang="cs-CZ" smtClean="0"/>
              <a:t>7.9.2013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EE4B75-727B-4C16-9B67-E1F6FFB0BAE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1860680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D04293-7222-4F17-ABF4-C9947EBA2C49}" type="datetimeFigureOut">
              <a:rPr lang="cs-CZ" smtClean="0"/>
              <a:t>7.9.2013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EE4B75-727B-4C16-9B67-E1F6FFB0BAE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6631329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D04293-7222-4F17-ABF4-C9947EBA2C49}" type="datetimeFigureOut">
              <a:rPr lang="cs-CZ" smtClean="0"/>
              <a:t>7.9.2013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EE4B75-727B-4C16-9B67-E1F6FFB0BAE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3105455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D04293-7222-4F17-ABF4-C9947EBA2C49}" type="datetimeFigureOut">
              <a:rPr lang="cs-CZ" smtClean="0"/>
              <a:t>7.9.2013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DEE4B75-727B-4C16-9B67-E1F6FFB0BAE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178177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 </a:t>
            </a:r>
            <a:endParaRPr lang="cs-CZ" dirty="0"/>
          </a:p>
        </p:txBody>
      </p:sp>
      <p:sp>
        <p:nvSpPr>
          <p:cNvPr id="5" name="Podnadpis 2"/>
          <p:cNvSpPr txBox="1">
            <a:spLocks/>
          </p:cNvSpPr>
          <p:nvPr/>
        </p:nvSpPr>
        <p:spPr>
          <a:xfrm>
            <a:off x="1258888" y="3644900"/>
            <a:ext cx="6400800" cy="1752600"/>
          </a:xfrm>
          <a:prstGeom prst="rect">
            <a:avLst/>
          </a:prstGeom>
        </p:spPr>
        <p:txBody>
          <a:bodyPr vert="horz" lIns="91440" tIns="45720" rIns="91440" bIns="45720" rtlCol="0">
            <a:normAutofit fontScale="70000" lnSpcReduction="20000"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cs-CZ" dirty="0" smtClean="0">
                <a:solidFill>
                  <a:schemeClr val="tx1"/>
                </a:solidFill>
              </a:rPr>
              <a:t>Název školy:  </a:t>
            </a:r>
            <a:r>
              <a:rPr lang="cs-CZ" i="1" dirty="0" smtClean="0">
                <a:solidFill>
                  <a:schemeClr val="tx1"/>
                </a:solidFill>
              </a:rPr>
              <a:t>Základní škola a mateřská škola, </a:t>
            </a:r>
            <a:r>
              <a:rPr lang="cs-CZ" i="1" noProof="1" smtClean="0">
                <a:solidFill>
                  <a:schemeClr val="tx1"/>
                </a:solidFill>
              </a:rPr>
              <a:t>Hlušice</a:t>
            </a:r>
            <a:endParaRPr lang="cs-CZ" noProof="1" smtClean="0">
              <a:solidFill>
                <a:schemeClr val="tx1"/>
              </a:solidFill>
            </a:endParaRPr>
          </a:p>
          <a:p>
            <a:pPr>
              <a:defRPr/>
            </a:pPr>
            <a:r>
              <a:rPr lang="cs-CZ" dirty="0" smtClean="0">
                <a:solidFill>
                  <a:schemeClr val="tx1"/>
                </a:solidFill>
              </a:rPr>
              <a:t>Autor:</a:t>
            </a:r>
            <a:r>
              <a:rPr lang="cs-CZ" dirty="0" smtClean="0"/>
              <a:t> </a:t>
            </a:r>
            <a:r>
              <a:rPr lang="cs-CZ" i="1" dirty="0" smtClean="0">
                <a:solidFill>
                  <a:srgbClr val="FFC000"/>
                </a:solidFill>
              </a:rPr>
              <a:t>Mgr. Miloslav Cajska</a:t>
            </a:r>
            <a:endParaRPr lang="cs-CZ" dirty="0" smtClean="0">
              <a:solidFill>
                <a:srgbClr val="FFC000"/>
              </a:solidFill>
            </a:endParaRPr>
          </a:p>
          <a:p>
            <a:pPr>
              <a:defRPr/>
            </a:pPr>
            <a:r>
              <a:rPr lang="cs-CZ" dirty="0" smtClean="0">
                <a:solidFill>
                  <a:schemeClr val="tx1"/>
                </a:solidFill>
              </a:rPr>
              <a:t>Číslo projektu: CZ.1.07/1.4.00/21.3235</a:t>
            </a:r>
          </a:p>
          <a:p>
            <a:pPr>
              <a:defRPr/>
            </a:pPr>
            <a:r>
              <a:rPr lang="cs-CZ" dirty="0" smtClean="0">
                <a:solidFill>
                  <a:schemeClr val="tx1"/>
                </a:solidFill>
              </a:rPr>
              <a:t>Název:	 VY_52_INOVACE_1B_24_Zeměpisná </a:t>
            </a:r>
            <a:r>
              <a:rPr lang="cs-CZ" dirty="0" err="1" smtClean="0">
                <a:solidFill>
                  <a:schemeClr val="tx1"/>
                </a:solidFill>
              </a:rPr>
              <a:t>nej</a:t>
            </a:r>
            <a:endParaRPr lang="en-GB" dirty="0" smtClean="0">
              <a:solidFill>
                <a:schemeClr val="tx1"/>
              </a:solidFill>
            </a:endParaRPr>
          </a:p>
          <a:p>
            <a:pPr>
              <a:defRPr/>
            </a:pPr>
            <a:r>
              <a:rPr lang="cs-CZ" dirty="0" smtClean="0">
                <a:solidFill>
                  <a:schemeClr val="tx1"/>
                </a:solidFill>
              </a:rPr>
              <a:t>Téma:</a:t>
            </a:r>
            <a:r>
              <a:rPr lang="cs-CZ" dirty="0" smtClean="0"/>
              <a:t> </a:t>
            </a:r>
            <a:r>
              <a:rPr lang="cs-CZ" dirty="0" smtClean="0">
                <a:solidFill>
                  <a:srgbClr val="FFC000"/>
                </a:solidFill>
              </a:rPr>
              <a:t>Zeměpis  pro 2</a:t>
            </a:r>
            <a:r>
              <a:rPr lang="cs-CZ" dirty="0">
                <a:solidFill>
                  <a:srgbClr val="FFC000"/>
                </a:solidFill>
              </a:rPr>
              <a:t>. </a:t>
            </a:r>
            <a:r>
              <a:rPr lang="cs-CZ" dirty="0" smtClean="0">
                <a:solidFill>
                  <a:srgbClr val="FFC000"/>
                </a:solidFill>
              </a:rPr>
              <a:t>stupeň </a:t>
            </a:r>
            <a:r>
              <a:rPr lang="cs-CZ" dirty="0">
                <a:solidFill>
                  <a:srgbClr val="FFC000"/>
                </a:solidFill>
              </a:rPr>
              <a:t>ZŠ</a:t>
            </a:r>
            <a:endParaRPr lang="en-GB" dirty="0" smtClean="0">
              <a:solidFill>
                <a:srgbClr val="FFC000"/>
              </a:solidFill>
            </a:endParaRPr>
          </a:p>
          <a:p>
            <a:pPr>
              <a:defRPr/>
            </a:pP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979712" y="5517232"/>
            <a:ext cx="6400800" cy="1752600"/>
          </a:xfrm>
        </p:spPr>
        <p:txBody>
          <a:bodyPr/>
          <a:lstStyle/>
          <a:p>
            <a:r>
              <a:rPr lang="cs-CZ" dirty="0" smtClean="0"/>
              <a:t> </a:t>
            </a:r>
            <a:endParaRPr lang="cs-CZ" dirty="0"/>
          </a:p>
        </p:txBody>
      </p:sp>
      <p:sp>
        <p:nvSpPr>
          <p:cNvPr id="4" name="Nadpis 1"/>
          <p:cNvSpPr txBox="1">
            <a:spLocks/>
          </p:cNvSpPr>
          <p:nvPr/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s-CZ" smtClean="0"/>
              <a:t/>
            </a:r>
            <a:br>
              <a:rPr lang="cs-CZ" smtClean="0"/>
            </a:br>
            <a:endParaRPr lang="cs-CZ"/>
          </a:p>
        </p:txBody>
      </p:sp>
      <p:pic>
        <p:nvPicPr>
          <p:cNvPr id="6" name="obrázek 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813" y="1052513"/>
            <a:ext cx="5753100" cy="14097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5090468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 </a:t>
            </a:r>
            <a:r>
              <a:rPr lang="cs-CZ" sz="2800" dirty="0" smtClean="0"/>
              <a:t>Tato prezentace seznamuje žáky </a:t>
            </a:r>
            <a:r>
              <a:rPr lang="cs-CZ" sz="2800" dirty="0" smtClean="0"/>
              <a:t>s naší nejbližší hvězdou, Sluncem.</a:t>
            </a:r>
          </a:p>
          <a:p>
            <a:pPr marL="0" indent="0">
              <a:buNone/>
            </a:pPr>
            <a:endParaRPr lang="cs-CZ" sz="2800" dirty="0" smtClean="0"/>
          </a:p>
          <a:p>
            <a:r>
              <a:rPr lang="cs-CZ" sz="2800" dirty="0" smtClean="0"/>
              <a:t>Prezentace </a:t>
            </a:r>
            <a:r>
              <a:rPr lang="cs-CZ" sz="2800" dirty="0" smtClean="0"/>
              <a:t>je doplněna  </a:t>
            </a:r>
            <a:r>
              <a:rPr lang="cs-CZ" sz="2800" dirty="0" smtClean="0"/>
              <a:t>obrázky. </a:t>
            </a:r>
          </a:p>
          <a:p>
            <a:pPr marL="0" indent="0">
              <a:buNone/>
            </a:pPr>
            <a:r>
              <a:rPr lang="cs-CZ" sz="2800" dirty="0" smtClean="0"/>
              <a:t>      </a:t>
            </a:r>
          </a:p>
          <a:p>
            <a:r>
              <a:rPr lang="cs-CZ" sz="2800" dirty="0" smtClean="0"/>
              <a:t>Předvádíme pomocí interaktivní tabule.</a:t>
            </a:r>
          </a:p>
          <a:p>
            <a:pPr marL="0" indent="0">
              <a:buNone/>
            </a:pPr>
            <a:endParaRPr lang="cs-CZ" sz="2800" dirty="0" smtClean="0"/>
          </a:p>
          <a:p>
            <a:r>
              <a:rPr lang="cs-CZ" sz="2800" dirty="0" smtClean="0"/>
              <a:t>Určeno pro žáky 2. stupně základní školy.</a:t>
            </a:r>
          </a:p>
          <a:p>
            <a:endParaRPr lang="cs-CZ" dirty="0"/>
          </a:p>
        </p:txBody>
      </p:sp>
      <p:sp>
        <p:nvSpPr>
          <p:cNvPr id="4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 eaLnBrk="1" hangingPunct="1"/>
            <a:r>
              <a:rPr lang="cs-CZ" sz="2000" dirty="0" smtClean="0"/>
              <a:t>Anotace:</a:t>
            </a:r>
          </a:p>
        </p:txBody>
      </p:sp>
    </p:spTree>
    <p:extLst>
      <p:ext uri="{BB962C8B-B14F-4D97-AF65-F5344CB8AC3E}">
        <p14:creationId xmlns:p14="http://schemas.microsoft.com/office/powerpoint/2010/main" val="29544218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Slunce</a:t>
            </a:r>
            <a:endParaRPr lang="cs-CZ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85875" y="1619475"/>
            <a:ext cx="6572250" cy="4762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791674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Slunce</a:t>
            </a:r>
            <a:endParaRPr lang="cs-CZ" dirty="0"/>
          </a:p>
        </p:txBody>
      </p:sp>
      <p:sp>
        <p:nvSpPr>
          <p:cNvPr id="3" name="Obdélník 2"/>
          <p:cNvSpPr/>
          <p:nvPr/>
        </p:nvSpPr>
        <p:spPr>
          <a:xfrm>
            <a:off x="395536" y="1196752"/>
            <a:ext cx="8568952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Tx/>
              <a:buChar char="-"/>
            </a:pPr>
            <a:r>
              <a:rPr lang="cs-CZ" sz="2000" dirty="0" smtClean="0"/>
              <a:t>hvězda </a:t>
            </a:r>
          </a:p>
          <a:p>
            <a:pPr marL="285750" indent="-285750">
              <a:buFontTx/>
              <a:buChar char="-"/>
            </a:pPr>
            <a:endParaRPr lang="cs-CZ" sz="2000" dirty="0" smtClean="0"/>
          </a:p>
          <a:p>
            <a:pPr marL="285750" indent="-285750">
              <a:buFontTx/>
              <a:buChar char="-"/>
            </a:pPr>
            <a:r>
              <a:rPr lang="cs-CZ" sz="2000" dirty="0" smtClean="0"/>
              <a:t>obíhá </a:t>
            </a:r>
            <a:r>
              <a:rPr lang="cs-CZ" sz="2000" dirty="0"/>
              <a:t>okolo středu Mléčné dráhy ve vzdálenosti od 25 000 do 28 000 světelných </a:t>
            </a:r>
            <a:r>
              <a:rPr lang="cs-CZ" sz="2000" dirty="0" smtClean="0"/>
              <a:t>let</a:t>
            </a:r>
          </a:p>
          <a:p>
            <a:endParaRPr lang="cs-CZ" sz="2000" dirty="0" smtClean="0"/>
          </a:p>
          <a:p>
            <a:pPr marL="285750" indent="-285750">
              <a:buFontTx/>
              <a:buChar char="-"/>
            </a:pPr>
            <a:r>
              <a:rPr lang="cs-CZ" sz="2000" dirty="0" smtClean="0"/>
              <a:t>oběh </a:t>
            </a:r>
            <a:r>
              <a:rPr lang="cs-CZ" sz="2000" dirty="0"/>
              <a:t>trvá přibližně 226 milionů </a:t>
            </a:r>
            <a:r>
              <a:rPr lang="cs-CZ" sz="2000" dirty="0" smtClean="0"/>
              <a:t>let</a:t>
            </a:r>
          </a:p>
          <a:p>
            <a:pPr marL="285750" indent="-285750">
              <a:buFontTx/>
              <a:buChar char="-"/>
            </a:pPr>
            <a:endParaRPr lang="cs-CZ" sz="2000" dirty="0" smtClean="0"/>
          </a:p>
          <a:p>
            <a:pPr marL="285750" indent="-285750">
              <a:buFontTx/>
              <a:buChar char="-"/>
            </a:pPr>
            <a:r>
              <a:rPr lang="cs-CZ" sz="2000" dirty="0" smtClean="0"/>
              <a:t>tvoří </a:t>
            </a:r>
            <a:r>
              <a:rPr lang="cs-CZ" sz="2000" dirty="0"/>
              <a:t>centrum sluneční </a:t>
            </a:r>
            <a:r>
              <a:rPr lang="cs-CZ" sz="2000" dirty="0" smtClean="0"/>
              <a:t>soustavy</a:t>
            </a:r>
          </a:p>
          <a:p>
            <a:pPr marL="285750" indent="-285750">
              <a:buFontTx/>
              <a:buChar char="-"/>
            </a:pPr>
            <a:endParaRPr lang="cs-CZ" sz="2000" dirty="0" smtClean="0"/>
          </a:p>
          <a:p>
            <a:pPr marL="285750" indent="-285750">
              <a:buFontTx/>
              <a:buChar char="-"/>
            </a:pPr>
            <a:r>
              <a:rPr lang="cs-CZ" sz="2000" dirty="0" smtClean="0"/>
              <a:t>od </a:t>
            </a:r>
            <a:r>
              <a:rPr lang="cs-CZ" sz="2000" dirty="0"/>
              <a:t>Země je vzdálená 1 AU (asi 150 milionů km</a:t>
            </a:r>
            <a:r>
              <a:rPr lang="cs-CZ" sz="2000" dirty="0" smtClean="0"/>
              <a:t>)</a:t>
            </a:r>
          </a:p>
          <a:p>
            <a:pPr marL="285750" indent="-285750">
              <a:buFontTx/>
              <a:buChar char="-"/>
            </a:pPr>
            <a:endParaRPr lang="cs-CZ" sz="2000" dirty="0" smtClean="0"/>
          </a:p>
          <a:p>
            <a:pPr marL="285750" indent="-285750">
              <a:buFontTx/>
              <a:buChar char="-"/>
            </a:pPr>
            <a:r>
              <a:rPr lang="cs-CZ" sz="2000" dirty="0" smtClean="0"/>
              <a:t>hmotnost </a:t>
            </a:r>
            <a:r>
              <a:rPr lang="cs-CZ" sz="2000" dirty="0"/>
              <a:t>Slunce je asi 330 000 krát větší než hmotnost </a:t>
            </a:r>
            <a:r>
              <a:rPr lang="cs-CZ" sz="2000" dirty="0" smtClean="0"/>
              <a:t>Země</a:t>
            </a:r>
          </a:p>
          <a:p>
            <a:pPr marL="285750" indent="-285750">
              <a:buFontTx/>
              <a:buChar char="-"/>
            </a:pPr>
            <a:endParaRPr lang="cs-CZ" sz="2000" dirty="0" smtClean="0"/>
          </a:p>
          <a:p>
            <a:pPr marL="285750" indent="-285750">
              <a:buFontTx/>
              <a:buChar char="-"/>
            </a:pPr>
            <a:r>
              <a:rPr lang="cs-CZ" sz="2000" dirty="0" smtClean="0"/>
              <a:t>99,8 </a:t>
            </a:r>
            <a:r>
              <a:rPr lang="cs-CZ" sz="2000" dirty="0"/>
              <a:t>% hmotnosti sluneční </a:t>
            </a:r>
            <a:r>
              <a:rPr lang="cs-CZ" sz="2000" dirty="0" smtClean="0"/>
              <a:t>soustavy</a:t>
            </a:r>
          </a:p>
          <a:p>
            <a:pPr marL="285750" indent="-285750">
              <a:buFontTx/>
              <a:buChar char="-"/>
            </a:pPr>
            <a:endParaRPr lang="cs-CZ" sz="2000" dirty="0" smtClean="0"/>
          </a:p>
          <a:p>
            <a:pPr marL="285750" indent="-285750">
              <a:buFontTx/>
              <a:buChar char="-"/>
            </a:pPr>
            <a:r>
              <a:rPr lang="cs-CZ" sz="2000" dirty="0" smtClean="0"/>
              <a:t>koule </a:t>
            </a:r>
            <a:r>
              <a:rPr lang="cs-CZ" sz="2000" dirty="0"/>
              <a:t>žhavého plazmatu</a:t>
            </a:r>
          </a:p>
        </p:txBody>
      </p:sp>
    </p:spTree>
    <p:extLst>
      <p:ext uri="{BB962C8B-B14F-4D97-AF65-F5344CB8AC3E}">
        <p14:creationId xmlns:p14="http://schemas.microsoft.com/office/powerpoint/2010/main" val="353828192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95536" y="260648"/>
            <a:ext cx="8229600" cy="1143000"/>
          </a:xfrm>
        </p:spPr>
        <p:txBody>
          <a:bodyPr>
            <a:noAutofit/>
          </a:bodyPr>
          <a:lstStyle/>
          <a:p>
            <a:r>
              <a:rPr lang="cs-CZ" sz="3200" dirty="0"/>
              <a:t>Slunce je jedním z nejstarších náboženských motivů a předmětem uctívání</a:t>
            </a: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3728" y="1340766"/>
            <a:ext cx="4896544" cy="5470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56168734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143000"/>
          </a:xfrm>
        </p:spPr>
        <p:txBody>
          <a:bodyPr/>
          <a:lstStyle/>
          <a:p>
            <a:r>
              <a:rPr lang="cs-CZ" dirty="0" smtClean="0"/>
              <a:t>Slunce</a:t>
            </a:r>
            <a:endParaRPr lang="cs-CZ" dirty="0"/>
          </a:p>
        </p:txBody>
      </p:sp>
      <p:sp>
        <p:nvSpPr>
          <p:cNvPr id="3" name="Obdélník 2"/>
          <p:cNvSpPr/>
          <p:nvPr/>
        </p:nvSpPr>
        <p:spPr>
          <a:xfrm>
            <a:off x="251520" y="1028343"/>
            <a:ext cx="8640960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Tx/>
              <a:buChar char="-"/>
            </a:pPr>
            <a:r>
              <a:rPr lang="cs-CZ" sz="2000" dirty="0" smtClean="0"/>
              <a:t>staré </a:t>
            </a:r>
            <a:r>
              <a:rPr lang="cs-CZ" sz="2000" dirty="0"/>
              <a:t>přibližně 4,6 miliard </a:t>
            </a:r>
            <a:r>
              <a:rPr lang="cs-CZ" sz="2000" dirty="0" smtClean="0"/>
              <a:t>let, </a:t>
            </a:r>
            <a:r>
              <a:rPr lang="cs-CZ" sz="2000" dirty="0"/>
              <a:t>což je řadí mezi hvězdy středního </a:t>
            </a:r>
            <a:r>
              <a:rPr lang="cs-CZ" sz="2000" dirty="0" smtClean="0"/>
              <a:t>věku</a:t>
            </a:r>
          </a:p>
          <a:p>
            <a:pPr marL="285750" indent="-285750">
              <a:buFontTx/>
              <a:buChar char="-"/>
            </a:pPr>
            <a:endParaRPr lang="cs-CZ" sz="2000" dirty="0" smtClean="0"/>
          </a:p>
          <a:p>
            <a:pPr marL="285750" indent="-285750">
              <a:buFontTx/>
              <a:buChar char="-"/>
            </a:pPr>
            <a:r>
              <a:rPr lang="cs-CZ" sz="2000" dirty="0" smtClean="0"/>
              <a:t>bude </a:t>
            </a:r>
            <a:r>
              <a:rPr lang="cs-CZ" sz="2000" dirty="0"/>
              <a:t>svítit ještě asi 5 až 7 miliard </a:t>
            </a:r>
            <a:r>
              <a:rPr lang="cs-CZ" sz="2000" dirty="0" smtClean="0"/>
              <a:t>let</a:t>
            </a:r>
          </a:p>
          <a:p>
            <a:pPr marL="285750" indent="-285750">
              <a:buFontTx/>
              <a:buChar char="-"/>
            </a:pPr>
            <a:endParaRPr lang="cs-CZ" sz="2000" dirty="0" smtClean="0"/>
          </a:p>
          <a:p>
            <a:pPr marL="285750" indent="-285750">
              <a:buFontTx/>
              <a:buChar char="-"/>
            </a:pPr>
            <a:r>
              <a:rPr lang="cs-CZ" sz="2000" dirty="0" smtClean="0"/>
              <a:t>teplota </a:t>
            </a:r>
            <a:r>
              <a:rPr lang="cs-CZ" sz="2000" dirty="0"/>
              <a:t>na povrchu Slunce činí asi 5800 </a:t>
            </a:r>
            <a:r>
              <a:rPr lang="cs-CZ" sz="2000" dirty="0" smtClean="0"/>
              <a:t>K</a:t>
            </a:r>
          </a:p>
          <a:p>
            <a:pPr marL="285750" indent="-285750">
              <a:buFontTx/>
              <a:buChar char="-"/>
            </a:pPr>
            <a:endParaRPr lang="cs-CZ" sz="2000" dirty="0" smtClean="0"/>
          </a:p>
          <a:p>
            <a:pPr marL="285750" indent="-285750">
              <a:buFontTx/>
              <a:buChar char="-"/>
            </a:pPr>
            <a:r>
              <a:rPr lang="cs-CZ" sz="2000" dirty="0" smtClean="0"/>
              <a:t>průměr  </a:t>
            </a:r>
            <a:r>
              <a:rPr lang="cs-CZ" sz="2000" dirty="0"/>
              <a:t>je zhruba 1 400 000 km, což činí asi 109 průměrů </a:t>
            </a:r>
            <a:r>
              <a:rPr lang="cs-CZ" sz="2000" dirty="0" smtClean="0"/>
              <a:t>Země</a:t>
            </a:r>
          </a:p>
          <a:p>
            <a:pPr marL="285750" indent="-285750">
              <a:buFontTx/>
              <a:buChar char="-"/>
            </a:pPr>
            <a:endParaRPr lang="cs-CZ" sz="2000" dirty="0" smtClean="0"/>
          </a:p>
          <a:p>
            <a:pPr marL="285750" indent="-285750">
              <a:buFontTx/>
              <a:buChar char="-"/>
            </a:pPr>
            <a:r>
              <a:rPr lang="cs-CZ" sz="2000" dirty="0" smtClean="0"/>
              <a:t>objem </a:t>
            </a:r>
            <a:r>
              <a:rPr lang="cs-CZ" sz="2000" dirty="0"/>
              <a:t>je tedy asi 1,3 milionkrát větší než objem </a:t>
            </a:r>
            <a:r>
              <a:rPr lang="cs-CZ" sz="2000" dirty="0" smtClean="0"/>
              <a:t>Země</a:t>
            </a:r>
          </a:p>
          <a:p>
            <a:pPr marL="285750" indent="-285750">
              <a:buFontTx/>
              <a:buChar char="-"/>
            </a:pPr>
            <a:endParaRPr lang="cs-CZ" sz="2000" dirty="0" smtClean="0"/>
          </a:p>
          <a:p>
            <a:pPr marL="285750" indent="-285750">
              <a:buFontTx/>
              <a:buChar char="-"/>
            </a:pPr>
            <a:r>
              <a:rPr lang="cs-CZ" sz="2000" dirty="0" smtClean="0"/>
              <a:t>hustota  </a:t>
            </a:r>
            <a:r>
              <a:rPr lang="cs-CZ" sz="2000" dirty="0"/>
              <a:t>průměrně 1400 kg m−</a:t>
            </a:r>
            <a:r>
              <a:rPr lang="cs-CZ" sz="2000" dirty="0" smtClean="0"/>
              <a:t>3</a:t>
            </a:r>
          </a:p>
          <a:p>
            <a:pPr marL="285750" indent="-285750">
              <a:buFontTx/>
              <a:buChar char="-"/>
            </a:pPr>
            <a:endParaRPr lang="cs-CZ" sz="2000" dirty="0" smtClean="0"/>
          </a:p>
          <a:p>
            <a:pPr marL="285750" indent="-285750">
              <a:buFontTx/>
              <a:buChar char="-"/>
            </a:pPr>
            <a:r>
              <a:rPr lang="cs-CZ" sz="2000" dirty="0" smtClean="0"/>
              <a:t>otáčí se </a:t>
            </a:r>
            <a:r>
              <a:rPr lang="cs-CZ" sz="2000" dirty="0"/>
              <a:t>jinou rychlostí u pólů a na </a:t>
            </a:r>
            <a:r>
              <a:rPr lang="cs-CZ" sz="2000" dirty="0" smtClean="0"/>
              <a:t>rovníku, na </a:t>
            </a:r>
            <a:r>
              <a:rPr lang="cs-CZ" sz="2000" dirty="0"/>
              <a:t>rovníku se otočí jednou za 25 dní, na pólu za 36 </a:t>
            </a:r>
            <a:r>
              <a:rPr lang="cs-CZ" sz="2000" dirty="0" smtClean="0"/>
              <a:t>dní</a:t>
            </a:r>
          </a:p>
          <a:p>
            <a:pPr marL="285750" indent="-285750">
              <a:buFontTx/>
              <a:buChar char="-"/>
            </a:pPr>
            <a:r>
              <a:rPr lang="cs-CZ" sz="2000" dirty="0" smtClean="0"/>
              <a:t>astronomický </a:t>
            </a:r>
            <a:r>
              <a:rPr lang="cs-CZ" sz="2000" dirty="0"/>
              <a:t>symbol pro Slunce je kruh s bodem </a:t>
            </a:r>
            <a:r>
              <a:rPr lang="cs-CZ" sz="2000" dirty="0" smtClean="0"/>
              <a:t>uprostřed</a:t>
            </a:r>
            <a:r>
              <a:rPr lang="cs-CZ" sz="8000" dirty="0" smtClean="0"/>
              <a:t>☉</a:t>
            </a:r>
            <a:endParaRPr lang="cs-CZ" sz="2000" dirty="0"/>
          </a:p>
        </p:txBody>
      </p:sp>
    </p:spTree>
    <p:extLst>
      <p:ext uri="{BB962C8B-B14F-4D97-AF65-F5344CB8AC3E}">
        <p14:creationId xmlns:p14="http://schemas.microsoft.com/office/powerpoint/2010/main" val="64611835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Sluneční skvrna</a:t>
            </a:r>
            <a:endParaRPr lang="cs-CZ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1700808"/>
            <a:ext cx="7264524" cy="481125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48025152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332656"/>
            <a:ext cx="8229600" cy="1143000"/>
          </a:xfrm>
        </p:spPr>
        <p:txBody>
          <a:bodyPr>
            <a:normAutofit/>
          </a:bodyPr>
          <a:lstStyle/>
          <a:p>
            <a:r>
              <a:rPr lang="cs-CZ" dirty="0"/>
              <a:t>Složení Slunce v procentech počtu </a:t>
            </a:r>
          </a:p>
        </p:txBody>
      </p:sp>
      <p:sp>
        <p:nvSpPr>
          <p:cNvPr id="3" name="Obdélník 2"/>
          <p:cNvSpPr/>
          <p:nvPr/>
        </p:nvSpPr>
        <p:spPr>
          <a:xfrm>
            <a:off x="251520" y="1628800"/>
            <a:ext cx="864096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3200" dirty="0"/>
              <a:t>V hmotnostních poměrech je Slunce složeno ze zhruba ¾ vodíku a ¼ </a:t>
            </a:r>
            <a:r>
              <a:rPr lang="cs-CZ" sz="3200" dirty="0" smtClean="0"/>
              <a:t>hélia, v minimálním množství pod 1% - O, C, N, Ne, </a:t>
            </a:r>
            <a:r>
              <a:rPr lang="cs-CZ" sz="3200" dirty="0" err="1" smtClean="0"/>
              <a:t>Fe</a:t>
            </a:r>
            <a:r>
              <a:rPr lang="cs-CZ" sz="3200" dirty="0" smtClean="0"/>
              <a:t>, Si, Mg, S…</a:t>
            </a:r>
            <a:endParaRPr lang="cs-CZ" sz="3200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131" y="4005064"/>
            <a:ext cx="8445738" cy="20882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96526702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0"/>
            <a:ext cx="8229600" cy="1143000"/>
          </a:xfrm>
        </p:spPr>
        <p:txBody>
          <a:bodyPr/>
          <a:lstStyle/>
          <a:p>
            <a:r>
              <a:rPr lang="cs-CZ" dirty="0" smtClean="0"/>
              <a:t>Zatmění Slunce – srpen 1999</a:t>
            </a:r>
            <a:endParaRPr lang="cs-CZ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0180" y="1052736"/>
            <a:ext cx="5456379" cy="53732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2160" y="1052736"/>
            <a:ext cx="2798909" cy="51571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6970610" y="6214084"/>
            <a:ext cx="208823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>
                <a:latin typeface="Venetian 301 Dm AT" pitchFamily="2" charset="0"/>
              </a:rPr>
              <a:t>Země</a:t>
            </a:r>
            <a:endParaRPr lang="cs-CZ" b="1" dirty="0">
              <a:latin typeface="Venetian 301 Dm AT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0758706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Sluneční soustava</a:t>
            </a:r>
            <a:endParaRPr lang="cs-CZ" dirty="0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6772" y="1556792"/>
            <a:ext cx="8695708" cy="503578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40245179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34082"/>
          </a:xfrm>
        </p:spPr>
        <p:txBody>
          <a:bodyPr/>
          <a:lstStyle/>
          <a:p>
            <a:pPr algn="l"/>
            <a:r>
              <a:rPr lang="cs-CZ" sz="2000" dirty="0" smtClean="0"/>
              <a:t>Citace:</a:t>
            </a:r>
            <a:endParaRPr lang="cs-CZ" sz="14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836712"/>
            <a:ext cx="8229600" cy="583264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1200" dirty="0" smtClean="0"/>
              <a:t>Obrázky</a:t>
            </a:r>
            <a:r>
              <a:rPr lang="cs-CZ" sz="1200" dirty="0" smtClean="0"/>
              <a:t>:</a:t>
            </a:r>
          </a:p>
          <a:p>
            <a:pPr marL="0" indent="0">
              <a:buNone/>
            </a:pPr>
            <a:r>
              <a:rPr lang="cs-CZ" sz="1200" dirty="0"/>
              <a:t>Slunce. </a:t>
            </a:r>
            <a:r>
              <a:rPr lang="cs-CZ" sz="1200" i="1" dirty="0" err="1"/>
              <a:t>Wikipedia</a:t>
            </a:r>
            <a:r>
              <a:rPr lang="cs-CZ" sz="1200" dirty="0"/>
              <a:t> [online]. 2012 [cit. 2012-10-08]. Dostupné z: http://upload.wikimedia.org/wikipedia/commons/d/df/Sun_in_X-Ray.png </a:t>
            </a:r>
            <a:endParaRPr lang="cs-CZ" sz="1200" dirty="0" smtClean="0"/>
          </a:p>
          <a:p>
            <a:pPr marL="0" indent="0">
              <a:buNone/>
            </a:pPr>
            <a:endParaRPr lang="cs-CZ" sz="1200" dirty="0"/>
          </a:p>
          <a:p>
            <a:pPr marL="0" indent="0">
              <a:buNone/>
            </a:pPr>
            <a:r>
              <a:rPr lang="cs-CZ" sz="1200" dirty="0"/>
              <a:t>Slunce. </a:t>
            </a:r>
            <a:r>
              <a:rPr lang="cs-CZ" sz="1200" i="1" dirty="0" err="1"/>
              <a:t>Wikipedia</a:t>
            </a:r>
            <a:r>
              <a:rPr lang="cs-CZ" sz="1200" dirty="0"/>
              <a:t> [online]. 2012 [cit. 2012-11-08]. Dostupné z: http://upload.wikimedia.org/wikipedia/commons/e/e4/Aten_disk.jpg </a:t>
            </a:r>
            <a:endParaRPr lang="cs-CZ" sz="1200" dirty="0" smtClean="0"/>
          </a:p>
          <a:p>
            <a:pPr marL="0" indent="0">
              <a:buNone/>
            </a:pPr>
            <a:endParaRPr lang="cs-CZ" sz="1200" dirty="0"/>
          </a:p>
          <a:p>
            <a:pPr marL="0" indent="0">
              <a:buNone/>
            </a:pPr>
            <a:r>
              <a:rPr lang="cs-CZ" sz="1200" dirty="0"/>
              <a:t>Sluneční skvrna. </a:t>
            </a:r>
            <a:r>
              <a:rPr lang="cs-CZ" sz="1200" i="1" dirty="0" err="1"/>
              <a:t>Wikipedia</a:t>
            </a:r>
            <a:r>
              <a:rPr lang="cs-CZ" sz="1200" dirty="0"/>
              <a:t> [online]. 2012 [cit. 2012-11-08]. Dostupné z: http://upload.wikimedia.org/wikipedia/commons/4/44/172197main_NASA_Flare_Gband_lg-withouttext.jpg </a:t>
            </a:r>
            <a:endParaRPr lang="cs-CZ" sz="1200" dirty="0" smtClean="0"/>
          </a:p>
          <a:p>
            <a:pPr marL="0" indent="0">
              <a:buNone/>
            </a:pPr>
            <a:endParaRPr lang="cs-CZ" sz="1200" dirty="0" smtClean="0"/>
          </a:p>
          <a:p>
            <a:pPr marL="0" indent="0">
              <a:buNone/>
            </a:pPr>
            <a:r>
              <a:rPr lang="cs-CZ" sz="1200" dirty="0"/>
              <a:t>Vývojový cyklus Slunce. </a:t>
            </a:r>
            <a:r>
              <a:rPr lang="cs-CZ" sz="1200" i="1" dirty="0" err="1"/>
              <a:t>Wikipedia</a:t>
            </a:r>
            <a:r>
              <a:rPr lang="cs-CZ" sz="1200" dirty="0"/>
              <a:t> [online]. 2012 [cit. 2012-11-08]. Dostupné z: http://upload.wikimedia.org/wikipedia/commons/b/b1/Solar_Life_Cycle_cs.svg </a:t>
            </a:r>
            <a:endParaRPr lang="cs-CZ" sz="1200" dirty="0" smtClean="0"/>
          </a:p>
          <a:p>
            <a:pPr marL="0" indent="0">
              <a:buNone/>
            </a:pPr>
            <a:endParaRPr lang="cs-CZ" sz="1200" dirty="0"/>
          </a:p>
          <a:p>
            <a:pPr marL="0" indent="0">
              <a:buNone/>
            </a:pPr>
            <a:r>
              <a:rPr lang="cs-CZ" sz="1200" dirty="0"/>
              <a:t>Zatmění Slunce. </a:t>
            </a:r>
            <a:r>
              <a:rPr lang="cs-CZ" sz="1200" i="1" dirty="0" err="1"/>
              <a:t>Wikipedia</a:t>
            </a:r>
            <a:r>
              <a:rPr lang="cs-CZ" sz="1200" dirty="0"/>
              <a:t> [online]. 2012 [cit. 2012-11-08]. Dostupné z: http://upload.wikimedia.org/wikipedia/commons/c/c7/Solar_eclipse_1999_4.jpg </a:t>
            </a:r>
            <a:endParaRPr lang="cs-CZ" sz="1200" dirty="0" smtClean="0"/>
          </a:p>
          <a:p>
            <a:pPr marL="0" indent="0">
              <a:buNone/>
            </a:pPr>
            <a:endParaRPr lang="cs-CZ" sz="1200" dirty="0"/>
          </a:p>
          <a:p>
            <a:pPr marL="0" indent="0">
              <a:buNone/>
            </a:pPr>
            <a:r>
              <a:rPr lang="cs-CZ" sz="1200" dirty="0"/>
              <a:t>Zatmění Slunce. </a:t>
            </a:r>
            <a:r>
              <a:rPr lang="cs-CZ" sz="1200" i="1" dirty="0" err="1"/>
              <a:t>Wikipedia</a:t>
            </a:r>
            <a:r>
              <a:rPr lang="cs-CZ" sz="1200" dirty="0"/>
              <a:t> [online]. 2012 [cit. 2012-11-08]. Dostupné z: http://upload.http://upload.wikimedia.org/wikipedia/commons/6/67/Zatmeni_Slunce.svgwikimedia.org/wikipedia/commons/9/90/NovaSlunecniSoustava.jpg </a:t>
            </a:r>
            <a:endParaRPr lang="cs-CZ" sz="1200" dirty="0" smtClean="0"/>
          </a:p>
          <a:p>
            <a:pPr marL="0" indent="0">
              <a:buNone/>
            </a:pPr>
            <a:endParaRPr lang="cs-CZ" sz="1200" dirty="0"/>
          </a:p>
          <a:p>
            <a:pPr marL="0" indent="0">
              <a:buNone/>
            </a:pPr>
            <a:r>
              <a:rPr lang="it-IT" sz="1200" dirty="0"/>
              <a:t>Sluneční soustava. </a:t>
            </a:r>
            <a:r>
              <a:rPr lang="it-IT" sz="1200" i="1" dirty="0"/>
              <a:t>Wikipedia</a:t>
            </a:r>
            <a:r>
              <a:rPr lang="it-IT" sz="1200" dirty="0"/>
              <a:t> [online]. 2012 [cit. 2012-11-08]. Dostupné z: http://upload.wikimedia.org/wikipedia/commons/9/90/NovaSlunecniSoustava.jpg </a:t>
            </a:r>
            <a:endParaRPr lang="cs-CZ" sz="1200" dirty="0" smtClean="0"/>
          </a:p>
        </p:txBody>
      </p:sp>
    </p:spTree>
    <p:extLst>
      <p:ext uri="{BB962C8B-B14F-4D97-AF65-F5344CB8AC3E}">
        <p14:creationId xmlns:p14="http://schemas.microsoft.com/office/powerpoint/2010/main" val="42240588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TC101972873[[fn=Léto]]</Template>
  <TotalTime>247</TotalTime>
  <Words>413</Words>
  <Application>Microsoft Office PowerPoint</Application>
  <PresentationFormat>Předvádění na obrazovce (4:3)</PresentationFormat>
  <Paragraphs>70</Paragraphs>
  <Slides>11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2" baseType="lpstr">
      <vt:lpstr>Motiv systému Office</vt:lpstr>
      <vt:lpstr> </vt:lpstr>
      <vt:lpstr>Anotace:</vt:lpstr>
      <vt:lpstr>Slunce</vt:lpstr>
      <vt:lpstr>Slunce</vt:lpstr>
      <vt:lpstr>Slunce je jedním z nejstarších náboženských motivů a předmětem uctívání</vt:lpstr>
      <vt:lpstr>Slunce</vt:lpstr>
      <vt:lpstr>Sluneční skvrna</vt:lpstr>
      <vt:lpstr>Složení Slunce v procentech počtu </vt:lpstr>
      <vt:lpstr>Zatmění Slunce – srpen 1999</vt:lpstr>
      <vt:lpstr>Sluneční soustava</vt:lpstr>
      <vt:lpstr>Citace:</vt:lpstr>
    </vt:vector>
  </TitlesOfParts>
  <Company>HL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ZS Hlusice</dc:creator>
  <cp:lastModifiedBy>Pavla</cp:lastModifiedBy>
  <cp:revision>35</cp:revision>
  <cp:lastPrinted>2011-11-28T08:18:46Z</cp:lastPrinted>
  <dcterms:created xsi:type="dcterms:W3CDTF">2011-09-01T06:10:59Z</dcterms:created>
  <dcterms:modified xsi:type="dcterms:W3CDTF">2013-09-07T19:37:12Z</dcterms:modified>
</cp:coreProperties>
</file>