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290" r:id="rId15"/>
    <p:sldId id="28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8000">
              <a:schemeClr val="accent3">
                <a:lumMod val="75000"/>
              </a:schemeClr>
            </a:gs>
            <a:gs pos="8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 </a:t>
            </a:r>
            <a:r>
              <a:rPr lang="cs-CZ" i="1" dirty="0" smtClean="0">
                <a:solidFill>
                  <a:schemeClr val="tx1"/>
                </a:solidFill>
              </a:rPr>
              <a:t>Základní škola a mateřská škola, </a:t>
            </a:r>
            <a:r>
              <a:rPr lang="cs-CZ" i="1" noProof="1" smtClean="0">
                <a:solidFill>
                  <a:schemeClr val="tx1"/>
                </a:solidFill>
              </a:rPr>
              <a:t>Hlušice</a:t>
            </a:r>
            <a:endParaRPr lang="cs-CZ" noProof="1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CZ.1.07/1.4.00/21.3235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Název:	 </a:t>
            </a:r>
            <a:r>
              <a:rPr lang="cs-CZ" dirty="0" smtClean="0">
                <a:solidFill>
                  <a:schemeClr val="tx1"/>
                </a:solidFill>
              </a:rPr>
              <a:t>VY_52_INOVACE_1B_26_Země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Téma: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Zeměpis  pro 2</a:t>
            </a:r>
            <a:r>
              <a:rPr lang="cs-CZ" dirty="0">
                <a:solidFill>
                  <a:srgbClr val="FFC000"/>
                </a:solidFill>
              </a:rPr>
              <a:t>. </a:t>
            </a:r>
            <a:r>
              <a:rPr lang="cs-CZ" dirty="0" smtClean="0">
                <a:solidFill>
                  <a:srgbClr val="FFC000"/>
                </a:solidFill>
              </a:rPr>
              <a:t>stupeň </a:t>
            </a:r>
            <a:r>
              <a:rPr lang="cs-CZ" dirty="0">
                <a:solidFill>
                  <a:srgbClr val="FFC000"/>
                </a:solidFill>
              </a:rPr>
              <a:t>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Tato prezentace seznamuje žáky s naší </a:t>
            </a:r>
            <a:r>
              <a:rPr lang="cs-CZ" sz="2800" dirty="0" smtClean="0"/>
              <a:t>planetou Zemí.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Prezentace je doplněna  obrázky. </a:t>
            </a:r>
          </a:p>
          <a:p>
            <a:pPr marL="0" indent="0">
              <a:buNone/>
            </a:pPr>
            <a:r>
              <a:rPr lang="cs-CZ" sz="2800" dirty="0" smtClean="0"/>
              <a:t>      </a:t>
            </a:r>
          </a:p>
          <a:p>
            <a:r>
              <a:rPr lang="cs-CZ" sz="2800" dirty="0" smtClean="0"/>
              <a:t>Předvádíme pomocí interaktivní tabule.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Určeno pro žáky 2. stupně základní školy.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295442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Země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442" y="1600200"/>
            <a:ext cx="4521116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1782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Význam Slunce pro Zemi</a:t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Měření </a:t>
            </a:r>
            <a:r>
              <a:rPr lang="cs-CZ" dirty="0" smtClean="0"/>
              <a:t>vzdálenosti:</a:t>
            </a:r>
            <a:r>
              <a:rPr lang="cs-CZ" dirty="0"/>
              <a:t/>
            </a:r>
            <a:br>
              <a:rPr lang="cs-CZ" dirty="0"/>
            </a:br>
            <a:r>
              <a:rPr lang="cs-CZ" sz="3600" b="1" dirty="0"/>
              <a:t>1 AU – astronomická jednotka </a:t>
            </a:r>
            <a:r>
              <a:rPr lang="cs-CZ" sz="3600" dirty="0"/>
              <a:t>(</a:t>
            </a:r>
            <a:r>
              <a:rPr lang="cs-CZ" sz="3600" dirty="0" err="1"/>
              <a:t>vzdál</a:t>
            </a:r>
            <a:r>
              <a:rPr lang="cs-CZ" sz="3600" dirty="0"/>
              <a:t>. Země – Slunce = 150 mil. km)</a:t>
            </a:r>
            <a:br>
              <a:rPr lang="cs-CZ" sz="3600" dirty="0"/>
            </a:br>
            <a:r>
              <a:rPr lang="cs-CZ" sz="3600" b="1" dirty="0"/>
              <a:t>1 světelný rok </a:t>
            </a:r>
            <a:r>
              <a:rPr lang="cs-CZ" sz="3600" dirty="0"/>
              <a:t>– vzdálenost, kterou světlo urazí za jeden rok</a:t>
            </a:r>
            <a:br>
              <a:rPr lang="cs-CZ" sz="3600" dirty="0"/>
            </a:br>
            <a:r>
              <a:rPr lang="cs-CZ" sz="3600" b="1" dirty="0"/>
              <a:t>1 parsek – 1 </a:t>
            </a:r>
            <a:r>
              <a:rPr lang="cs-CZ" sz="3600" b="1" dirty="0" err="1"/>
              <a:t>pc</a:t>
            </a:r>
            <a:r>
              <a:rPr lang="cs-CZ" sz="3600" b="1" dirty="0"/>
              <a:t> </a:t>
            </a:r>
            <a:r>
              <a:rPr lang="cs-CZ" sz="3600" dirty="0"/>
              <a:t>– 3,2 světelných </a:t>
            </a:r>
            <a:r>
              <a:rPr lang="cs-CZ" sz="3600" dirty="0" smtClean="0"/>
              <a:t>roků</a:t>
            </a:r>
          </a:p>
          <a:p>
            <a:pPr marL="0" indent="0">
              <a:buNone/>
            </a:pPr>
            <a:r>
              <a:rPr lang="cs-CZ" sz="3600" dirty="0"/>
              <a:t/>
            </a:r>
            <a:br>
              <a:rPr lang="cs-CZ" sz="3600" dirty="0"/>
            </a:br>
            <a:r>
              <a:rPr lang="cs-CZ" sz="3600" b="1" dirty="0"/>
              <a:t>Rychlost světla ve vakuu = 300 000km/s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08720"/>
            <a:ext cx="2288796" cy="1657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3860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Střídání ročních období</a:t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/>
              <a:t>je způsobeno pohybem Země kolem Slunce a nakloněnou zemskou </a:t>
            </a:r>
            <a:r>
              <a:rPr lang="cs-CZ" dirty="0" smtClean="0"/>
              <a:t>osou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60650"/>
            <a:ext cx="7272808" cy="4554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5751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VZNIK ZEMĚ</a:t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Slunce </a:t>
            </a:r>
            <a:r>
              <a:rPr lang="cs-CZ" dirty="0"/>
              <a:t>a jeho planety se vytvořily před 4,7 </a:t>
            </a:r>
            <a:r>
              <a:rPr lang="cs-CZ" dirty="0" smtClean="0"/>
              <a:t>mld. </a:t>
            </a:r>
            <a:r>
              <a:rPr lang="cs-CZ" dirty="0"/>
              <a:t>let z plochého rotujícího disku mezihvězdného prachu a plynu. Gravitací se postupně smršťoval. Docházelo k nalepování částic na sebe, střed Slunce, později planety.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Geologie</a:t>
            </a:r>
            <a:r>
              <a:rPr lang="cs-CZ" dirty="0" smtClean="0"/>
              <a:t> </a:t>
            </a:r>
            <a:r>
              <a:rPr lang="cs-CZ" dirty="0"/>
              <a:t>– věda zabývající se stavbou, složením, tvarem, vývojem Země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509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STAVBA ZEMĚ</a:t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Metody </a:t>
            </a:r>
            <a:r>
              <a:rPr lang="cs-CZ" dirty="0"/>
              <a:t>zkoumání Země:</a:t>
            </a:r>
          </a:p>
          <a:p>
            <a:pPr marL="514350" indent="-514350">
              <a:buAutoNum type="arabicPeriod"/>
            </a:pPr>
            <a:r>
              <a:rPr lang="cs-CZ" dirty="0" smtClean="0"/>
              <a:t>povrch </a:t>
            </a:r>
            <a:r>
              <a:rPr lang="cs-CZ" dirty="0"/>
              <a:t>– přímé pozorování (nejhlubší vrt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12 </a:t>
            </a:r>
            <a:r>
              <a:rPr lang="cs-CZ" dirty="0"/>
              <a:t>km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dirty="0"/>
              <a:t>. nitro – nepřímé pozorování:  vlastnosti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magmatu</a:t>
            </a:r>
            <a:r>
              <a:rPr lang="cs-CZ" dirty="0"/>
              <a:t>, rychlost šíření zemětřesných </a:t>
            </a:r>
            <a:r>
              <a:rPr lang="cs-CZ" dirty="0" smtClean="0"/>
              <a:t>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(</a:t>
            </a:r>
            <a:r>
              <a:rPr lang="cs-CZ" dirty="0"/>
              <a:t>seizmických) vln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9727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34090"/>
            <a:ext cx="5796136" cy="4008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704"/>
            <a:ext cx="8229600" cy="1143000"/>
          </a:xfrm>
        </p:spPr>
        <p:txBody>
          <a:bodyPr/>
          <a:lstStyle/>
          <a:p>
            <a:r>
              <a:rPr lang="cs-CZ" dirty="0" smtClean="0"/>
              <a:t>Stavba Země- schéma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4206"/>
            <a:ext cx="4320479" cy="3339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43512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3000" b="1" dirty="0" smtClean="0"/>
              <a:t>Zemské </a:t>
            </a:r>
            <a:r>
              <a:rPr lang="cs-CZ" sz="3000" b="1" dirty="0"/>
              <a:t>jádro </a:t>
            </a:r>
            <a:r>
              <a:rPr lang="cs-CZ" sz="3000" dirty="0"/>
              <a:t>– kovové, </a:t>
            </a:r>
            <a:r>
              <a:rPr lang="cs-CZ" sz="3000" dirty="0" smtClean="0"/>
              <a:t>5000 stupňů Celsia, </a:t>
            </a:r>
            <a:r>
              <a:rPr lang="cs-CZ" sz="3000" dirty="0"/>
              <a:t>chová se jako magnet, pomalu vychládá, (2900-6378 km</a:t>
            </a:r>
            <a:r>
              <a:rPr lang="cs-CZ" sz="3000" dirty="0" smtClean="0"/>
              <a:t>)</a:t>
            </a:r>
          </a:p>
          <a:p>
            <a:pPr marL="514350" indent="-514350">
              <a:buAutoNum type="arabicPeriod"/>
            </a:pPr>
            <a:endParaRPr lang="cs-CZ" sz="3000" dirty="0"/>
          </a:p>
          <a:p>
            <a:pPr marL="0" indent="0">
              <a:buNone/>
            </a:pPr>
            <a:r>
              <a:rPr lang="cs-CZ" sz="3000" dirty="0" smtClean="0"/>
              <a:t>    a</a:t>
            </a:r>
            <a:r>
              <a:rPr lang="cs-CZ" sz="3000" dirty="0"/>
              <a:t>. </a:t>
            </a:r>
            <a:r>
              <a:rPr lang="cs-CZ" sz="3000" b="1" dirty="0"/>
              <a:t>vnitřní jádro</a:t>
            </a:r>
            <a:r>
              <a:rPr lang="cs-CZ" sz="3000" dirty="0" smtClean="0"/>
              <a:t>: </a:t>
            </a:r>
            <a:r>
              <a:rPr lang="cs-CZ" sz="3000" dirty="0"/>
              <a:t>Ni, </a:t>
            </a:r>
            <a:r>
              <a:rPr lang="cs-CZ" sz="3000" dirty="0" err="1"/>
              <a:t>Fe</a:t>
            </a:r>
            <a:r>
              <a:rPr lang="cs-CZ" sz="3000" dirty="0"/>
              <a:t> (NIFE)</a:t>
            </a:r>
          </a:p>
          <a:p>
            <a:pPr marL="0" indent="0">
              <a:buNone/>
            </a:pPr>
            <a:r>
              <a:rPr lang="cs-CZ" sz="3000" dirty="0"/>
              <a:t>			</a:t>
            </a:r>
            <a:r>
              <a:rPr lang="cs-CZ" sz="3000" dirty="0" smtClean="0"/>
              <a:t>- </a:t>
            </a:r>
            <a:r>
              <a:rPr lang="cs-CZ" sz="3000" dirty="0"/>
              <a:t>pevné (od hloubky 5000 km)</a:t>
            </a:r>
          </a:p>
          <a:p>
            <a:pPr marL="0" indent="0">
              <a:buNone/>
            </a:pPr>
            <a:r>
              <a:rPr lang="cs-CZ" sz="3000" dirty="0" smtClean="0"/>
              <a:t>    b</a:t>
            </a:r>
            <a:r>
              <a:rPr lang="cs-CZ" sz="3000" dirty="0"/>
              <a:t>. </a:t>
            </a:r>
            <a:r>
              <a:rPr lang="cs-CZ" sz="3000" b="1" dirty="0"/>
              <a:t>vnější jádro</a:t>
            </a:r>
            <a:r>
              <a:rPr lang="cs-CZ" sz="3000" dirty="0" smtClean="0"/>
              <a:t>: </a:t>
            </a:r>
            <a:r>
              <a:rPr lang="cs-CZ" sz="3000" dirty="0"/>
              <a:t>Ni, </a:t>
            </a:r>
            <a:r>
              <a:rPr lang="cs-CZ" sz="3000" dirty="0" err="1"/>
              <a:t>Fe</a:t>
            </a:r>
            <a:r>
              <a:rPr lang="cs-CZ" sz="3000" dirty="0"/>
              <a:t>, Si, Mg (NIFESIMA)</a:t>
            </a:r>
          </a:p>
          <a:p>
            <a:pPr marL="0" indent="0">
              <a:buNone/>
            </a:pPr>
            <a:r>
              <a:rPr lang="cs-CZ" sz="3000" dirty="0"/>
              <a:t>				</a:t>
            </a:r>
            <a:r>
              <a:rPr lang="cs-CZ" sz="3000" dirty="0" smtClean="0"/>
              <a:t>- kapalné</a:t>
            </a:r>
          </a:p>
          <a:p>
            <a:pPr marL="0" indent="0">
              <a:buNone/>
            </a:pPr>
            <a:endParaRPr lang="cs-CZ" sz="3000" dirty="0"/>
          </a:p>
          <a:p>
            <a:pPr marL="0" indent="0">
              <a:buNone/>
            </a:pPr>
            <a:r>
              <a:rPr lang="cs-CZ" sz="3000" dirty="0" smtClean="0"/>
              <a:t>- jeho </a:t>
            </a:r>
            <a:r>
              <a:rPr lang="cs-CZ" sz="3000" dirty="0"/>
              <a:t>proudění udržuje magnetické pole Země </a:t>
            </a:r>
          </a:p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endParaRPr lang="cs-CZ" sz="3000" dirty="0"/>
          </a:p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376865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435280" cy="63367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/>
              <a:t>2. </a:t>
            </a:r>
            <a:r>
              <a:rPr lang="cs-CZ" sz="2400" b="1" dirty="0"/>
              <a:t>Zemský plášť</a:t>
            </a:r>
            <a:r>
              <a:rPr lang="cs-CZ" sz="2400" dirty="0"/>
              <a:t>- několik vrstev </a:t>
            </a:r>
            <a:r>
              <a:rPr lang="cs-CZ" sz="2400" dirty="0" smtClean="0"/>
              <a:t>různých </a:t>
            </a:r>
            <a:r>
              <a:rPr lang="cs-CZ" sz="2400" dirty="0"/>
              <a:t>hustot, (40-2900 km)	 </a:t>
            </a:r>
          </a:p>
          <a:p>
            <a:pPr marL="0" indent="0">
              <a:buNone/>
            </a:pPr>
            <a:r>
              <a:rPr lang="cs-CZ" sz="2400" dirty="0"/>
              <a:t>		- </a:t>
            </a:r>
            <a:r>
              <a:rPr lang="cs-CZ" sz="2400" dirty="0" smtClean="0"/>
              <a:t>sloučeniny </a:t>
            </a:r>
            <a:r>
              <a:rPr lang="cs-CZ" sz="2400" dirty="0"/>
              <a:t>Si, Mg (SIMA)</a:t>
            </a:r>
          </a:p>
          <a:p>
            <a:pPr marL="0" indent="0">
              <a:buNone/>
            </a:pPr>
            <a:r>
              <a:rPr lang="cs-CZ" sz="2400" dirty="0"/>
              <a:t>		- většina pevná, </a:t>
            </a:r>
            <a:r>
              <a:rPr lang="cs-CZ" sz="2400" dirty="0" smtClean="0"/>
              <a:t>pouze </a:t>
            </a:r>
            <a:r>
              <a:rPr lang="cs-CZ" sz="2400" dirty="0"/>
              <a:t>část sousedící s litosférou (astenosféra</a:t>
            </a:r>
            <a:r>
              <a:rPr lang="cs-CZ" sz="2400" dirty="0" smtClean="0"/>
              <a:t>) a </a:t>
            </a:r>
            <a:r>
              <a:rPr lang="cs-CZ" sz="2400" dirty="0"/>
              <a:t>část sousedící s jádrem </a:t>
            </a:r>
            <a:r>
              <a:rPr lang="cs-CZ" sz="2400" dirty="0" smtClean="0"/>
              <a:t>jsou plastické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3. </a:t>
            </a:r>
            <a:r>
              <a:rPr lang="cs-CZ" sz="2400" b="1" dirty="0"/>
              <a:t>Zemská kůra </a:t>
            </a:r>
            <a:r>
              <a:rPr lang="cs-CZ" sz="2400" dirty="0"/>
              <a:t>- pouze pevná (0-40 km)</a:t>
            </a:r>
          </a:p>
          <a:p>
            <a:pPr marL="0" indent="0">
              <a:buNone/>
            </a:pPr>
            <a:r>
              <a:rPr lang="cs-CZ" sz="2400" dirty="0"/>
              <a:t>		- sloučeniny Si, Al (SIAL)</a:t>
            </a:r>
          </a:p>
          <a:p>
            <a:pPr marL="0" indent="0">
              <a:buNone/>
            </a:pPr>
            <a:r>
              <a:rPr lang="cs-CZ" sz="2400" dirty="0"/>
              <a:t>		- oceánská zemská kůra: 4-15 km</a:t>
            </a:r>
          </a:p>
          <a:p>
            <a:pPr marL="0" indent="0">
              <a:buNone/>
            </a:pPr>
            <a:r>
              <a:rPr lang="cs-CZ" sz="2400" dirty="0"/>
              <a:t>		</a:t>
            </a:r>
            <a:r>
              <a:rPr lang="cs-CZ" sz="2400" dirty="0" smtClean="0"/>
              <a:t>- </a:t>
            </a:r>
            <a:r>
              <a:rPr lang="cs-CZ" sz="2400" dirty="0"/>
              <a:t>tvořena pouze vrstvou usazených hornin</a:t>
            </a:r>
          </a:p>
          <a:p>
            <a:pPr marL="0" indent="0">
              <a:buNone/>
            </a:pPr>
            <a:r>
              <a:rPr lang="cs-CZ" sz="2400" dirty="0"/>
              <a:t>                              </a:t>
            </a:r>
            <a:r>
              <a:rPr lang="cs-CZ" sz="2400" dirty="0" smtClean="0"/>
              <a:t>a </a:t>
            </a:r>
            <a:r>
              <a:rPr lang="cs-CZ" sz="2400" dirty="0"/>
              <a:t>čedičová </a:t>
            </a:r>
            <a:r>
              <a:rPr lang="cs-CZ" sz="2400" dirty="0" smtClean="0"/>
              <a:t>vrstvou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	- pevninská zemská kůra: 30-40 km (pod Himalájí až </a:t>
            </a:r>
            <a:r>
              <a:rPr lang="cs-CZ" sz="2400" dirty="0" smtClean="0"/>
              <a:t>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80 </a:t>
            </a:r>
            <a:r>
              <a:rPr lang="cs-CZ" sz="2400" dirty="0"/>
              <a:t>km)</a:t>
            </a:r>
          </a:p>
          <a:p>
            <a:pPr marL="0" indent="0">
              <a:buNone/>
            </a:pPr>
            <a:r>
              <a:rPr lang="cs-CZ" sz="2400" dirty="0"/>
              <a:t>		</a:t>
            </a:r>
            <a:r>
              <a:rPr lang="cs-CZ" sz="2400" dirty="0" smtClean="0"/>
              <a:t>- </a:t>
            </a:r>
            <a:r>
              <a:rPr lang="cs-CZ" sz="2400" dirty="0"/>
              <a:t>vrstva usazených hornin, žulové </a:t>
            </a:r>
            <a:r>
              <a:rPr lang="cs-CZ" sz="2400" dirty="0" smtClean="0"/>
              <a:t>pásmo, čedičová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vrstva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54521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Litosféra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kamenný </a:t>
            </a:r>
            <a:r>
              <a:rPr lang="cs-CZ" dirty="0"/>
              <a:t>obal Země</a:t>
            </a:r>
          </a:p>
          <a:p>
            <a:r>
              <a:rPr lang="cs-CZ" dirty="0" smtClean="0"/>
              <a:t>tvořena </a:t>
            </a:r>
            <a:r>
              <a:rPr lang="cs-CZ" dirty="0"/>
              <a:t>horní částí pláště a zemskou kůru (do hloubky 150 km)</a:t>
            </a:r>
          </a:p>
          <a:p>
            <a:r>
              <a:rPr lang="cs-CZ" dirty="0" smtClean="0"/>
              <a:t>původně </a:t>
            </a:r>
            <a:r>
              <a:rPr lang="cs-CZ" dirty="0"/>
              <a:t>celistvá vrstva, která byla rozlámána na jednotlivé litosférické desky, které se pohybují („plavou“) na nataveném plášti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872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Litosférické desky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8496944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8915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Země </a:t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5312" y="764704"/>
            <a:ext cx="8856984" cy="4525963"/>
          </a:xfrm>
        </p:spPr>
        <p:txBody>
          <a:bodyPr/>
          <a:lstStyle/>
          <a:p>
            <a:r>
              <a:rPr lang="cs-CZ" dirty="0" smtClean="0"/>
              <a:t>tvar </a:t>
            </a:r>
            <a:r>
              <a:rPr lang="cs-CZ" dirty="0"/>
              <a:t>mírně zploštělé koule = GEOID</a:t>
            </a:r>
          </a:p>
          <a:p>
            <a:r>
              <a:rPr lang="cs-CZ" dirty="0" smtClean="0"/>
              <a:t>oběh </a:t>
            </a:r>
            <a:r>
              <a:rPr lang="cs-CZ" dirty="0"/>
              <a:t>kolem Slunce – 365 dní 6 hod. 9 min. 9,54 s.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8625847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2277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</a:t>
            </a:r>
            <a:r>
              <a:rPr lang="cs-CZ" dirty="0" smtClean="0"/>
              <a:t>soustava a Země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772" y="1556792"/>
            <a:ext cx="8695708" cy="503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24517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Obrázky</a:t>
            </a:r>
            <a:r>
              <a:rPr lang="cs-CZ" sz="1200" dirty="0" smtClean="0"/>
              <a:t>:</a:t>
            </a:r>
          </a:p>
          <a:p>
            <a:pPr marL="0" indent="0">
              <a:buNone/>
            </a:pPr>
            <a:r>
              <a:rPr lang="cs-CZ" sz="1200" dirty="0"/>
              <a:t>Země.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2012-12-06]. Dostupné z: http://</a:t>
            </a:r>
            <a:r>
              <a:rPr lang="cs-CZ" sz="1200" dirty="0" smtClean="0"/>
              <a:t>upload.wikimedia.org/wikipedia/commons/9/97/The_Earth_seen_from_Apollo_17.jpg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Slunce. </a:t>
            </a:r>
            <a:r>
              <a:rPr lang="cs-CZ" sz="1200" i="1" dirty="0" err="1"/>
              <a:t>Wikipedia</a:t>
            </a:r>
            <a:r>
              <a:rPr lang="cs-CZ" sz="1200" dirty="0"/>
              <a:t> [online]. 2012 [cit. 2012-10-08]. Dostupné z: http://upload.wikimedia.org/wikipedia/commons/d/df/Sun_in_X-Ray.png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Střídání ročních období. </a:t>
            </a:r>
            <a:r>
              <a:rPr lang="cs-CZ" sz="1200" i="1" dirty="0"/>
              <a:t>Google</a:t>
            </a:r>
            <a:r>
              <a:rPr lang="cs-CZ" sz="1200" dirty="0"/>
              <a:t> [online]. 2012 [cit. 2012-11-08]. Dostupné z: http://zuzcinazeme.blog.cz/0911/pohyby-zeme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Stavba Země. </a:t>
            </a:r>
            <a:r>
              <a:rPr lang="cs-CZ" sz="1200" i="1" dirty="0"/>
              <a:t>Google</a:t>
            </a:r>
            <a:r>
              <a:rPr lang="cs-CZ" sz="1200" dirty="0"/>
              <a:t> [online]. 2012 [cit. 2012-11-08]. Dostupné z: http://www.zstravnik.cz/e_prirodopis/6_rocnik/planeta_zeme.htm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err="1"/>
              <a:t>Litosferické</a:t>
            </a:r>
            <a:r>
              <a:rPr lang="cs-CZ" sz="1200" dirty="0"/>
              <a:t> desky. </a:t>
            </a:r>
            <a:r>
              <a:rPr lang="cs-CZ" sz="1200" i="1" dirty="0"/>
              <a:t>Google</a:t>
            </a:r>
            <a:r>
              <a:rPr lang="cs-CZ" sz="1200" dirty="0"/>
              <a:t> [online]. 2012 [cit. 2012-11-08]. Dostupné z: http://www.zatlanka.cz/vyukove-materialy/zemepis/litosfera_pohyb_desek.html </a:t>
            </a:r>
          </a:p>
          <a:p>
            <a:pPr marL="0" indent="0">
              <a:buNone/>
            </a:pPr>
            <a:r>
              <a:rPr lang="cs-CZ" sz="1200" dirty="0" smtClean="0"/>
              <a:t> </a:t>
            </a:r>
            <a:endParaRPr lang="cs-CZ" sz="1200" dirty="0"/>
          </a:p>
          <a:p>
            <a:pPr marL="0" indent="0">
              <a:buNone/>
            </a:pPr>
            <a:r>
              <a:rPr lang="it-IT" sz="1200" dirty="0"/>
              <a:t>Sluneční soustava. </a:t>
            </a:r>
            <a:r>
              <a:rPr lang="it-IT" sz="1200" i="1" dirty="0"/>
              <a:t>Wikipedia</a:t>
            </a:r>
            <a:r>
              <a:rPr lang="it-IT" sz="1200" dirty="0"/>
              <a:t> [online]. 2012 [cit. 2012-11-08]. Dostupné z: http://upload.wikimedia.org/wikipedia/commons/9/90/NovaSlunecniSoustava.jpg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Ostatní obrázky: autor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422405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292</TotalTime>
  <Words>406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 </vt:lpstr>
      <vt:lpstr>Anotace:</vt:lpstr>
      <vt:lpstr>Země</vt:lpstr>
      <vt:lpstr>Význam Slunce pro Zemi  </vt:lpstr>
      <vt:lpstr>Střídání ročních období </vt:lpstr>
      <vt:lpstr>VZNIK ZEMĚ </vt:lpstr>
      <vt:lpstr>STAVBA ZEMĚ </vt:lpstr>
      <vt:lpstr>Stavba Země- schéma</vt:lpstr>
      <vt:lpstr> </vt:lpstr>
      <vt:lpstr> </vt:lpstr>
      <vt:lpstr>Litosféra</vt:lpstr>
      <vt:lpstr>Litosférické desky</vt:lpstr>
      <vt:lpstr>Země  </vt:lpstr>
      <vt:lpstr>Sluneční soustava a Země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47</cp:revision>
  <cp:lastPrinted>2011-11-28T08:18:46Z</cp:lastPrinted>
  <dcterms:created xsi:type="dcterms:W3CDTF">2011-09-01T06:10:59Z</dcterms:created>
  <dcterms:modified xsi:type="dcterms:W3CDTF">2013-09-08T17:31:28Z</dcterms:modified>
</cp:coreProperties>
</file>