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sldIdLst>
    <p:sldId id="308" r:id="rId2"/>
    <p:sldId id="309" r:id="rId3"/>
    <p:sldId id="310" r:id="rId4"/>
    <p:sldId id="311" r:id="rId5"/>
    <p:sldId id="257" r:id="rId6"/>
    <p:sldId id="287" r:id="rId7"/>
    <p:sldId id="256" r:id="rId8"/>
    <p:sldId id="261" r:id="rId9"/>
    <p:sldId id="260" r:id="rId10"/>
    <p:sldId id="299" r:id="rId11"/>
    <p:sldId id="313" r:id="rId12"/>
    <p:sldId id="315" r:id="rId13"/>
    <p:sldId id="316" r:id="rId14"/>
    <p:sldId id="317" r:id="rId15"/>
    <p:sldId id="318" r:id="rId16"/>
    <p:sldId id="288" r:id="rId17"/>
    <p:sldId id="319" r:id="rId18"/>
    <p:sldId id="320" r:id="rId19"/>
    <p:sldId id="275" r:id="rId20"/>
    <p:sldId id="321" r:id="rId21"/>
    <p:sldId id="322" r:id="rId22"/>
    <p:sldId id="323" r:id="rId23"/>
    <p:sldId id="324" r:id="rId24"/>
    <p:sldId id="325" r:id="rId25"/>
    <p:sldId id="273" r:id="rId26"/>
    <p:sldId id="326" r:id="rId27"/>
    <p:sldId id="327" r:id="rId28"/>
    <p:sldId id="296" r:id="rId29"/>
    <p:sldId id="305" r:id="rId30"/>
    <p:sldId id="328" r:id="rId31"/>
    <p:sldId id="329" r:id="rId32"/>
    <p:sldId id="277" r:id="rId33"/>
    <p:sldId id="306" r:id="rId34"/>
    <p:sldId id="312" r:id="rId3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00"/>
    <a:srgbClr val="432003"/>
    <a:srgbClr val="5C2C0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2279" autoAdjust="0"/>
    <p:restoredTop sz="97491" autoAdjust="0"/>
  </p:normalViewPr>
  <p:slideViewPr>
    <p:cSldViewPr>
      <p:cViewPr varScale="1">
        <p:scale>
          <a:sx n="71" d="100"/>
          <a:sy n="71" d="100"/>
        </p:scale>
        <p:origin x="-111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4EAA2E-ADD2-43D7-9A90-610BD677CC9F}" type="datetimeFigureOut">
              <a:rPr lang="cs-CZ" smtClean="0"/>
              <a:pPr/>
              <a:t>9.9.2013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2933B1-D0B8-4453-B6EA-08CABF99596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32DC54-DDA7-4A20-8A1B-9237F47FEBC3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891449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32DC54-DDA7-4A20-8A1B-9237F47FEBC3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891449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Francie je západoevropský stát s přístupem k moři. Státní zřízení je republika.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2933B1-D0B8-4453-B6EA-08CABF995965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Administrativní členění: země se člení na 96 departmentů</a:t>
            </a:r>
            <a:r>
              <a:rPr lang="cs-CZ" baseline="0" dirty="0" smtClean="0"/>
              <a:t> seskupených do 22 regionů. Na severu žije asi polovina obyvatel státu. V aglomeraci hl. města je největší koncentrace  průmyslu -  strojírenství, elektrotechniky, kožedělného , chemického, oděvního, potravinářského a kosmetického.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2933B1-D0B8-4453-B6EA-08CABF995965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Bílá barva navazuje na tradiční bílou královskou vlajku, červená a modrá jsou barvy Paříže, které tvoří městskou vlajku.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Kořeny barevné trikolóry sahají do doby Francouzské revoluce. Oficiálně byla uznána za státní symbol Francie roku 1790. Tehdy ještě v pořadí červená, bílá, modrá. V roce 1794 bylo pořadí barev obráceno do dnešní podoby. V roce 1815 byla navrácena bílá vlajka (symbol čistoty a vlajka Bourbonů). Během revoluce v roce 1848 pak byla užívána na barikádách rudá vlajka. Následně byla trikolóra přijata za národní vlajku.(1)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2933B1-D0B8-4453-B6EA-08CABF995965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Největší</a:t>
            </a:r>
            <a:r>
              <a:rPr lang="cs-CZ" baseline="0" dirty="0" smtClean="0"/>
              <a:t> jezero: Ženevské jezero ( </a:t>
            </a:r>
            <a:r>
              <a:rPr lang="cs-CZ" baseline="0" dirty="0" err="1" smtClean="0"/>
              <a:t>Lac</a:t>
            </a:r>
            <a:r>
              <a:rPr lang="cs-CZ" baseline="0" dirty="0" smtClean="0"/>
              <a:t> </a:t>
            </a:r>
            <a:r>
              <a:rPr lang="cs-CZ" baseline="0" dirty="0" err="1" smtClean="0"/>
              <a:t>Lemán</a:t>
            </a:r>
            <a:r>
              <a:rPr lang="cs-CZ" baseline="0" dirty="0" smtClean="0"/>
              <a:t>)- </a:t>
            </a:r>
            <a:r>
              <a:rPr lang="cs-CZ" baseline="0" dirty="0" err="1" smtClean="0"/>
              <a:t>tektonicko</a:t>
            </a:r>
            <a:r>
              <a:rPr lang="cs-CZ" baseline="0" dirty="0" smtClean="0"/>
              <a:t> – ledovcového původu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2933B1-D0B8-4453-B6EA-08CABF995965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Jaké</a:t>
            </a:r>
            <a:r>
              <a:rPr lang="cs-CZ" baseline="0" dirty="0" smtClean="0"/>
              <a:t> další země patří do G8?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2933B1-D0B8-4453-B6EA-08CABF995965}" type="slidenum">
              <a:rPr lang="cs-CZ" smtClean="0"/>
              <a:pPr/>
              <a:t>12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Otázka pro</a:t>
            </a:r>
            <a:r>
              <a:rPr lang="cs-CZ" baseline="0" dirty="0" smtClean="0"/>
              <a:t> žáky: </a:t>
            </a:r>
            <a:r>
              <a:rPr lang="cs-CZ" dirty="0" smtClean="0"/>
              <a:t>Jaké znáte ještě rychlovlaky a kde jezdí? Existují v ČR tratě pro rychlovlaky?</a:t>
            </a:r>
          </a:p>
          <a:p>
            <a:r>
              <a:rPr lang="cs-CZ" dirty="0" smtClean="0"/>
              <a:t>Najdi přístavy v</a:t>
            </a:r>
            <a:r>
              <a:rPr lang="cs-CZ" baseline="0" dirty="0" smtClean="0"/>
              <a:t> atlase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2933B1-D0B8-4453-B6EA-08CABF995965}" type="slidenum">
              <a:rPr lang="cs-CZ" smtClean="0"/>
              <a:pPr/>
              <a:t>13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Úkol pro žáky: Které</a:t>
            </a:r>
            <a:r>
              <a:rPr lang="cs-CZ" baseline="0" dirty="0" smtClean="0"/>
              <a:t> znáš vinařské oblasti Francie?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2933B1-D0B8-4453-B6EA-08CABF995965}" type="slidenum">
              <a:rPr lang="cs-CZ" smtClean="0"/>
              <a:pPr/>
              <a:t>14</a:t>
            </a:fld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Hlavní město</a:t>
            </a:r>
            <a:r>
              <a:rPr lang="cs-CZ" baseline="0" dirty="0" smtClean="0"/>
              <a:t> leží v aglomeraci </a:t>
            </a:r>
            <a:r>
              <a:rPr lang="cs-CZ" baseline="0" dirty="0" err="1" smtClean="0"/>
              <a:t>Ile</a:t>
            </a:r>
            <a:r>
              <a:rPr lang="cs-CZ" baseline="0" dirty="0" smtClean="0"/>
              <a:t> de France ( Franský ostrov), kterou obývá okolo 11 milionů obyvatel. Samotné město má kolem 2,2 milionů obyvatel. Ročně zde přenocuje více jak 20 milionů turistů. </a:t>
            </a:r>
          </a:p>
          <a:p>
            <a:r>
              <a:rPr lang="cs-CZ" baseline="0" dirty="0" smtClean="0"/>
              <a:t>Turisty lákají především stavební a umělecké památky ( katedrála </a:t>
            </a:r>
            <a:r>
              <a:rPr lang="cs-CZ" baseline="0" dirty="0" err="1" smtClean="0"/>
              <a:t>Notre</a:t>
            </a:r>
            <a:r>
              <a:rPr lang="cs-CZ" baseline="0" dirty="0" smtClean="0"/>
              <a:t>-</a:t>
            </a:r>
            <a:r>
              <a:rPr lang="cs-CZ" baseline="0" dirty="0" err="1" smtClean="0"/>
              <a:t>Dame</a:t>
            </a:r>
            <a:r>
              <a:rPr lang="cs-CZ" baseline="0" dirty="0" smtClean="0"/>
              <a:t>,Invalidovna s hrobem Napoleona, Vítězný oblouk na Elysejských polích, </a:t>
            </a:r>
            <a:r>
              <a:rPr lang="cs-CZ" baseline="0" dirty="0" err="1" smtClean="0"/>
              <a:t>Eiffelova</a:t>
            </a:r>
            <a:r>
              <a:rPr lang="cs-CZ" baseline="0" dirty="0" smtClean="0"/>
              <a:t> věž atd.), muzea (Louvre, Cente G. </a:t>
            </a:r>
            <a:r>
              <a:rPr lang="cs-CZ" baseline="0" dirty="0" err="1" smtClean="0"/>
              <a:t>Pompidou</a:t>
            </a:r>
            <a:r>
              <a:rPr lang="cs-CZ" baseline="0" dirty="0" smtClean="0"/>
              <a:t>), urbanistické stavby (La </a:t>
            </a:r>
            <a:r>
              <a:rPr lang="cs-CZ" baseline="0" dirty="0" err="1" smtClean="0"/>
              <a:t>Defénse</a:t>
            </a:r>
            <a:r>
              <a:rPr lang="cs-CZ" baseline="0" dirty="0" smtClean="0"/>
              <a:t>), parky, divadla a kabarety, hřbitovy s hroby slavných osobností i kavárničky na ulicích. Na turisty působí zejména těžko popsatelné kouzlo tzv. </a:t>
            </a:r>
            <a:r>
              <a:rPr lang="cs-CZ" i="1" baseline="0" dirty="0" smtClean="0"/>
              <a:t>Genius </a:t>
            </a:r>
            <a:r>
              <a:rPr lang="cs-CZ" i="1" baseline="0" dirty="0" err="1" smtClean="0"/>
              <a:t>Loci</a:t>
            </a:r>
            <a:r>
              <a:rPr lang="cs-CZ" baseline="0" dirty="0" smtClean="0"/>
              <a:t> , kvůli kterému se do </a:t>
            </a:r>
            <a:r>
              <a:rPr lang="cs-CZ" baseline="0" dirty="0" err="1" smtClean="0"/>
              <a:t>paříže</a:t>
            </a:r>
            <a:r>
              <a:rPr lang="cs-CZ" baseline="0" dirty="0" smtClean="0"/>
              <a:t> vrací. Na jihozápadním okraji města leží jeden z nejfrekventovanějších turistických cílů – královský zámek Versailles.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2933B1-D0B8-4453-B6EA-08CABF995965}" type="slidenum">
              <a:rPr lang="cs-CZ" smtClean="0"/>
              <a:pPr/>
              <a:t>17</a:t>
            </a:fld>
            <a:endParaRPr lang="cs-CZ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Tato oblast patří k nejstarším</a:t>
            </a:r>
            <a:r>
              <a:rPr lang="cs-CZ" baseline="0" dirty="0" smtClean="0"/>
              <a:t> a nejluxusnějším oblastem cestovního ruchu. Začíná jihovýchodně od Marseille a končí při italské hranici. Mezi hlavní střediska patří města Cannes, Nice, St. </a:t>
            </a:r>
            <a:r>
              <a:rPr lang="cs-CZ" baseline="0" dirty="0" err="1" smtClean="0"/>
              <a:t>Tropez</a:t>
            </a:r>
            <a:r>
              <a:rPr lang="cs-CZ" baseline="0" dirty="0" smtClean="0"/>
              <a:t>, Antibes.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2933B1-D0B8-4453-B6EA-08CABF995965}" type="slidenum">
              <a:rPr lang="cs-CZ" smtClean="0"/>
              <a:pPr/>
              <a:t>19</a:t>
            </a:fld>
            <a:endParaRPr lang="cs-CZ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Historické jádro tohoto města se nachází na hoře </a:t>
            </a:r>
            <a:r>
              <a:rPr lang="cs-CZ" dirty="0" err="1" smtClean="0"/>
              <a:t>Le</a:t>
            </a:r>
            <a:r>
              <a:rPr lang="cs-CZ" dirty="0" smtClean="0"/>
              <a:t> </a:t>
            </a:r>
            <a:r>
              <a:rPr lang="cs-CZ" dirty="0" err="1" smtClean="0"/>
              <a:t>Suquet</a:t>
            </a:r>
            <a:r>
              <a:rPr lang="cs-CZ" dirty="0" smtClean="0"/>
              <a:t>.</a:t>
            </a:r>
            <a:r>
              <a:rPr lang="cs-CZ" baseline="0" dirty="0" smtClean="0"/>
              <a:t> Cannes patří k nejluxusnějším městům Francie, honosné hotely lemují</a:t>
            </a:r>
            <a:r>
              <a:rPr lang="cs-CZ" dirty="0" smtClean="0"/>
              <a:t> promenádu La </a:t>
            </a:r>
            <a:r>
              <a:rPr lang="cs-CZ" dirty="0" err="1" smtClean="0"/>
              <a:t>Croisette</a:t>
            </a:r>
            <a:r>
              <a:rPr lang="cs-CZ" dirty="0" smtClean="0"/>
              <a:t>.</a:t>
            </a:r>
          </a:p>
          <a:p>
            <a:r>
              <a:rPr lang="cs-CZ" dirty="0" smtClean="0"/>
              <a:t>Od roku 1946 se zde každoročně koná Mezinárodní filmový festival ve Festivalovém paláci.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2933B1-D0B8-4453-B6EA-08CABF995965}" type="slidenum">
              <a:rPr lang="cs-CZ" smtClean="0"/>
              <a:pPr/>
              <a:t>20</a:t>
            </a:fld>
            <a:endParaRPr lang="cs-CZ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V čele země stojí princ Albert II., následovník </a:t>
            </a:r>
            <a:r>
              <a:rPr lang="cs-CZ" baseline="0" dirty="0" smtClean="0"/>
              <a:t> svého otce knížete </a:t>
            </a:r>
            <a:r>
              <a:rPr lang="cs-CZ" baseline="0" dirty="0" err="1" smtClean="0"/>
              <a:t>Rainiera</a:t>
            </a:r>
            <a:r>
              <a:rPr lang="cs-CZ" baseline="0" dirty="0" smtClean="0"/>
              <a:t> III. Monako patří k nejhustěji osídleným státům.  Město se dělí na 4 obvody: </a:t>
            </a:r>
            <a:r>
              <a:rPr lang="cs-CZ" baseline="0" dirty="0" err="1" smtClean="0"/>
              <a:t>Monaco</a:t>
            </a:r>
            <a:r>
              <a:rPr lang="cs-CZ" baseline="0" dirty="0" smtClean="0"/>
              <a:t>-</a:t>
            </a:r>
            <a:r>
              <a:rPr lang="cs-CZ" baseline="0" dirty="0" err="1" smtClean="0"/>
              <a:t>Ville</a:t>
            </a:r>
            <a:r>
              <a:rPr lang="cs-CZ" baseline="0" dirty="0" smtClean="0"/>
              <a:t>, </a:t>
            </a:r>
            <a:r>
              <a:rPr lang="cs-CZ" baseline="0" dirty="0" err="1" smtClean="0"/>
              <a:t>Monte</a:t>
            </a:r>
            <a:r>
              <a:rPr lang="cs-CZ" baseline="0" dirty="0" smtClean="0"/>
              <a:t> </a:t>
            </a:r>
            <a:r>
              <a:rPr lang="cs-CZ" baseline="0" dirty="0" err="1" smtClean="0"/>
              <a:t>Carlo</a:t>
            </a:r>
            <a:r>
              <a:rPr lang="cs-CZ" baseline="0" dirty="0" smtClean="0"/>
              <a:t>, La </a:t>
            </a:r>
            <a:r>
              <a:rPr lang="cs-CZ" baseline="0" dirty="0" err="1" smtClean="0"/>
              <a:t>Condamine</a:t>
            </a:r>
            <a:r>
              <a:rPr lang="cs-CZ" baseline="0" dirty="0" smtClean="0"/>
              <a:t>, </a:t>
            </a:r>
            <a:r>
              <a:rPr lang="cs-CZ" baseline="0" dirty="0" err="1" smtClean="0"/>
              <a:t>Fontvieille</a:t>
            </a:r>
            <a:r>
              <a:rPr lang="cs-CZ" baseline="0" dirty="0" smtClean="0"/>
              <a:t>. Prakticky celé území státu je zastavěno, cena půdy je v Monaku velmi vysoká, daně jsou ovšem velmi nízké až žádné. Mezi hlavní turistická lákadla patří kasino v </a:t>
            </a:r>
            <a:r>
              <a:rPr lang="cs-CZ" baseline="0" dirty="0" err="1" smtClean="0"/>
              <a:t>Monte</a:t>
            </a:r>
            <a:r>
              <a:rPr lang="cs-CZ" baseline="0" dirty="0" smtClean="0"/>
              <a:t> </a:t>
            </a:r>
            <a:r>
              <a:rPr lang="cs-CZ" baseline="0" dirty="0" err="1" smtClean="0"/>
              <a:t>Carlu</a:t>
            </a:r>
            <a:r>
              <a:rPr lang="cs-CZ" baseline="0" dirty="0" smtClean="0"/>
              <a:t>, knížecí palác, Oceánografické muzeum nebo Botanická zahrada. Každoročně se v ulicích města jezdí Velká cena F1.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2933B1-D0B8-4453-B6EA-08CABF995965}" type="slidenum">
              <a:rPr lang="cs-CZ" smtClean="0"/>
              <a:pPr/>
              <a:t>21</a:t>
            </a:fld>
            <a:endParaRPr lang="cs-CZ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Francii patří </a:t>
            </a:r>
            <a:r>
              <a:rPr lang="cs-CZ" dirty="0" err="1" smtClean="0"/>
              <a:t>nejzaledněnější</a:t>
            </a:r>
            <a:r>
              <a:rPr lang="cs-CZ" dirty="0" smtClean="0"/>
              <a:t>,</a:t>
            </a:r>
            <a:r>
              <a:rPr lang="cs-CZ" baseline="0" dirty="0" smtClean="0"/>
              <a:t> nejvyšší a nejzalesněnější masivy Alp, včetně nejvyšší hory Evropy, </a:t>
            </a:r>
            <a:r>
              <a:rPr lang="cs-CZ" baseline="0" dirty="0" err="1" smtClean="0"/>
              <a:t>Mont</a:t>
            </a:r>
            <a:r>
              <a:rPr lang="cs-CZ" baseline="0" dirty="0" smtClean="0"/>
              <a:t> Blanku (4807m). Alpy mají vysokou návštěvnost v zimě i v létě. Údolí řeky </a:t>
            </a:r>
            <a:r>
              <a:rPr lang="cs-CZ" baseline="0" dirty="0" err="1" smtClean="0"/>
              <a:t>Durace</a:t>
            </a:r>
            <a:r>
              <a:rPr lang="cs-CZ" baseline="0" dirty="0" smtClean="0"/>
              <a:t> dělí Alpy na severní a jižní.Severní Alpy jsou vyšší, chladnější, s delší lyžařskou sezónou. Jižní Alpy se zapojují do rekreace Azurového pobřeží a celé Provence. Významnou úlohu mají i lázně (</a:t>
            </a:r>
            <a:r>
              <a:rPr lang="cs-CZ" baseline="0" dirty="0" err="1" smtClean="0"/>
              <a:t>Aix</a:t>
            </a:r>
            <a:r>
              <a:rPr lang="cs-CZ" baseline="0" dirty="0" smtClean="0"/>
              <a:t>-les-</a:t>
            </a:r>
            <a:r>
              <a:rPr lang="cs-CZ" baseline="0" dirty="0" err="1" smtClean="0"/>
              <a:t>Bains</a:t>
            </a:r>
            <a:r>
              <a:rPr lang="cs-CZ" baseline="0" dirty="0" smtClean="0"/>
              <a:t>).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2933B1-D0B8-4453-B6EA-08CABF995965}" type="slidenum">
              <a:rPr lang="cs-CZ" smtClean="0"/>
              <a:pPr/>
              <a:t>23</a:t>
            </a:fld>
            <a:endParaRPr lang="cs-CZ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Normandie vyniká hustou</a:t>
            </a:r>
            <a:r>
              <a:rPr lang="cs-CZ" baseline="0" dirty="0" smtClean="0"/>
              <a:t> sítí starých měst s </a:t>
            </a:r>
            <a:r>
              <a:rPr lang="cs-CZ" baseline="0" dirty="0" err="1" smtClean="0"/>
              <a:t>cennýmí</a:t>
            </a:r>
            <a:r>
              <a:rPr lang="cs-CZ" baseline="0" dirty="0" smtClean="0"/>
              <a:t> </a:t>
            </a:r>
            <a:r>
              <a:rPr lang="cs-CZ" baseline="0" dirty="0" err="1" smtClean="0"/>
              <a:t>kulturněhistorikými</a:t>
            </a:r>
            <a:r>
              <a:rPr lang="cs-CZ" baseline="0" dirty="0" smtClean="0"/>
              <a:t> památkami (</a:t>
            </a:r>
            <a:r>
              <a:rPr lang="cs-CZ" baseline="0" dirty="0" err="1" smtClean="0"/>
              <a:t>Caen</a:t>
            </a:r>
            <a:r>
              <a:rPr lang="cs-CZ" baseline="0" dirty="0" smtClean="0"/>
              <a:t>, </a:t>
            </a:r>
            <a:r>
              <a:rPr lang="cs-CZ" baseline="0" dirty="0" err="1" smtClean="0"/>
              <a:t>Bayeux</a:t>
            </a:r>
            <a:r>
              <a:rPr lang="cs-CZ" baseline="0" dirty="0" smtClean="0"/>
              <a:t>).Turisticky nejnavštěvovanější je pobřeží La Manche s nejstaršími lázněmi v Evropě </a:t>
            </a:r>
            <a:r>
              <a:rPr lang="cs-CZ" baseline="0" dirty="0" err="1" smtClean="0"/>
              <a:t>Diepe</a:t>
            </a:r>
            <a:r>
              <a:rPr lang="cs-CZ" baseline="0" dirty="0" smtClean="0"/>
              <a:t>, </a:t>
            </a:r>
            <a:r>
              <a:rPr lang="cs-CZ" baseline="0" dirty="0" err="1" smtClean="0"/>
              <a:t>Étretat</a:t>
            </a:r>
            <a:r>
              <a:rPr lang="cs-CZ" baseline="0" dirty="0" smtClean="0"/>
              <a:t>, </a:t>
            </a:r>
            <a:r>
              <a:rPr lang="cs-CZ" baseline="0" dirty="0" err="1" smtClean="0"/>
              <a:t>Trouville</a:t>
            </a:r>
            <a:r>
              <a:rPr lang="cs-CZ" baseline="0" dirty="0" smtClean="0"/>
              <a:t>, </a:t>
            </a:r>
            <a:r>
              <a:rPr lang="cs-CZ" baseline="0" dirty="0" err="1" smtClean="0"/>
              <a:t>Deauville</a:t>
            </a:r>
            <a:r>
              <a:rPr lang="cs-CZ" baseline="0" dirty="0" smtClean="0"/>
              <a:t>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2933B1-D0B8-4453-B6EA-08CABF995965}" type="slidenum">
              <a:rPr lang="cs-CZ" smtClean="0"/>
              <a:pPr/>
              <a:t>25</a:t>
            </a:fld>
            <a:endParaRPr lang="cs-CZ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1200" dirty="0" smtClean="0">
                <a:solidFill>
                  <a:srgbClr val="FFFF00"/>
                </a:solidFill>
              </a:rPr>
              <a:t>Benediktinský klášter</a:t>
            </a:r>
            <a:r>
              <a:rPr lang="cs-CZ" sz="1200" baseline="0" dirty="0" smtClean="0">
                <a:solidFill>
                  <a:srgbClr val="FFFF00"/>
                </a:solidFill>
              </a:rPr>
              <a:t> </a:t>
            </a:r>
            <a:r>
              <a:rPr lang="cs-CZ" sz="1200" baseline="0" dirty="0" err="1" smtClean="0">
                <a:solidFill>
                  <a:srgbClr val="FFFF00"/>
                </a:solidFill>
              </a:rPr>
              <a:t>Mont</a:t>
            </a:r>
            <a:r>
              <a:rPr lang="cs-CZ" sz="1200" baseline="0" dirty="0" smtClean="0">
                <a:solidFill>
                  <a:srgbClr val="FFFF00"/>
                </a:solidFill>
              </a:rPr>
              <a:t>-</a:t>
            </a:r>
            <a:r>
              <a:rPr lang="cs-CZ" sz="1200" baseline="0" dirty="0" err="1" smtClean="0">
                <a:solidFill>
                  <a:srgbClr val="FFFF00"/>
                </a:solidFill>
              </a:rPr>
              <a:t>Saint</a:t>
            </a:r>
            <a:r>
              <a:rPr lang="cs-CZ" sz="1200" baseline="0" dirty="0" smtClean="0">
                <a:solidFill>
                  <a:srgbClr val="FFFF00"/>
                </a:solidFill>
              </a:rPr>
              <a:t>- </a:t>
            </a:r>
            <a:r>
              <a:rPr lang="cs-CZ" sz="1200" baseline="0" dirty="0" err="1" smtClean="0">
                <a:solidFill>
                  <a:srgbClr val="FFFF00"/>
                </a:solidFill>
              </a:rPr>
              <a:t>Michel</a:t>
            </a:r>
            <a:r>
              <a:rPr lang="cs-CZ" sz="1200" baseline="0" dirty="0" smtClean="0">
                <a:solidFill>
                  <a:srgbClr val="FFFF00"/>
                </a:solidFill>
              </a:rPr>
              <a:t> se nachází na </a:t>
            </a:r>
            <a:r>
              <a:rPr lang="cs-CZ" sz="1200" dirty="0" smtClean="0">
                <a:solidFill>
                  <a:srgbClr val="FFFF00"/>
                </a:solidFill>
              </a:rPr>
              <a:t>80 m vysoké žulovém ostrově. Tento ostrov je od roku</a:t>
            </a:r>
            <a:r>
              <a:rPr lang="cs-CZ" sz="1200" baseline="0" dirty="0" smtClean="0">
                <a:solidFill>
                  <a:srgbClr val="FFFF00"/>
                </a:solidFill>
              </a:rPr>
              <a:t> </a:t>
            </a:r>
            <a:r>
              <a:rPr lang="cs-CZ" sz="1200" dirty="0" smtClean="0">
                <a:solidFill>
                  <a:srgbClr val="FFFF00"/>
                </a:solidFill>
              </a:rPr>
              <a:t>1879 spojený s pevninou, dříve se sem dalo dostat pěšky pouze za odlivu, v době</a:t>
            </a:r>
            <a:r>
              <a:rPr lang="cs-CZ" sz="1200" baseline="0" dirty="0" smtClean="0">
                <a:solidFill>
                  <a:srgbClr val="FFFF00"/>
                </a:solidFill>
              </a:rPr>
              <a:t> přílivu sem připlouvali poutníci na lodích.</a:t>
            </a:r>
            <a:r>
              <a:rPr lang="cs-CZ" sz="1200" dirty="0" smtClean="0">
                <a:solidFill>
                  <a:srgbClr val="FFFF00"/>
                </a:solidFill>
              </a:rPr>
              <a:t> Podle legendy si vybudování vynutil sám Archanděl Michael, začátek stavby chrámu se datuje</a:t>
            </a:r>
            <a:r>
              <a:rPr lang="cs-CZ" sz="1200" baseline="0" dirty="0" smtClean="0">
                <a:solidFill>
                  <a:srgbClr val="FFFF00"/>
                </a:solidFill>
              </a:rPr>
              <a:t> k roku 1022. Tato památka byla v roce 1979 zapsána do seznamu světového kulturního dědictví UNESCO.</a:t>
            </a:r>
            <a:endParaRPr lang="cs-CZ" sz="1200" dirty="0" smtClean="0">
              <a:solidFill>
                <a:srgbClr val="FFFF00"/>
              </a:solidFill>
            </a:endParaRPr>
          </a:p>
          <a:p>
            <a:endParaRPr lang="cs-CZ" sz="1200" dirty="0" smtClean="0">
              <a:solidFill>
                <a:srgbClr val="FFFF00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sz="1200" dirty="0" smtClean="0">
              <a:solidFill>
                <a:srgbClr val="FFFF00"/>
              </a:solidFill>
            </a:endParaRPr>
          </a:p>
          <a:p>
            <a:r>
              <a:rPr lang="cs-CZ" sz="1200" dirty="0" smtClean="0">
                <a:solidFill>
                  <a:srgbClr val="FFFF00"/>
                </a:solidFill>
              </a:rPr>
              <a:t>4. nejnavštěvovanější památka ve Francii,</a:t>
            </a:r>
            <a:r>
              <a:rPr lang="cs-CZ" sz="1200" baseline="0" dirty="0" smtClean="0">
                <a:solidFill>
                  <a:srgbClr val="FFFF00"/>
                </a:solidFill>
              </a:rPr>
              <a:t> r</a:t>
            </a:r>
            <a:r>
              <a:rPr lang="cs-CZ" sz="1200" dirty="0" smtClean="0">
                <a:solidFill>
                  <a:srgbClr val="FFFF00"/>
                </a:solidFill>
              </a:rPr>
              <a:t>očně  se přijede přes 3 miliony turistů.</a:t>
            </a:r>
          </a:p>
          <a:p>
            <a:pPr>
              <a:buNone/>
            </a:pPr>
            <a:endParaRPr lang="cs-CZ" dirty="0" smtClean="0">
              <a:solidFill>
                <a:srgbClr val="FFFF00"/>
              </a:solidFill>
            </a:endParaRP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2933B1-D0B8-4453-B6EA-08CABF995965}" type="slidenum">
              <a:rPr lang="cs-CZ" smtClean="0"/>
              <a:pPr/>
              <a:t>26</a:t>
            </a:fld>
            <a:endParaRPr lang="cs-CZ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Dijon je typickým zástupcem středověkých městeček kde zůstala většina architektury nezměněna po staletí. Nejznámějším Dijonským produktem je "Dijonská hořčice".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Každým rokem na začátku září probíhá v Dijonu vinobraní kterého se účastní různé folklorní soubory z celé Evropy. Každé tři roky pořádá Dijon mezinárodní výstavu květin </a:t>
            </a:r>
            <a:r>
              <a:rPr lang="cs-CZ" dirty="0" err="1" smtClean="0"/>
              <a:t>Florissimo</a:t>
            </a:r>
            <a:r>
              <a:rPr lang="cs-CZ" dirty="0" smtClean="0"/>
              <a:t>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2933B1-D0B8-4453-B6EA-08CABF995965}" type="slidenum">
              <a:rPr lang="cs-CZ" smtClean="0"/>
              <a:pPr/>
              <a:t>27</a:t>
            </a:fld>
            <a:endParaRPr lang="cs-CZ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1200" dirty="0" smtClean="0"/>
              <a:t>Zámek </a:t>
            </a:r>
            <a:r>
              <a:rPr lang="cs-CZ" sz="1200" dirty="0" err="1" smtClean="0"/>
              <a:t>Chambord</a:t>
            </a:r>
            <a:r>
              <a:rPr lang="cs-CZ" sz="1200" dirty="0" smtClean="0"/>
              <a:t>,</a:t>
            </a:r>
            <a:r>
              <a:rPr lang="cs-CZ" sz="1200" baseline="0" dirty="0" smtClean="0"/>
              <a:t> </a:t>
            </a:r>
            <a:r>
              <a:rPr lang="cs-CZ" sz="1200" dirty="0" smtClean="0"/>
              <a:t>patří k vrcholným stavbám renesanční architektury.</a:t>
            </a:r>
            <a:r>
              <a:rPr lang="cs-CZ" sz="1200" baseline="0" dirty="0" smtClean="0"/>
              <a:t> Byl </a:t>
            </a:r>
            <a:r>
              <a:rPr lang="cs-CZ" sz="1200" dirty="0" smtClean="0"/>
              <a:t>postaven v letech 1519 až 1547 na objednávku Františka I.,</a:t>
            </a:r>
            <a:r>
              <a:rPr lang="cs-CZ" sz="1200" baseline="0" dirty="0" smtClean="0"/>
              <a:t> </a:t>
            </a:r>
            <a:r>
              <a:rPr lang="cs-CZ" sz="1200" dirty="0" smtClean="0"/>
              <a:t>na projektu se podílel i </a:t>
            </a:r>
            <a:r>
              <a:rPr lang="cs-CZ" sz="1200" dirty="0" err="1" smtClean="0"/>
              <a:t>Leonardo</a:t>
            </a:r>
            <a:r>
              <a:rPr lang="cs-CZ" sz="1200" dirty="0" smtClean="0"/>
              <a:t> </a:t>
            </a:r>
            <a:r>
              <a:rPr lang="cs-CZ" sz="1200" dirty="0" err="1" smtClean="0"/>
              <a:t>da</a:t>
            </a:r>
            <a:r>
              <a:rPr lang="cs-CZ" sz="1200" dirty="0" smtClean="0"/>
              <a:t> Vinci.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200" dirty="0" smtClean="0"/>
              <a:t>V údolí řeky Loiry se nachází mnoho dalších zámků jako například </a:t>
            </a:r>
            <a:r>
              <a:rPr lang="cs-CZ" dirty="0" err="1" smtClean="0"/>
              <a:t>Amboise</a:t>
            </a:r>
            <a:r>
              <a:rPr lang="cs-CZ" dirty="0" smtClean="0"/>
              <a:t>, </a:t>
            </a:r>
            <a:r>
              <a:rPr lang="cs-CZ" dirty="0" err="1" smtClean="0"/>
              <a:t>Chateau</a:t>
            </a:r>
            <a:r>
              <a:rPr lang="cs-CZ" dirty="0" smtClean="0"/>
              <a:t> </a:t>
            </a:r>
            <a:r>
              <a:rPr lang="cs-CZ" dirty="0" err="1" smtClean="0"/>
              <a:t>Villandry</a:t>
            </a:r>
            <a:r>
              <a:rPr lang="cs-CZ" dirty="0" smtClean="0"/>
              <a:t> , </a:t>
            </a:r>
            <a:r>
              <a:rPr lang="cs-CZ" dirty="0" err="1" smtClean="0"/>
              <a:t>Blois</a:t>
            </a:r>
            <a:r>
              <a:rPr lang="cs-CZ" dirty="0" smtClean="0"/>
              <a:t>, </a:t>
            </a:r>
            <a:r>
              <a:rPr lang="cs-CZ" dirty="0" err="1" smtClean="0"/>
              <a:t>Chenonceau</a:t>
            </a:r>
            <a:r>
              <a:rPr lang="cs-CZ" dirty="0" smtClean="0"/>
              <a:t> atd.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2933B1-D0B8-4453-B6EA-08CABF995965}" type="slidenum">
              <a:rPr lang="cs-CZ" smtClean="0"/>
              <a:pPr/>
              <a:t>28</a:t>
            </a:fld>
            <a:endParaRPr lang="cs-CZ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Pro</a:t>
            </a:r>
            <a:r>
              <a:rPr lang="cs-CZ" baseline="0" dirty="0" smtClean="0"/>
              <a:t> oblast je typická malebná krajina s lesy, loukami, vinicemi a kulturněhistorickými památkami. Vedou tudy hlavní trasy k jižnímu pobřeží Francie.</a:t>
            </a:r>
          </a:p>
          <a:p>
            <a:endParaRPr lang="cs-CZ" baseline="0" dirty="0" smtClean="0"/>
          </a:p>
          <a:p>
            <a:r>
              <a:rPr lang="cs-CZ" sz="1200" b="1" dirty="0" smtClean="0"/>
              <a:t>Avignon</a:t>
            </a:r>
            <a:r>
              <a:rPr lang="cs-CZ" sz="1200" dirty="0" smtClean="0"/>
              <a:t> byl městem papežů od 14. století, kdy zde papežové postavili gotický papežský </a:t>
            </a:r>
            <a:r>
              <a:rPr lang="cs-CZ" sz="1050" b="1" dirty="0" smtClean="0"/>
              <a:t>palác </a:t>
            </a:r>
            <a:r>
              <a:rPr lang="cs-CZ" sz="1050" b="1" dirty="0" err="1" smtClean="0"/>
              <a:t>Palais</a:t>
            </a:r>
            <a:r>
              <a:rPr lang="cs-CZ" sz="1050" b="1" dirty="0" smtClean="0"/>
              <a:t> des </a:t>
            </a:r>
            <a:r>
              <a:rPr lang="cs-CZ" sz="1050" b="1" dirty="0" err="1" smtClean="0"/>
              <a:t>Papes</a:t>
            </a:r>
            <a:r>
              <a:rPr lang="cs-CZ" sz="1050" b="1" baseline="0" dirty="0" smtClean="0"/>
              <a:t> a </a:t>
            </a:r>
            <a:r>
              <a:rPr lang="cs-CZ" sz="1050" b="1" baseline="0" dirty="0" err="1" smtClean="0"/>
              <a:t>ketedrálu</a:t>
            </a:r>
            <a:r>
              <a:rPr lang="cs-CZ" sz="1050" b="1" dirty="0" smtClean="0"/>
              <a:t> </a:t>
            </a:r>
            <a:r>
              <a:rPr lang="cs-CZ" sz="1050" b="1" dirty="0" err="1" smtClean="0"/>
              <a:t>Notre</a:t>
            </a:r>
            <a:r>
              <a:rPr lang="cs-CZ" sz="1050" b="1" dirty="0" smtClean="0"/>
              <a:t> </a:t>
            </a:r>
            <a:r>
              <a:rPr lang="cs-CZ" sz="1050" b="1" dirty="0" err="1" smtClean="0"/>
              <a:t>dame</a:t>
            </a:r>
            <a:r>
              <a:rPr lang="cs-CZ" sz="1050" b="1" dirty="0" smtClean="0"/>
              <a:t> Des </a:t>
            </a:r>
            <a:r>
              <a:rPr lang="cs-CZ" sz="1050" b="1" dirty="0" err="1" smtClean="0"/>
              <a:t>Doms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2933B1-D0B8-4453-B6EA-08CABF995965}" type="slidenum">
              <a:rPr lang="cs-CZ" smtClean="0"/>
              <a:pPr/>
              <a:t>30</a:t>
            </a:fld>
            <a:endParaRPr lang="cs-CZ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Hornatý ostrov ve Středozemním moři, nabízí atraktivní přírodní prostředí s malebným pobřežím, křovinatou středomořskou vegetací, s divokými</a:t>
            </a:r>
            <a:r>
              <a:rPr lang="cs-CZ" baseline="0" dirty="0" smtClean="0"/>
              <a:t> horami. Branou k ostrovu je </a:t>
            </a:r>
            <a:r>
              <a:rPr lang="cs-CZ" baseline="0" dirty="0" err="1" smtClean="0"/>
              <a:t>Ajaccio</a:t>
            </a:r>
            <a:r>
              <a:rPr lang="cs-CZ" baseline="0" dirty="0" smtClean="0"/>
              <a:t> (s rodným domem Napoleona), středisky jsou </a:t>
            </a:r>
            <a:r>
              <a:rPr lang="cs-CZ" baseline="0" dirty="0" err="1" smtClean="0"/>
              <a:t>Bonifacia</a:t>
            </a:r>
            <a:r>
              <a:rPr lang="cs-CZ" baseline="0" dirty="0" smtClean="0"/>
              <a:t>, </a:t>
            </a:r>
            <a:r>
              <a:rPr lang="cs-CZ" baseline="0" dirty="0" err="1" smtClean="0"/>
              <a:t>Bastia</a:t>
            </a:r>
            <a:r>
              <a:rPr lang="cs-CZ" baseline="0" dirty="0" smtClean="0"/>
              <a:t>, </a:t>
            </a:r>
            <a:r>
              <a:rPr lang="cs-CZ" baseline="0" dirty="0" err="1" smtClean="0"/>
              <a:t>Calvi</a:t>
            </a:r>
            <a:r>
              <a:rPr lang="cs-CZ" baseline="0" dirty="0" smtClean="0"/>
              <a:t>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2933B1-D0B8-4453-B6EA-08CABF995965}" type="slidenum">
              <a:rPr lang="cs-CZ" smtClean="0"/>
              <a:pPr/>
              <a:t>31</a:t>
            </a:fld>
            <a:endParaRPr lang="cs-CZ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2933B1-D0B8-4453-B6EA-08CABF995965}" type="slidenum">
              <a:rPr lang="cs-CZ" smtClean="0"/>
              <a:pPr/>
              <a:t>33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CDE23-DB0B-4A2D-A801-2B6E2B8CDD01}" type="datetimeFigureOut">
              <a:rPr lang="cs-CZ" smtClean="0"/>
              <a:pPr/>
              <a:t>9.9.2013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8B9686-83FA-49E4-BF3C-D8028A9643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CDE23-DB0B-4A2D-A801-2B6E2B8CDD01}" type="datetimeFigureOut">
              <a:rPr lang="cs-CZ" smtClean="0"/>
              <a:pPr/>
              <a:t>9.9.2013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8B9686-83FA-49E4-BF3C-D8028A9643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CDE23-DB0B-4A2D-A801-2B6E2B8CDD01}" type="datetimeFigureOut">
              <a:rPr lang="cs-CZ" smtClean="0"/>
              <a:pPr/>
              <a:t>9.9.2013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8B9686-83FA-49E4-BF3C-D8028A9643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CDE23-DB0B-4A2D-A801-2B6E2B8CDD01}" type="datetimeFigureOut">
              <a:rPr lang="cs-CZ" smtClean="0"/>
              <a:pPr/>
              <a:t>9.9.2013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8B9686-83FA-49E4-BF3C-D8028A9643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CDE23-DB0B-4A2D-A801-2B6E2B8CDD01}" type="datetimeFigureOut">
              <a:rPr lang="cs-CZ" smtClean="0"/>
              <a:pPr/>
              <a:t>9.9.2013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8B9686-83FA-49E4-BF3C-D8028A9643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CDE23-DB0B-4A2D-A801-2B6E2B8CDD01}" type="datetimeFigureOut">
              <a:rPr lang="cs-CZ" smtClean="0"/>
              <a:pPr/>
              <a:t>9.9.2013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8B9686-83FA-49E4-BF3C-D8028A9643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CDE23-DB0B-4A2D-A801-2B6E2B8CDD01}" type="datetimeFigureOut">
              <a:rPr lang="cs-CZ" smtClean="0"/>
              <a:pPr/>
              <a:t>9.9.2013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8B9686-83FA-49E4-BF3C-D8028A9643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CDE23-DB0B-4A2D-A801-2B6E2B8CDD01}" type="datetimeFigureOut">
              <a:rPr lang="cs-CZ" smtClean="0"/>
              <a:pPr/>
              <a:t>9.9.2013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8B9686-83FA-49E4-BF3C-D8028A9643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CDE23-DB0B-4A2D-A801-2B6E2B8CDD01}" type="datetimeFigureOut">
              <a:rPr lang="cs-CZ" smtClean="0"/>
              <a:pPr/>
              <a:t>9.9.2013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8B9686-83FA-49E4-BF3C-D8028A9643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CDE23-DB0B-4A2D-A801-2B6E2B8CDD01}" type="datetimeFigureOut">
              <a:rPr lang="cs-CZ" smtClean="0"/>
              <a:pPr/>
              <a:t>9.9.2013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8B9686-83FA-49E4-BF3C-D8028A9643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CDE23-DB0B-4A2D-A801-2B6E2B8CDD01}" type="datetimeFigureOut">
              <a:rPr lang="cs-CZ" smtClean="0"/>
              <a:pPr/>
              <a:t>9.9.2013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8B9686-83FA-49E4-BF3C-D8028A9643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ACDE23-DB0B-4A2D-A801-2B6E2B8CDD01}" type="datetimeFigureOut">
              <a:rPr lang="cs-CZ" smtClean="0"/>
              <a:pPr/>
              <a:t>9.9.2013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8B9686-83FA-49E4-BF3C-D8028A96431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Orleans-cathedral-2004.jpg" TargetMode="Externa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49796" y="2924944"/>
            <a:ext cx="7772400" cy="1037977"/>
          </a:xfrm>
        </p:spPr>
        <p:txBody>
          <a:bodyPr/>
          <a:lstStyle/>
          <a:p>
            <a:r>
              <a:rPr lang="cs-CZ" dirty="0" smtClean="0"/>
              <a:t>Francie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860032" y="5728900"/>
            <a:ext cx="4024536" cy="553616"/>
          </a:xfrm>
        </p:spPr>
        <p:txBody>
          <a:bodyPr>
            <a:normAutofit fontScale="55000" lnSpcReduction="20000"/>
          </a:bodyPr>
          <a:lstStyle/>
          <a:p>
            <a:pPr algn="r"/>
            <a:r>
              <a:rPr lang="cs-CZ" dirty="0" smtClean="0"/>
              <a:t>Mgr. Simona </a:t>
            </a:r>
            <a:r>
              <a:rPr lang="cs-CZ" dirty="0" err="1" smtClean="0"/>
              <a:t>Steinbauerová</a:t>
            </a:r>
            <a:r>
              <a:rPr lang="cs-CZ" dirty="0" smtClean="0"/>
              <a:t>    		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51520" y="4941168"/>
            <a:ext cx="3168352" cy="1077218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Zeměpis cestovního ruchu</a:t>
            </a:r>
            <a:endParaRPr lang="cs-CZ" dirty="0"/>
          </a:p>
        </p:txBody>
      </p:sp>
      <p:pic>
        <p:nvPicPr>
          <p:cNvPr id="1026" name="Picture 2" descr="http://mi21.vsb.cz/sites/mi21.vsb.cz/files/img/OPVK_hor_zakladni_logolink_CB_cz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36702"/>
            <a:ext cx="9144000" cy="1967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27584" y="6356350"/>
            <a:ext cx="7632848" cy="365125"/>
          </a:xfrm>
        </p:spPr>
        <p:txBody>
          <a:bodyPr/>
          <a:lstStyle/>
          <a:p>
            <a:r>
              <a:rPr lang="cs-CZ" sz="1400" dirty="0" smtClean="0"/>
              <a:t>Střední škola  a Vyšší odborná škola cestovního ruchu, Senovážné náměstí 12, České Budějovice 370  01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xmlns="" val="4204531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mi21.vsb.cz/sites/mi21.vsb.cz/files/img/OPVK_hor_zakladni_logolink_CB_cz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36702"/>
            <a:ext cx="9144000" cy="1967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27584" y="6356350"/>
            <a:ext cx="7632848" cy="365125"/>
          </a:xfrm>
        </p:spPr>
        <p:txBody>
          <a:bodyPr/>
          <a:lstStyle/>
          <a:p>
            <a:r>
              <a:rPr lang="cs-CZ" sz="1400" dirty="0" smtClean="0"/>
              <a:t>Střední škola  a Vyšší odborná škola cestovního ruchu, Senovážné náměstí 12, České Budějovice 370  01</a:t>
            </a:r>
            <a:endParaRPr lang="cs-CZ" sz="1400" dirty="0"/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176106088"/>
              </p:ext>
            </p:extLst>
          </p:nvPr>
        </p:nvGraphicFramePr>
        <p:xfrm>
          <a:off x="1007604" y="2924944"/>
          <a:ext cx="7248961" cy="31638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28381"/>
                <a:gridCol w="5220580"/>
              </a:tblGrid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CZ.1.07/1.5.00/34.0423</a:t>
                      </a:r>
                      <a:endParaRPr lang="cs-CZ" dirty="0" smtClean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7.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Střední škola a Vyšší odborná škola cestovního ruchu, Senovážné náměstí 12, České Budějovice 370 01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Mgr. Simona </a:t>
                      </a:r>
                      <a:r>
                        <a:rPr lang="cs-CZ" dirty="0" err="1" smtClean="0"/>
                        <a:t>Steinbauerová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 err="1">
                          <a:effectLst/>
                          <a:latin typeface="Calibri"/>
                          <a:ea typeface="Calibri"/>
                          <a:cs typeface="Times New Roman"/>
                        </a:rPr>
                        <a:t>Tématický</a:t>
                      </a: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celek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Regionální geografie Evropy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2. ročník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tvorby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29.8. 2013</a:t>
                      </a:r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204531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404665"/>
            <a:ext cx="8229600" cy="6192688"/>
          </a:xfrm>
        </p:spPr>
        <p:txBody>
          <a:bodyPr>
            <a:normAutofit/>
          </a:bodyPr>
          <a:lstStyle/>
          <a:p>
            <a:r>
              <a:rPr lang="cs-CZ" dirty="0" smtClean="0"/>
              <a:t>Anotace: </a:t>
            </a:r>
          </a:p>
          <a:p>
            <a:pPr algn="just"/>
            <a:r>
              <a:rPr lang="cs-CZ" sz="2200" dirty="0" smtClean="0"/>
              <a:t>Materiál je možno využít pro rozšíření učiva v rámci předmětu zeměpis cestovního ruchu. Je určen pro 2. ročníky střední školy. DUM je vytvořen jako prezentace. Materiál obsahuje základní informace z oblasti fyzické geografie, sociální geografie a cestovního ruchu Francie.  V materiálu jsou vymezeny hlavní oblasti cestovního ruchu a také hlavní turistická lákadla Francie. 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Metodické pokyny:</a:t>
            </a:r>
          </a:p>
          <a:p>
            <a:r>
              <a:rPr lang="cs-CZ" sz="2200" dirty="0" smtClean="0"/>
              <a:t>DUM je vytvořen ve formě prezentace a je v využitelný v rámci interaktivního vzdělávání.</a:t>
            </a:r>
            <a:endParaRPr lang="cs-CZ" sz="2200" dirty="0"/>
          </a:p>
        </p:txBody>
      </p:sp>
    </p:spTree>
    <p:extLst>
      <p:ext uri="{BB962C8B-B14F-4D97-AF65-F5344CB8AC3E}">
        <p14:creationId xmlns:p14="http://schemas.microsoft.com/office/powerpoint/2010/main" xmlns="" val="23724913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050" name="Picture 2" descr="C:\Users\Simona\Downloads\EU_location_FRA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764704"/>
            <a:ext cx="8091743" cy="6068807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539552" y="476672"/>
            <a:ext cx="21718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1 Poloha Francie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hranice</a:t>
            </a:r>
            <a:endParaRPr lang="cs-CZ" dirty="0"/>
          </a:p>
        </p:txBody>
      </p:sp>
      <p:pic>
        <p:nvPicPr>
          <p:cNvPr id="2051" name="Picture 3" descr="C:\Documents and Settings\Simi\Plocha\H2-ČESKÁ REPUBLIKA\evropa\Francie\800px-Europe_location_FRA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b="5228"/>
          <a:stretch>
            <a:fillRect/>
          </a:stretch>
        </p:blipFill>
        <p:spPr bwMode="auto">
          <a:xfrm>
            <a:off x="755576" y="494666"/>
            <a:ext cx="7745514" cy="6263602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3500430" y="5143512"/>
            <a:ext cx="12841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ŠPANĚLSKO</a:t>
            </a:r>
            <a:endParaRPr lang="cs-CZ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6228184" y="3501008"/>
            <a:ext cx="7516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ITÁLIE</a:t>
            </a:r>
            <a:endParaRPr lang="cs-CZ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6300192" y="1412776"/>
            <a:ext cx="11537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NĚMECKO</a:t>
            </a:r>
            <a:endParaRPr lang="cs-CZ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5940152" y="2924944"/>
            <a:ext cx="13086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ŠVÝCARSKO</a:t>
            </a:r>
            <a:endParaRPr lang="cs-CZ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724128" y="1916832"/>
            <a:ext cx="16526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LUCEMBURSKO</a:t>
            </a:r>
            <a:endParaRPr lang="cs-CZ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004048" y="1484784"/>
            <a:ext cx="8406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BELGIE</a:t>
            </a:r>
            <a:endParaRPr lang="cs-CZ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868144" y="4221088"/>
            <a:ext cx="11058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MONAKO</a:t>
            </a:r>
            <a:endParaRPr lang="cs-CZ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572000" y="4357694"/>
            <a:ext cx="11769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ANDORRA</a:t>
            </a:r>
            <a:endParaRPr lang="cs-CZ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187624" y="188640"/>
            <a:ext cx="14920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2 hranice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7" grpId="0" build="p"/>
      <p:bldP spid="8" grpId="0" build="p"/>
      <p:bldP spid="9" grpId="0" build="p"/>
      <p:bldP spid="10" grpId="0" build="p"/>
      <p:bldP spid="11" grpId="0" build="p"/>
      <p:bldP spid="13" grpId="0" build="p"/>
      <p:bldP spid="14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476672"/>
          </a:xfrm>
        </p:spPr>
        <p:txBody>
          <a:bodyPr>
            <a:normAutofit fontScale="90000"/>
          </a:bodyPr>
          <a:lstStyle/>
          <a:p>
            <a:r>
              <a:rPr lang="cs-CZ" sz="3200" dirty="0" smtClean="0"/>
              <a:t>Základní data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556792"/>
            <a:ext cx="9144000" cy="4824536"/>
          </a:xfrm>
        </p:spPr>
        <p:txBody>
          <a:bodyPr>
            <a:normAutofit fontScale="92500" lnSpcReduction="10000"/>
          </a:bodyPr>
          <a:lstStyle/>
          <a:p>
            <a:r>
              <a:rPr lang="cs-CZ" sz="2400" b="1" dirty="0" smtClean="0"/>
              <a:t>Rozloha:</a:t>
            </a:r>
            <a:r>
              <a:rPr lang="cs-CZ" sz="2400" dirty="0" smtClean="0"/>
              <a:t> 			544 000 km</a:t>
            </a:r>
            <a:r>
              <a:rPr lang="cs-CZ" sz="2400" baseline="30000" dirty="0" smtClean="0"/>
              <a:t>2</a:t>
            </a:r>
          </a:p>
          <a:p>
            <a:r>
              <a:rPr lang="cs-CZ" sz="2400" b="1" dirty="0" smtClean="0"/>
              <a:t>Reliéf: 			</a:t>
            </a:r>
            <a:r>
              <a:rPr lang="cs-CZ" sz="2400" dirty="0" smtClean="0"/>
              <a:t>nejvyšší bod -</a:t>
            </a:r>
            <a:r>
              <a:rPr lang="cs-CZ" sz="2400" dirty="0" err="1" smtClean="0"/>
              <a:t>Mont</a:t>
            </a:r>
            <a:r>
              <a:rPr lang="cs-CZ" sz="2400" dirty="0" smtClean="0"/>
              <a:t> </a:t>
            </a:r>
            <a:r>
              <a:rPr lang="cs-CZ" sz="2400" dirty="0" err="1" smtClean="0"/>
              <a:t>Blanc</a:t>
            </a:r>
            <a:r>
              <a:rPr lang="cs-CZ" sz="2400" dirty="0" smtClean="0"/>
              <a:t>(4807m) </a:t>
            </a:r>
          </a:p>
          <a:p>
            <a:r>
              <a:rPr lang="cs-CZ" sz="2400" b="1" dirty="0" smtClean="0"/>
              <a:t>Správní členění: 		</a:t>
            </a:r>
            <a:r>
              <a:rPr lang="cs-CZ" sz="2400" dirty="0" smtClean="0"/>
              <a:t>26 regionů</a:t>
            </a:r>
          </a:p>
          <a:p>
            <a:r>
              <a:rPr lang="cs-CZ" sz="2400" b="1" dirty="0" smtClean="0"/>
              <a:t>Státní zřízení: 		</a:t>
            </a:r>
            <a:r>
              <a:rPr lang="cs-CZ" sz="2400" dirty="0" smtClean="0"/>
              <a:t>republika</a:t>
            </a:r>
          </a:p>
          <a:p>
            <a:r>
              <a:rPr lang="cs-CZ" sz="2400" b="1" dirty="0" smtClean="0"/>
              <a:t>Hl. město:</a:t>
            </a:r>
            <a:r>
              <a:rPr lang="cs-CZ" sz="2400" dirty="0" smtClean="0"/>
              <a:t>			Paříž</a:t>
            </a:r>
          </a:p>
          <a:p>
            <a:r>
              <a:rPr lang="cs-CZ" sz="2400" b="1" dirty="0" smtClean="0"/>
              <a:t>Hlava státu:</a:t>
            </a:r>
            <a:r>
              <a:rPr lang="cs-CZ" sz="2400" dirty="0" smtClean="0"/>
              <a:t>  		</a:t>
            </a:r>
            <a:r>
              <a:rPr lang="cs-CZ" sz="2400" dirty="0" err="1" smtClean="0"/>
              <a:t>F.Holand</a:t>
            </a:r>
            <a:endParaRPr lang="cs-CZ" sz="2400" dirty="0" smtClean="0"/>
          </a:p>
          <a:p>
            <a:r>
              <a:rPr lang="cs-CZ" sz="2400" b="1" dirty="0" smtClean="0"/>
              <a:t>Členství: 			</a:t>
            </a:r>
            <a:r>
              <a:rPr lang="cs-CZ" sz="2400" dirty="0" smtClean="0"/>
              <a:t>EU, NATO, OSN, G8</a:t>
            </a:r>
          </a:p>
          <a:p>
            <a:r>
              <a:rPr lang="cs-CZ" sz="2400" b="1" dirty="0" smtClean="0"/>
              <a:t>Měna:</a:t>
            </a:r>
            <a:r>
              <a:rPr lang="cs-CZ" sz="2400" dirty="0" smtClean="0"/>
              <a:t>			Euro</a:t>
            </a:r>
          </a:p>
          <a:p>
            <a:r>
              <a:rPr lang="cs-CZ" sz="2400" b="1" dirty="0" smtClean="0"/>
              <a:t>Počet obyvatel (2006):</a:t>
            </a:r>
            <a:r>
              <a:rPr lang="cs-CZ" sz="2400" dirty="0" smtClean="0"/>
              <a:t> 	62 150 775</a:t>
            </a:r>
            <a:endParaRPr lang="cs-CZ" sz="2400" b="1" dirty="0" smtClean="0"/>
          </a:p>
          <a:p>
            <a:r>
              <a:rPr lang="cs-CZ" sz="2400" b="1" dirty="0" smtClean="0"/>
              <a:t>Národnostní složení:</a:t>
            </a:r>
            <a:r>
              <a:rPr lang="cs-CZ" sz="2400" dirty="0" smtClean="0"/>
              <a:t> 	Francouzi 93 %, Arabové 3 %, </a:t>
            </a:r>
            <a:r>
              <a:rPr lang="cs-CZ" sz="2400" dirty="0" err="1" smtClean="0"/>
              <a:t>Alsasané</a:t>
            </a:r>
            <a:r>
              <a:rPr lang="cs-CZ" sz="2400" dirty="0" smtClean="0"/>
              <a:t> 2,3 				%, Portugalci, Italové, problém s africkými 				přistěhovalci</a:t>
            </a:r>
          </a:p>
          <a:p>
            <a:r>
              <a:rPr lang="cs-CZ" sz="2400" b="1" dirty="0" smtClean="0"/>
              <a:t>Náboženství:</a:t>
            </a:r>
            <a:r>
              <a:rPr lang="cs-CZ" sz="2400" dirty="0" smtClean="0"/>
              <a:t> 		katolíci 80 %, muslimové 5 %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mtClean="0"/>
              <a:t>Francie republika</a:t>
            </a:r>
            <a:endParaRPr lang="cs-CZ" dirty="0"/>
          </a:p>
        </p:txBody>
      </p:sp>
      <p:pic>
        <p:nvPicPr>
          <p:cNvPr id="3" name="Picture 2" descr="C:\Users\Simona\Downloads\Flag_of_France.svg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908720"/>
            <a:ext cx="8210264" cy="5464957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 contourW="12700"/>
        </p:spPr>
      </p:pic>
      <p:sp>
        <p:nvSpPr>
          <p:cNvPr id="7" name="TextovéPole 6"/>
          <p:cNvSpPr txBox="1"/>
          <p:nvPr/>
        </p:nvSpPr>
        <p:spPr>
          <a:xfrm>
            <a:off x="467544" y="404664"/>
            <a:ext cx="14142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3. Obr. Vlajka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Simi\Plocha\H2-ČESKÁ REPUBLIKA\evropa\Francie\francie-map-big (1)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-66810"/>
            <a:ext cx="8402103" cy="6924810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428596" y="4000504"/>
            <a:ext cx="123937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bg1">
                    <a:lumMod val="95000"/>
                  </a:schemeClr>
                </a:solidFill>
              </a:rPr>
              <a:t>BISKAJSKÝ </a:t>
            </a:r>
          </a:p>
          <a:p>
            <a:pPr algn="ctr"/>
            <a:r>
              <a:rPr lang="cs-CZ" b="1" dirty="0" smtClean="0">
                <a:solidFill>
                  <a:schemeClr val="bg1">
                    <a:lumMod val="95000"/>
                  </a:schemeClr>
                </a:solidFill>
              </a:rPr>
              <a:t>ZÁLIV</a:t>
            </a:r>
            <a:endParaRPr lang="cs-CZ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857752" y="6000768"/>
            <a:ext cx="10579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bg1">
                    <a:lumMod val="95000"/>
                  </a:schemeClr>
                </a:solidFill>
              </a:rPr>
              <a:t>LVÍ ZÁLIV</a:t>
            </a:r>
            <a:endParaRPr lang="cs-CZ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857224" y="5143512"/>
            <a:ext cx="14136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bg1">
                    <a:lumMod val="95000"/>
                  </a:schemeClr>
                </a:solidFill>
              </a:rPr>
              <a:t>GASKOŇSKÝ </a:t>
            </a:r>
          </a:p>
          <a:p>
            <a:pPr algn="ctr"/>
            <a:r>
              <a:rPr lang="cs-CZ" b="1" dirty="0" smtClean="0">
                <a:solidFill>
                  <a:schemeClr val="bg1">
                    <a:lumMod val="95000"/>
                  </a:schemeClr>
                </a:solidFill>
              </a:rPr>
              <a:t>ZÁLIV</a:t>
            </a:r>
            <a:endParaRPr lang="cs-CZ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571736" y="785794"/>
            <a:ext cx="10470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i="1" dirty="0" smtClean="0">
                <a:solidFill>
                  <a:schemeClr val="bg1">
                    <a:lumMod val="95000"/>
                  </a:schemeClr>
                </a:solidFill>
              </a:rPr>
              <a:t>SEINSKÁ </a:t>
            </a:r>
          </a:p>
          <a:p>
            <a:r>
              <a:rPr lang="cs-CZ" b="1" i="1" dirty="0" smtClean="0">
                <a:solidFill>
                  <a:schemeClr val="bg1">
                    <a:lumMod val="95000"/>
                  </a:schemeClr>
                </a:solidFill>
              </a:rPr>
              <a:t>ZÁTOKA</a:t>
            </a:r>
            <a:endParaRPr lang="cs-CZ" b="1" i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214414" y="1214422"/>
            <a:ext cx="109042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b="1" i="1" dirty="0" smtClean="0">
                <a:solidFill>
                  <a:schemeClr val="bg1">
                    <a:lumMod val="95000"/>
                  </a:schemeClr>
                </a:solidFill>
              </a:rPr>
              <a:t>ZÁLIV </a:t>
            </a:r>
          </a:p>
          <a:p>
            <a:pPr algn="ctr"/>
            <a:r>
              <a:rPr lang="cs-CZ" b="1" i="1" dirty="0" smtClean="0">
                <a:solidFill>
                  <a:schemeClr val="bg1">
                    <a:lumMod val="95000"/>
                  </a:schemeClr>
                </a:solidFill>
              </a:rPr>
              <a:t>ST. MALO</a:t>
            </a:r>
            <a:endParaRPr lang="cs-CZ" b="1" i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 rot="20046518">
            <a:off x="731285" y="719097"/>
            <a:ext cx="21323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i="1" dirty="0" smtClean="0"/>
              <a:t>LAMANŠSKÝ PRŮLIV</a:t>
            </a:r>
            <a:endParaRPr lang="cs-CZ" b="1" i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572132" y="6500834"/>
            <a:ext cx="22353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i="1" dirty="0" smtClean="0">
                <a:solidFill>
                  <a:schemeClr val="bg1">
                    <a:lumMod val="95000"/>
                  </a:schemeClr>
                </a:solidFill>
              </a:rPr>
              <a:t>STŘEDOZEMNÍ MOŘE</a:t>
            </a:r>
            <a:endParaRPr lang="cs-CZ" b="1" i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51520" y="0"/>
            <a:ext cx="19623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Obr. 4. moře zálivy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6" grpId="0" build="p"/>
      <p:bldP spid="7" grpId="0" build="p"/>
      <p:bldP spid="9" grpId="0" build="p"/>
      <p:bldP spid="10" grpId="0" build="p"/>
      <p:bldP spid="11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Simi\Plocha\H2-ČESKÁ REPUBLIKA\evropa\Francie\francie-map-big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4712" y="193094"/>
            <a:ext cx="7839696" cy="6461287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 rot="569668">
            <a:off x="2508610" y="5699627"/>
            <a:ext cx="122501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432003"/>
                </a:solidFill>
              </a:rPr>
              <a:t>PYRENEJE</a:t>
            </a:r>
            <a:endParaRPr lang="cs-CZ" sz="2000" b="1" dirty="0">
              <a:solidFill>
                <a:srgbClr val="432003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000760" y="4286256"/>
            <a:ext cx="71686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432003"/>
                </a:solidFill>
              </a:rPr>
              <a:t>ALPY</a:t>
            </a:r>
            <a:endParaRPr lang="cs-CZ" sz="2000" b="1" dirty="0">
              <a:solidFill>
                <a:srgbClr val="432003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 rot="18897447">
            <a:off x="6162040" y="2055950"/>
            <a:ext cx="10456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>
                <a:solidFill>
                  <a:srgbClr val="432003"/>
                </a:solidFill>
              </a:rPr>
              <a:t>V</a:t>
            </a:r>
            <a:r>
              <a:rPr lang="cs-CZ" sz="2000" b="1" dirty="0" smtClean="0">
                <a:solidFill>
                  <a:srgbClr val="432003"/>
                </a:solidFill>
              </a:rPr>
              <a:t>OGÉZY</a:t>
            </a:r>
            <a:endParaRPr lang="cs-CZ" sz="2000" b="1" dirty="0">
              <a:solidFill>
                <a:srgbClr val="432003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 rot="18910889">
            <a:off x="5784050" y="2808120"/>
            <a:ext cx="73609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432003"/>
                </a:solidFill>
              </a:rPr>
              <a:t>JURA</a:t>
            </a:r>
            <a:endParaRPr lang="cs-CZ" sz="2000" b="1" dirty="0">
              <a:solidFill>
                <a:srgbClr val="432003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929058" y="4071942"/>
            <a:ext cx="175375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432003"/>
                </a:solidFill>
              </a:rPr>
              <a:t>FRANCOUZSKÉ</a:t>
            </a:r>
          </a:p>
          <a:p>
            <a:r>
              <a:rPr lang="cs-CZ" sz="2000" b="1" dirty="0" smtClean="0">
                <a:solidFill>
                  <a:srgbClr val="432003"/>
                </a:solidFill>
              </a:rPr>
              <a:t>STŘEDOHOŘÍ</a:t>
            </a:r>
            <a:endParaRPr lang="cs-CZ" sz="2000" b="1" dirty="0">
              <a:solidFill>
                <a:srgbClr val="432003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714348" y="2071678"/>
            <a:ext cx="17347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i="1" dirty="0" smtClean="0"/>
              <a:t>BRETAŇSKÝ</a:t>
            </a:r>
            <a:r>
              <a:rPr lang="cs-CZ" sz="1600" b="1" i="1" dirty="0" smtClean="0"/>
              <a:t> POL.</a:t>
            </a:r>
            <a:endParaRPr lang="cs-CZ" sz="1600" b="1" i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285984" y="1357298"/>
            <a:ext cx="14334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i="1" dirty="0" smtClean="0"/>
              <a:t>NORMANDIE</a:t>
            </a:r>
            <a:endParaRPr lang="cs-CZ" b="1" i="1" dirty="0"/>
          </a:p>
        </p:txBody>
      </p:sp>
      <p:sp>
        <p:nvSpPr>
          <p:cNvPr id="12" name="TextovéPole 11"/>
          <p:cNvSpPr txBox="1"/>
          <p:nvPr/>
        </p:nvSpPr>
        <p:spPr>
          <a:xfrm rot="18096688">
            <a:off x="1687728" y="3666838"/>
            <a:ext cx="3307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i="1" dirty="0" smtClean="0"/>
              <a:t>F R A N C O U Z S K Á   N Í Ž I N A </a:t>
            </a:r>
            <a:endParaRPr lang="cs-CZ" b="1" i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428992" y="1785926"/>
            <a:ext cx="17308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PAŘÍŽSKÁ</a:t>
            </a:r>
            <a:r>
              <a:rPr lang="cs-CZ" sz="1600" b="1" dirty="0" smtClean="0"/>
              <a:t> PÁNEV</a:t>
            </a:r>
            <a:endParaRPr lang="cs-CZ" sz="16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83568" y="260648"/>
            <a:ext cx="15229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Obr. 5. povrch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6" grpId="0" build="p"/>
      <p:bldP spid="7" grpId="0" build="p"/>
      <p:bldP spid="8" grpId="0" build="p"/>
      <p:bldP spid="9" grpId="0" build="p"/>
      <p:bldP spid="10" grpId="0" build="p"/>
      <p:bldP spid="11" grpId="0" build="p"/>
      <p:bldP spid="12" grpId="0" build="p"/>
      <p:bldP spid="1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t="7769" b="8021"/>
          <a:stretch>
            <a:fillRect/>
          </a:stretch>
        </p:blipFill>
        <p:spPr bwMode="auto">
          <a:xfrm>
            <a:off x="467544" y="124212"/>
            <a:ext cx="7996374" cy="6733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TextovéPole 10"/>
          <p:cNvSpPr txBox="1"/>
          <p:nvPr/>
        </p:nvSpPr>
        <p:spPr>
          <a:xfrm rot="20743617">
            <a:off x="3461991" y="2603907"/>
            <a:ext cx="9583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i="1" dirty="0" smtClean="0">
                <a:solidFill>
                  <a:schemeClr val="tx2"/>
                </a:solidFill>
              </a:rPr>
              <a:t>LOIRA</a:t>
            </a:r>
            <a:endParaRPr lang="cs-CZ" sz="2400" b="1" i="1" dirty="0">
              <a:solidFill>
                <a:schemeClr val="tx2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 rot="1661792">
            <a:off x="4139952" y="1484784"/>
            <a:ext cx="9476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i="1" dirty="0" smtClean="0">
                <a:solidFill>
                  <a:schemeClr val="tx2"/>
                </a:solidFill>
              </a:rPr>
              <a:t>SEINA</a:t>
            </a:r>
            <a:endParaRPr lang="cs-CZ" sz="2400" b="1" i="1" dirty="0">
              <a:solidFill>
                <a:schemeClr val="tx2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 rot="17438127">
            <a:off x="5425438" y="3455183"/>
            <a:ext cx="11448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i="1" dirty="0" smtClean="0">
                <a:solidFill>
                  <a:schemeClr val="tx2"/>
                </a:solidFill>
              </a:rPr>
              <a:t>RHONA</a:t>
            </a:r>
            <a:endParaRPr lang="cs-CZ" sz="2400" b="1" i="1" dirty="0">
              <a:solidFill>
                <a:schemeClr val="tx2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83568" y="188640"/>
            <a:ext cx="16227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Obr. 6. vodstvo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  <p:bldP spid="12" grpId="0" build="p"/>
      <p:bldP spid="1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Obyvatelstvo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cs-CZ" sz="2200" dirty="0" smtClean="0"/>
              <a:t>Tvoří převážně Francouzi (89%), okrajové oblasti Francie obývají menšiny (</a:t>
            </a:r>
            <a:r>
              <a:rPr lang="cs-CZ" sz="2200" dirty="0" err="1" smtClean="0"/>
              <a:t>Alsasané</a:t>
            </a:r>
            <a:r>
              <a:rPr lang="cs-CZ" sz="2200" dirty="0" smtClean="0"/>
              <a:t>, </a:t>
            </a:r>
            <a:r>
              <a:rPr lang="cs-CZ" sz="2200" dirty="0" err="1" smtClean="0"/>
              <a:t>Bretoňci</a:t>
            </a:r>
            <a:r>
              <a:rPr lang="cs-CZ" sz="2200" dirty="0" smtClean="0"/>
              <a:t>, Katalánci, Vlámové, Baskové)</a:t>
            </a:r>
          </a:p>
          <a:p>
            <a:pPr algn="just"/>
            <a:r>
              <a:rPr lang="cs-CZ" sz="2200" dirty="0" smtClean="0"/>
              <a:t>Většina Imigrantů pochází z Evropy (60%) převážně z Portugalska, Španělska, Itálie a zemí bývalé Jugoslávie.</a:t>
            </a:r>
          </a:p>
          <a:p>
            <a:pPr algn="just"/>
            <a:r>
              <a:rPr lang="cs-CZ" sz="2200" dirty="0" smtClean="0"/>
              <a:t>Asi 35% imigrantů přichází z Afriky (Alžířané, Tunisané, Maročané atd.)</a:t>
            </a:r>
          </a:p>
          <a:p>
            <a:pPr algn="just"/>
            <a:r>
              <a:rPr lang="cs-CZ" sz="2200" dirty="0" smtClean="0"/>
              <a:t>Ve Francii je vyspělá zdravotní péče(nízká kojenecká úmrtnost a vysoká střední délka života – 73 let muži a 81 let ženy)</a:t>
            </a:r>
          </a:p>
          <a:p>
            <a:pPr algn="just"/>
            <a:r>
              <a:rPr lang="cs-CZ" sz="2200" dirty="0" smtClean="0"/>
              <a:t>Přirozený přírůstek (4‰ ročně) patří k nejvyšším v západní Evropě</a:t>
            </a:r>
          </a:p>
          <a:p>
            <a:pPr algn="just"/>
            <a:r>
              <a:rPr lang="cs-CZ" sz="2200" dirty="0" smtClean="0"/>
              <a:t>Ve městech žije 75% obyvatel</a:t>
            </a:r>
          </a:p>
          <a:p>
            <a:pPr algn="just"/>
            <a:r>
              <a:rPr lang="cs-CZ" sz="2200" dirty="0" smtClean="0"/>
              <a:t>Je zde relativně málo milionových měst – Paříž, Lyon, Marseille</a:t>
            </a:r>
            <a:endParaRPr lang="cs-CZ" sz="22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Hospodářství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cs-CZ" sz="2200" dirty="0" smtClean="0"/>
              <a:t>Francie je vyspělý stát s výkonným průmyslem  a rozvinutým zemědělstvím.</a:t>
            </a:r>
          </a:p>
          <a:p>
            <a:pPr algn="just"/>
            <a:r>
              <a:rPr lang="cs-CZ" sz="2200" dirty="0" smtClean="0"/>
              <a:t>Svým ekonomickým potenciálem zaujímá 2. místo v Evropě</a:t>
            </a:r>
          </a:p>
          <a:p>
            <a:pPr algn="just"/>
            <a:r>
              <a:rPr lang="cs-CZ" sz="2200" dirty="0" smtClean="0"/>
              <a:t>Hospodářství státu je závislé na dovozu surovin a polotovarů, což je kompenzováno poskytováním mezinárodních dopravních služeb a příjmy z cestovního ruchu.</a:t>
            </a:r>
          </a:p>
          <a:p>
            <a:pPr algn="just"/>
            <a:r>
              <a:rPr lang="cs-CZ" sz="2200" dirty="0" smtClean="0"/>
              <a:t>Je členem EU a patří mezi hospodářky </a:t>
            </a:r>
            <a:r>
              <a:rPr lang="cs-CZ" sz="2200" dirty="0" err="1" smtClean="0"/>
              <a:t>nejsilnějsí</a:t>
            </a:r>
            <a:r>
              <a:rPr lang="cs-CZ" sz="2200" dirty="0" smtClean="0"/>
              <a:t> země světa (G8) 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Průmysl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cs-CZ" sz="2200" dirty="0" smtClean="0"/>
              <a:t>Hlavní odvětví národního hospodářství</a:t>
            </a:r>
          </a:p>
          <a:p>
            <a:pPr algn="just"/>
            <a:r>
              <a:rPr lang="cs-CZ" sz="2200" dirty="0" smtClean="0"/>
              <a:t>Průmyslová výroba je soustředěna hlavně na severu a východě státu</a:t>
            </a:r>
          </a:p>
          <a:p>
            <a:pPr algn="just"/>
            <a:r>
              <a:rPr lang="cs-CZ" sz="2200" dirty="0" smtClean="0"/>
              <a:t>Nejvýznamnějším je strojírenství, zbrojařství, elektrotechnika, výroba dopravních prostředků (</a:t>
            </a:r>
            <a:r>
              <a:rPr lang="cs-CZ" sz="2200" dirty="0" err="1" smtClean="0"/>
              <a:t>Peugeot</a:t>
            </a:r>
            <a:r>
              <a:rPr lang="cs-CZ" sz="2200" dirty="0" smtClean="0"/>
              <a:t>,Renault, </a:t>
            </a:r>
            <a:r>
              <a:rPr lang="cs-CZ" sz="2200" dirty="0" err="1" smtClean="0"/>
              <a:t>Citroën</a:t>
            </a:r>
            <a:r>
              <a:rPr lang="cs-CZ" sz="2200" dirty="0" smtClean="0"/>
              <a:t>)</a:t>
            </a:r>
          </a:p>
          <a:p>
            <a:pPr algn="just"/>
            <a:r>
              <a:rPr lang="cs-CZ" sz="2200" dirty="0" smtClean="0"/>
              <a:t>Elektrárenství- největší podíl jaderných elektráren na světě 74,2%</a:t>
            </a:r>
          </a:p>
          <a:p>
            <a:pPr algn="just"/>
            <a:r>
              <a:rPr lang="cs-CZ" sz="2200" dirty="0" smtClean="0"/>
              <a:t>Průmysl chemický, hutnický, petrochemický, potravinářský a textilní</a:t>
            </a:r>
          </a:p>
          <a:p>
            <a:pPr algn="just"/>
            <a:r>
              <a:rPr lang="cs-CZ" sz="2200" b="1" dirty="0" smtClean="0"/>
              <a:t>Doprava: </a:t>
            </a:r>
            <a:r>
              <a:rPr lang="cs-CZ" sz="2200" dirty="0" smtClean="0"/>
              <a:t>Francie má hustou a kvalitní dopravní síť. Železniční síť je nejdelší v Evropě, disponuje několika tratěmi rychlovlaků TGV(rychlost až 300km/h). Francie má i moderní loďstvo (nejvýznamnější přístavy  Marseille, </a:t>
            </a:r>
            <a:r>
              <a:rPr lang="cs-CZ" sz="2200" dirty="0" err="1" smtClean="0"/>
              <a:t>Le</a:t>
            </a:r>
            <a:r>
              <a:rPr lang="cs-CZ" sz="2200" dirty="0" smtClean="0"/>
              <a:t> </a:t>
            </a:r>
            <a:r>
              <a:rPr lang="cs-CZ" sz="2200" dirty="0" err="1" smtClean="0"/>
              <a:t>Havre</a:t>
            </a:r>
            <a:r>
              <a:rPr lang="cs-CZ" sz="2200" dirty="0" smtClean="0"/>
              <a:t>, </a:t>
            </a:r>
            <a:r>
              <a:rPr lang="cs-CZ" sz="2200" dirty="0" err="1" smtClean="0"/>
              <a:t>Dunkerque</a:t>
            </a:r>
            <a:r>
              <a:rPr lang="cs-CZ" sz="2200" dirty="0" smtClean="0"/>
              <a:t>)</a:t>
            </a:r>
          </a:p>
          <a:p>
            <a:pPr algn="just"/>
            <a:r>
              <a:rPr lang="cs-CZ" sz="2200" dirty="0" smtClean="0"/>
              <a:t>Spojení s Velkou Británii je urychleno díky </a:t>
            </a:r>
            <a:r>
              <a:rPr lang="cs-CZ" sz="2200" dirty="0" err="1" smtClean="0"/>
              <a:t>Eurotunelu</a:t>
            </a:r>
            <a:r>
              <a:rPr lang="cs-CZ" sz="2200" dirty="0" smtClean="0"/>
              <a:t>.</a:t>
            </a:r>
          </a:p>
          <a:p>
            <a:pPr algn="just"/>
            <a:r>
              <a:rPr lang="cs-CZ" sz="2200" dirty="0" smtClean="0"/>
              <a:t>Letiště Paříže patří k největším na světě. ( Orly, Charles de </a:t>
            </a:r>
            <a:r>
              <a:rPr lang="cs-CZ" sz="2200" dirty="0" err="1" smtClean="0"/>
              <a:t>Gaulle</a:t>
            </a:r>
            <a:r>
              <a:rPr lang="cs-CZ" sz="2200" dirty="0" smtClean="0"/>
              <a:t>)</a:t>
            </a:r>
            <a:endParaRPr lang="cs-CZ" sz="22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Zemědělství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cs-CZ" sz="2200" dirty="0" smtClean="0"/>
              <a:t>Francie je největší producentem  a vývozcem zemědělských výrobků v Evropě</a:t>
            </a:r>
          </a:p>
          <a:p>
            <a:pPr algn="just"/>
            <a:r>
              <a:rPr lang="cs-CZ" sz="2200" dirty="0" smtClean="0"/>
              <a:t>Hlavní odvětví – živočišná výroba( chov skotu, prasat, ovcí a drůbeže)</a:t>
            </a:r>
          </a:p>
          <a:p>
            <a:pPr algn="just"/>
            <a:r>
              <a:rPr lang="cs-CZ" sz="2200" dirty="0" smtClean="0"/>
              <a:t>Francie je významným producentem mléka, sýrů, masa.</a:t>
            </a:r>
          </a:p>
          <a:p>
            <a:pPr algn="just"/>
            <a:r>
              <a:rPr lang="cs-CZ" sz="2200" dirty="0" smtClean="0"/>
              <a:t>Rostlinná výroba – dominuje pěstování obilí, cukrové řepy, brambor, olejnin a krmiva.</a:t>
            </a:r>
          </a:p>
          <a:p>
            <a:pPr algn="just"/>
            <a:r>
              <a:rPr lang="cs-CZ" sz="2200" dirty="0" smtClean="0"/>
              <a:t>Velký rozsah má zelinářství a sadařství</a:t>
            </a:r>
          </a:p>
          <a:p>
            <a:pPr algn="just"/>
            <a:r>
              <a:rPr lang="cs-CZ" sz="2200" dirty="0" smtClean="0"/>
              <a:t>Proslulé je vinohradnictví, Francie je také na 1. místě na světě ve spotřebě vína na obyvatele</a:t>
            </a:r>
          </a:p>
          <a:p>
            <a:pPr algn="just"/>
            <a:r>
              <a:rPr lang="cs-CZ" sz="2200" dirty="0" smtClean="0"/>
              <a:t>Významný je také rybolov a chov ústřic.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Cestovní ruch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556792"/>
            <a:ext cx="8686800" cy="4997152"/>
          </a:xfrm>
        </p:spPr>
        <p:txBody>
          <a:bodyPr>
            <a:normAutofit fontScale="92500" lnSpcReduction="10000"/>
          </a:bodyPr>
          <a:lstStyle/>
          <a:p>
            <a:pPr lvl="0" algn="just"/>
            <a:r>
              <a:rPr lang="cs-CZ" sz="2200" dirty="0" smtClean="0">
                <a:solidFill>
                  <a:prstClr val="black"/>
                </a:solidFill>
              </a:rPr>
              <a:t> Francie patří k nejnavštěvovanějším zemím na světě (76,5 mil. zahraničních návštěvníku v roce 2001)</a:t>
            </a:r>
          </a:p>
          <a:p>
            <a:pPr lvl="0" algn="just"/>
            <a:r>
              <a:rPr lang="cs-CZ" sz="2200" dirty="0" smtClean="0">
                <a:solidFill>
                  <a:prstClr val="black"/>
                </a:solidFill>
              </a:rPr>
              <a:t>Přitažlivost země zvyšují neobyčejně cenné kulturněhistorické památky, kouzlo krajiny francouzských velehor, středohorských poloh, krasových i vinařských oblastí a atraktivnost pobřeží.</a:t>
            </a:r>
          </a:p>
          <a:p>
            <a:pPr lvl="0" algn="just"/>
            <a:r>
              <a:rPr lang="cs-CZ" sz="2200" dirty="0" smtClean="0">
                <a:solidFill>
                  <a:prstClr val="black"/>
                </a:solidFill>
              </a:rPr>
              <a:t>Zvláštním fenoméne celosvětového cestovního ruchu je francouzská metropole – Paříž.</a:t>
            </a:r>
          </a:p>
          <a:p>
            <a:pPr lvl="0" algn="just"/>
            <a:r>
              <a:rPr lang="cs-CZ" sz="2200" dirty="0" smtClean="0">
                <a:solidFill>
                  <a:prstClr val="black"/>
                </a:solidFill>
              </a:rPr>
              <a:t>Francie je v první řadě cílová země. Na celosvětovém cestovním ruchu se podílí asi 11%.</a:t>
            </a:r>
          </a:p>
          <a:p>
            <a:pPr lvl="0" algn="just"/>
            <a:r>
              <a:rPr lang="cs-CZ" sz="2200" dirty="0" smtClean="0">
                <a:solidFill>
                  <a:prstClr val="black"/>
                </a:solidFill>
              </a:rPr>
              <a:t>Zemi nejvíce navštěvují Němci, Britové, Belgičané, Italové z mimoevropských návštěvníků Američané.</a:t>
            </a:r>
          </a:p>
          <a:p>
            <a:pPr lvl="0" algn="just"/>
            <a:r>
              <a:rPr lang="cs-CZ" sz="2200" dirty="0" smtClean="0">
                <a:solidFill>
                  <a:prstClr val="black"/>
                </a:solidFill>
              </a:rPr>
              <a:t>Francie je i významnou zdrojovou oblastí cestovního ruchu (25-30 milionů Francouzů odjíždí do zahraničí na dovolenou)</a:t>
            </a:r>
          </a:p>
          <a:p>
            <a:pPr lvl="0" algn="just"/>
            <a:r>
              <a:rPr lang="cs-CZ" sz="2200" dirty="0" smtClean="0">
                <a:solidFill>
                  <a:prstClr val="black"/>
                </a:solidFill>
              </a:rPr>
              <a:t>Tradiční je i domácí cestovní ruch ( Francouzi hledají odpočinek v horách, na  venkově, ve městech i na pobřeží)</a:t>
            </a:r>
          </a:p>
          <a:p>
            <a:pPr lvl="0" algn="just"/>
            <a:endParaRPr lang="cs-CZ" sz="2200" dirty="0" smtClean="0">
              <a:solidFill>
                <a:prstClr val="black"/>
              </a:solidFill>
            </a:endParaRPr>
          </a:p>
          <a:p>
            <a:endParaRPr lang="cs-CZ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857232"/>
          </a:xfrm>
        </p:spPr>
        <p:txBody>
          <a:bodyPr>
            <a:normAutofit/>
          </a:bodyPr>
          <a:lstStyle/>
          <a:p>
            <a:r>
              <a:rPr lang="cs-CZ" sz="3200" dirty="0" smtClean="0"/>
              <a:t>Hlavní oblasti cestovního ruchu: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908720"/>
            <a:ext cx="8676456" cy="5020040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cs-CZ" sz="2000" dirty="0" smtClean="0"/>
              <a:t>Paříž a Versailles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 smtClean="0"/>
              <a:t>Azurové pobřeží (francouzská Riviéra): Cannes, Nice, Marseille, St. </a:t>
            </a:r>
            <a:r>
              <a:rPr lang="cs-CZ" sz="2000" dirty="0" err="1" smtClean="0"/>
              <a:t>Tropez</a:t>
            </a:r>
            <a:r>
              <a:rPr lang="cs-CZ" sz="2000" dirty="0" smtClean="0"/>
              <a:t>, Monako( </a:t>
            </a:r>
            <a:r>
              <a:rPr lang="cs-CZ" sz="2000" dirty="0" err="1" smtClean="0"/>
              <a:t>Monte</a:t>
            </a:r>
            <a:r>
              <a:rPr lang="cs-CZ" sz="2000" dirty="0" smtClean="0"/>
              <a:t> </a:t>
            </a:r>
            <a:r>
              <a:rPr lang="cs-CZ" sz="2000" dirty="0" err="1" smtClean="0"/>
              <a:t>Carlo</a:t>
            </a:r>
            <a:r>
              <a:rPr lang="cs-CZ" sz="2000" dirty="0" smtClean="0"/>
              <a:t>)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 smtClean="0"/>
              <a:t>Rekreační oblast </a:t>
            </a:r>
            <a:r>
              <a:rPr lang="cs-CZ" sz="2000" dirty="0" err="1" smtClean="0"/>
              <a:t>Languedoc</a:t>
            </a:r>
            <a:r>
              <a:rPr lang="cs-CZ" sz="2000" dirty="0" smtClean="0"/>
              <a:t>- </a:t>
            </a:r>
            <a:r>
              <a:rPr lang="cs-CZ" sz="2000" dirty="0" err="1" smtClean="0"/>
              <a:t>Roussillon</a:t>
            </a:r>
            <a:r>
              <a:rPr lang="cs-CZ" sz="2000" dirty="0" smtClean="0"/>
              <a:t> (</a:t>
            </a:r>
            <a:r>
              <a:rPr lang="cs-CZ" sz="2000" dirty="0" err="1" smtClean="0"/>
              <a:t>Arles</a:t>
            </a:r>
            <a:r>
              <a:rPr lang="cs-CZ" sz="2000" dirty="0" smtClean="0"/>
              <a:t>, </a:t>
            </a:r>
            <a:r>
              <a:rPr lang="cs-CZ" sz="2000" dirty="0" err="1" smtClean="0"/>
              <a:t>Nimes</a:t>
            </a:r>
            <a:r>
              <a:rPr lang="cs-CZ" sz="2000" dirty="0" smtClean="0"/>
              <a:t>, </a:t>
            </a:r>
            <a:r>
              <a:rPr lang="cs-CZ" sz="2000" dirty="0" err="1" smtClean="0"/>
              <a:t>Mountpellier</a:t>
            </a:r>
            <a:r>
              <a:rPr lang="cs-CZ" sz="2000" dirty="0" smtClean="0"/>
              <a:t>,  La grande </a:t>
            </a:r>
            <a:r>
              <a:rPr lang="cs-CZ" sz="2000" dirty="0" err="1" smtClean="0"/>
              <a:t>Motte</a:t>
            </a:r>
            <a:r>
              <a:rPr lang="cs-CZ" sz="2000" dirty="0" smtClean="0"/>
              <a:t>) jižní pobřeží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 smtClean="0"/>
              <a:t>Francouzské Alpy( </a:t>
            </a:r>
            <a:r>
              <a:rPr lang="cs-CZ" sz="2000" dirty="0" err="1" smtClean="0"/>
              <a:t>Mont</a:t>
            </a:r>
            <a:r>
              <a:rPr lang="cs-CZ" sz="2000" dirty="0" smtClean="0"/>
              <a:t> </a:t>
            </a:r>
            <a:r>
              <a:rPr lang="cs-CZ" sz="2000" dirty="0" err="1" smtClean="0"/>
              <a:t>Blanc</a:t>
            </a:r>
            <a:r>
              <a:rPr lang="cs-CZ" sz="2000" dirty="0" smtClean="0"/>
              <a:t> 4807m)-Jižní Alpy,Severní Alpy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 smtClean="0"/>
              <a:t>Francouzské Pyreneje( poutní místo Lurdy)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 smtClean="0"/>
              <a:t>Normandie ( přímořské lázně, pobřeží u La Manche)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 smtClean="0"/>
              <a:t>Bretaň( </a:t>
            </a:r>
            <a:r>
              <a:rPr lang="cs-CZ" sz="2000" dirty="0" err="1" smtClean="0"/>
              <a:t>Le</a:t>
            </a:r>
            <a:r>
              <a:rPr lang="cs-CZ" sz="2000" dirty="0" smtClean="0"/>
              <a:t>- </a:t>
            </a:r>
            <a:r>
              <a:rPr lang="cs-CZ" sz="2000" dirty="0" err="1" smtClean="0"/>
              <a:t>Mont</a:t>
            </a:r>
            <a:r>
              <a:rPr lang="cs-CZ" sz="2000" dirty="0" smtClean="0"/>
              <a:t>-</a:t>
            </a:r>
            <a:r>
              <a:rPr lang="cs-CZ" sz="2000" dirty="0" err="1" smtClean="0"/>
              <a:t>Saint</a:t>
            </a:r>
            <a:r>
              <a:rPr lang="cs-CZ" sz="2000" dirty="0" smtClean="0"/>
              <a:t>-</a:t>
            </a:r>
            <a:r>
              <a:rPr lang="cs-CZ" sz="2000" dirty="0" err="1" smtClean="0"/>
              <a:t>Michel</a:t>
            </a:r>
            <a:r>
              <a:rPr lang="cs-CZ" sz="2000" dirty="0" smtClean="0"/>
              <a:t>)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 smtClean="0"/>
              <a:t>Burgundsko( venkovská krajina, kulturně historické centrum Dijon)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 smtClean="0"/>
              <a:t>Údolí řeky </a:t>
            </a:r>
            <a:r>
              <a:rPr lang="cs-CZ" sz="2000" dirty="0" err="1" smtClean="0"/>
              <a:t>Loire</a:t>
            </a:r>
            <a:r>
              <a:rPr lang="cs-CZ" sz="2000" dirty="0" smtClean="0"/>
              <a:t>( hrady, zámky, </a:t>
            </a:r>
            <a:r>
              <a:rPr lang="cs-CZ" sz="2000" dirty="0" err="1" smtClean="0"/>
              <a:t>Orleáns</a:t>
            </a:r>
            <a:r>
              <a:rPr lang="cs-CZ" sz="2000" dirty="0" smtClean="0"/>
              <a:t>,</a:t>
            </a:r>
            <a:r>
              <a:rPr lang="cs-CZ" sz="2000" dirty="0" err="1" smtClean="0"/>
              <a:t>Tours</a:t>
            </a:r>
            <a:r>
              <a:rPr lang="cs-CZ" sz="2000" dirty="0" smtClean="0"/>
              <a:t>)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 smtClean="0"/>
              <a:t>Údolí řeky </a:t>
            </a:r>
            <a:r>
              <a:rPr lang="cs-CZ" sz="2000" dirty="0" err="1" smtClean="0"/>
              <a:t>Rhóny</a:t>
            </a:r>
            <a:r>
              <a:rPr lang="cs-CZ" sz="2000" dirty="0" smtClean="0"/>
              <a:t> (Lyon, </a:t>
            </a:r>
            <a:r>
              <a:rPr lang="cs-CZ" sz="2000" dirty="0" err="1" smtClean="0"/>
              <a:t>Orange</a:t>
            </a:r>
            <a:r>
              <a:rPr lang="cs-CZ" sz="2000" dirty="0" smtClean="0"/>
              <a:t>, Avignon)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 smtClean="0"/>
              <a:t>Korsika( </a:t>
            </a:r>
            <a:r>
              <a:rPr lang="cs-CZ" sz="2000" dirty="0" err="1" smtClean="0"/>
              <a:t>Ajaccio</a:t>
            </a:r>
            <a:r>
              <a:rPr lang="cs-CZ" sz="2000" dirty="0" smtClean="0"/>
              <a:t>, </a:t>
            </a:r>
            <a:r>
              <a:rPr lang="cs-CZ" sz="2000" dirty="0" err="1" smtClean="0"/>
              <a:t>Bastia</a:t>
            </a:r>
            <a:r>
              <a:rPr lang="cs-CZ" sz="2000" dirty="0" smtClean="0"/>
              <a:t>)</a:t>
            </a:r>
          </a:p>
          <a:p>
            <a:pPr marL="457200" indent="-457200">
              <a:buFont typeface="+mj-lt"/>
              <a:buAutoNum type="arabicPeriod"/>
            </a:pP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cs-CZ" sz="3200" dirty="0" smtClean="0"/>
              <a:t>1. Paříž a okolí</a:t>
            </a:r>
            <a:endParaRPr lang="cs-CZ" sz="3200" dirty="0"/>
          </a:p>
        </p:txBody>
      </p:sp>
      <p:pic>
        <p:nvPicPr>
          <p:cNvPr id="1026" name="Picture 2" descr="C:\Users\Simona\Downloads\Paris_-_Eiffelturm_und_Marsfeld2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1373991"/>
            <a:ext cx="5328592" cy="5484009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1979712" y="980728"/>
            <a:ext cx="2012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7. </a:t>
            </a:r>
            <a:r>
              <a:rPr lang="cs-CZ" dirty="0" err="1" smtClean="0"/>
              <a:t>Eiffelova</a:t>
            </a:r>
            <a:r>
              <a:rPr lang="cs-CZ" dirty="0" smtClean="0"/>
              <a:t> věž</a:t>
            </a:r>
            <a:endParaRPr lang="cs-CZ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1. Paříž Versailles</a:t>
            </a:r>
            <a:endParaRPr lang="cs-CZ" sz="3200" dirty="0"/>
          </a:p>
        </p:txBody>
      </p:sp>
      <p:pic>
        <p:nvPicPr>
          <p:cNvPr id="2050" name="Picture 2" descr="C:\Users\Simona\Downloads\Chateau-de-versailles-cour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16832"/>
            <a:ext cx="9168544" cy="3882305"/>
          </a:xfrm>
          <a:prstGeom prst="rect">
            <a:avLst/>
          </a:prstGeom>
          <a:noFill/>
          <a:ln w="6350">
            <a:solidFill>
              <a:schemeClr val="tx1"/>
            </a:solidFill>
          </a:ln>
        </p:spPr>
      </p:pic>
      <p:sp>
        <p:nvSpPr>
          <p:cNvPr id="5" name="TextovéPole 4"/>
          <p:cNvSpPr txBox="1"/>
          <p:nvPr/>
        </p:nvSpPr>
        <p:spPr>
          <a:xfrm>
            <a:off x="0" y="1484784"/>
            <a:ext cx="16720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8 Versailles</a:t>
            </a:r>
            <a:endParaRPr lang="cs-CZ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2. Oblast :Azurové pobřeží(Francouzská riviéra) při Středozemním moři</a:t>
            </a:r>
            <a:endParaRPr lang="cs-CZ" sz="2800" dirty="0"/>
          </a:p>
        </p:txBody>
      </p:sp>
      <p:pic>
        <p:nvPicPr>
          <p:cNvPr id="3074" name="Picture 2" descr="C:\Users\Simona\Downloads\Cotedazur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705711"/>
            <a:ext cx="8285088" cy="5152289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539552" y="1412776"/>
            <a:ext cx="23089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9 Azurové pobřeží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Cannes  </a:t>
            </a:r>
            <a:endParaRPr lang="cs-CZ" sz="3200" dirty="0"/>
          </a:p>
        </p:txBody>
      </p:sp>
      <p:pic>
        <p:nvPicPr>
          <p:cNvPr id="4098" name="Picture 2" descr="C:\Users\Simona\Downloads\800px-Cannes_Overview.jpe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1432912"/>
            <a:ext cx="7128791" cy="5346593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683568" y="1124744"/>
            <a:ext cx="15961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10 Cannes</a:t>
            </a:r>
            <a:endParaRPr lang="cs-CZ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Monako(monacké knížectví) je </a:t>
            </a:r>
            <a:r>
              <a:rPr lang="cs-CZ" sz="3200" dirty="0" err="1" smtClean="0"/>
              <a:t>ministát</a:t>
            </a:r>
            <a:r>
              <a:rPr lang="cs-CZ" sz="3200" dirty="0" smtClean="0"/>
              <a:t> stát ležící při Středozemním moři</a:t>
            </a:r>
            <a:endParaRPr lang="cs-CZ" sz="3200" dirty="0"/>
          </a:p>
        </p:txBody>
      </p:sp>
      <p:pic>
        <p:nvPicPr>
          <p:cNvPr id="5122" name="Picture 2" descr="C:\Users\Simona\Downloads\800px-Monaco_mraky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2014894"/>
            <a:ext cx="7276025" cy="4843106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827584" y="1556792"/>
            <a:ext cx="16829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11 Monako</a:t>
            </a:r>
            <a:endParaRPr lang="cs-CZ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3. Oblast </a:t>
            </a:r>
            <a:r>
              <a:rPr lang="cs-CZ" sz="3200" dirty="0" err="1" smtClean="0"/>
              <a:t>Languedoc</a:t>
            </a:r>
            <a:r>
              <a:rPr lang="cs-CZ" sz="3200" dirty="0" smtClean="0"/>
              <a:t>-</a:t>
            </a:r>
            <a:r>
              <a:rPr lang="cs-CZ" sz="3200" dirty="0" err="1" smtClean="0"/>
              <a:t>Roussillon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Oblast se nachází při jižním pobřeží Francie západně od města Marseille.</a:t>
            </a:r>
          </a:p>
          <a:p>
            <a:r>
              <a:rPr lang="cs-CZ" sz="2000" dirty="0" smtClean="0"/>
              <a:t>Tato střediska zde vznikla za podpory státu, aby odlehčila náporu turistů v oblasti Azurového pobřeží.</a:t>
            </a:r>
          </a:p>
          <a:p>
            <a:r>
              <a:rPr lang="cs-CZ" sz="2000" dirty="0" smtClean="0"/>
              <a:t>V současnosti jsou však stejně přetížená.</a:t>
            </a:r>
          </a:p>
          <a:p>
            <a:r>
              <a:rPr lang="cs-CZ" sz="2000" dirty="0" smtClean="0"/>
              <a:t>Hlavní střediska této oblasti jsou </a:t>
            </a:r>
            <a:r>
              <a:rPr lang="cs-CZ" sz="2000" dirty="0" err="1" smtClean="0"/>
              <a:t>Arles</a:t>
            </a:r>
            <a:r>
              <a:rPr lang="cs-CZ" sz="2000" dirty="0" smtClean="0"/>
              <a:t>, </a:t>
            </a:r>
            <a:r>
              <a:rPr lang="cs-CZ" sz="2000" dirty="0" err="1" smtClean="0"/>
              <a:t>Nimes</a:t>
            </a:r>
            <a:r>
              <a:rPr lang="cs-CZ" sz="2000" dirty="0" smtClean="0"/>
              <a:t>, </a:t>
            </a:r>
            <a:r>
              <a:rPr lang="cs-CZ" sz="2000" dirty="0" err="1" smtClean="0"/>
              <a:t>Narbonne</a:t>
            </a:r>
            <a:r>
              <a:rPr lang="cs-CZ" sz="2000" dirty="0" smtClean="0"/>
              <a:t>, La Grande </a:t>
            </a:r>
            <a:r>
              <a:rPr lang="cs-CZ" sz="2000" dirty="0" err="1" smtClean="0"/>
              <a:t>Motte</a:t>
            </a:r>
            <a:r>
              <a:rPr lang="cs-CZ" sz="2000" dirty="0" smtClean="0"/>
              <a:t>, </a:t>
            </a:r>
            <a:r>
              <a:rPr lang="cs-CZ" sz="2000" dirty="0" err="1" smtClean="0"/>
              <a:t>Montpellier</a:t>
            </a:r>
            <a:r>
              <a:rPr lang="cs-CZ" sz="2000" dirty="0" smtClean="0"/>
              <a:t>)</a:t>
            </a:r>
            <a:endParaRPr lang="cs-CZ" sz="2000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200" dirty="0" smtClean="0"/>
              <a:t>4. Francouzské Alpy:</a:t>
            </a:r>
            <a:br>
              <a:rPr lang="cs-CZ" sz="3200" dirty="0" smtClean="0"/>
            </a:br>
            <a:r>
              <a:rPr lang="cs-CZ" sz="3200" dirty="0" smtClean="0"/>
              <a:t>střediska Grenoble, </a:t>
            </a:r>
            <a:r>
              <a:rPr lang="cs-CZ" sz="3200" dirty="0" err="1" smtClean="0"/>
              <a:t>Albertville</a:t>
            </a:r>
            <a:r>
              <a:rPr lang="cs-CZ" sz="3200" dirty="0" smtClean="0"/>
              <a:t>, Chamonix, </a:t>
            </a:r>
            <a:r>
              <a:rPr lang="cs-CZ" sz="3200" dirty="0" err="1" smtClean="0"/>
              <a:t>Megéve</a:t>
            </a:r>
            <a:endParaRPr lang="cs-CZ" sz="3200" dirty="0"/>
          </a:p>
        </p:txBody>
      </p:sp>
      <p:pic>
        <p:nvPicPr>
          <p:cNvPr id="6146" name="Picture 2" descr="C:\Users\Simona\Downloads\MountBlanc04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2060848"/>
            <a:ext cx="6783645" cy="4525963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1331640" y="1700808"/>
            <a:ext cx="19899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12 </a:t>
            </a:r>
            <a:r>
              <a:rPr lang="cs-CZ" dirty="0" err="1" smtClean="0"/>
              <a:t>Mont</a:t>
            </a:r>
            <a:r>
              <a:rPr lang="cs-CZ" dirty="0" smtClean="0"/>
              <a:t> </a:t>
            </a:r>
            <a:r>
              <a:rPr lang="cs-CZ" dirty="0" err="1" smtClean="0"/>
              <a:t>Blanc</a:t>
            </a:r>
            <a:endParaRPr lang="cs-CZ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5. Oblast Francouzské Pyreneje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Jsou krajinářsky a rekreačně velmi hodnotné. Navštěvují je především obyvatelé jižní Francie, zahraniční cestovní ruch se uplatňuje méně.</a:t>
            </a:r>
          </a:p>
          <a:p>
            <a:r>
              <a:rPr lang="cs-CZ" dirty="0" smtClean="0"/>
              <a:t>Vznikla zde střediska letní i zimní turistiky a rekreace,  významným poutním místem jsou Lurdy</a:t>
            </a:r>
            <a:endParaRPr lang="cs-CZ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868346"/>
          </a:xfrm>
        </p:spPr>
        <p:txBody>
          <a:bodyPr>
            <a:normAutofit/>
          </a:bodyPr>
          <a:lstStyle/>
          <a:p>
            <a:r>
              <a:rPr lang="cs-CZ" sz="2400" dirty="0" smtClean="0"/>
              <a:t>6. Oblast Normandie </a:t>
            </a:r>
            <a:br>
              <a:rPr lang="cs-CZ" sz="2400" dirty="0" smtClean="0"/>
            </a:br>
            <a:endParaRPr lang="cs-CZ" sz="2400" dirty="0"/>
          </a:p>
        </p:txBody>
      </p:sp>
      <p:pic>
        <p:nvPicPr>
          <p:cNvPr id="7170" name="Picture 2" descr="C:\Users\Simona\Downloads\Cartenormandie2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1177732"/>
            <a:ext cx="7632848" cy="5474184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611560" y="836712"/>
            <a:ext cx="19712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13 Normandie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200" dirty="0" smtClean="0"/>
              <a:t>7. Oblast Bretagne:nejzápadnější část Francie, má skalnaté i písčité pobřeží. Střediska přímořské rekreace St. </a:t>
            </a:r>
            <a:r>
              <a:rPr lang="cs-CZ" sz="3200" dirty="0" err="1" smtClean="0"/>
              <a:t>Malo</a:t>
            </a:r>
            <a:r>
              <a:rPr lang="cs-CZ" sz="3200" dirty="0" smtClean="0"/>
              <a:t> a poloostrov </a:t>
            </a:r>
            <a:r>
              <a:rPr lang="cs-CZ" sz="3200" dirty="0" err="1" smtClean="0"/>
              <a:t>Le</a:t>
            </a:r>
            <a:r>
              <a:rPr lang="cs-CZ" sz="3200" dirty="0" smtClean="0"/>
              <a:t> </a:t>
            </a:r>
            <a:r>
              <a:rPr lang="cs-CZ" sz="3200" dirty="0" err="1" smtClean="0"/>
              <a:t>Mont</a:t>
            </a:r>
            <a:r>
              <a:rPr lang="cs-CZ" sz="3200" dirty="0" smtClean="0"/>
              <a:t>-</a:t>
            </a:r>
            <a:r>
              <a:rPr lang="cs-CZ" sz="3200" dirty="0" err="1" smtClean="0"/>
              <a:t>Saint</a:t>
            </a:r>
            <a:r>
              <a:rPr lang="cs-CZ" sz="3200" dirty="0" smtClean="0"/>
              <a:t>-</a:t>
            </a:r>
            <a:r>
              <a:rPr lang="cs-CZ" sz="3200" dirty="0" err="1" smtClean="0"/>
              <a:t>Michel</a:t>
            </a:r>
            <a:r>
              <a:rPr lang="cs-CZ" sz="3200" dirty="0" smtClean="0"/>
              <a:t> patří k nejnavštěvovanějším místům oblasti.</a:t>
            </a:r>
            <a:endParaRPr lang="cs-CZ" sz="3200" dirty="0"/>
          </a:p>
        </p:txBody>
      </p:sp>
      <p:pic>
        <p:nvPicPr>
          <p:cNvPr id="8194" name="Picture 2" descr="C:\Users\Simona\Downloads\Mont_St_Michel_3,_Brittany,_France_-_July_2011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b="10888"/>
          <a:stretch>
            <a:fillRect/>
          </a:stretch>
        </p:blipFill>
        <p:spPr bwMode="auto">
          <a:xfrm>
            <a:off x="611560" y="1772816"/>
            <a:ext cx="8044454" cy="5085184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683568" y="1844824"/>
            <a:ext cx="29400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14 </a:t>
            </a:r>
            <a:r>
              <a:rPr lang="cs-CZ" dirty="0" err="1" smtClean="0"/>
              <a:t>Le</a:t>
            </a:r>
            <a:r>
              <a:rPr lang="cs-CZ" dirty="0" smtClean="0"/>
              <a:t> </a:t>
            </a:r>
            <a:r>
              <a:rPr lang="cs-CZ" dirty="0" err="1" smtClean="0"/>
              <a:t>Mont</a:t>
            </a:r>
            <a:r>
              <a:rPr lang="cs-CZ" dirty="0" smtClean="0"/>
              <a:t>-</a:t>
            </a:r>
            <a:r>
              <a:rPr lang="cs-CZ" dirty="0" err="1" smtClean="0"/>
              <a:t>Saint</a:t>
            </a:r>
            <a:r>
              <a:rPr lang="cs-CZ" dirty="0" smtClean="0"/>
              <a:t>-</a:t>
            </a:r>
            <a:r>
              <a:rPr lang="cs-CZ" dirty="0" err="1" smtClean="0"/>
              <a:t>Michel</a:t>
            </a:r>
            <a:endParaRPr lang="cs-CZ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8. Oblast Burgundsko:</a:t>
            </a:r>
            <a:endParaRPr lang="cs-CZ" sz="3200" dirty="0"/>
          </a:p>
        </p:txBody>
      </p:sp>
      <p:pic>
        <p:nvPicPr>
          <p:cNvPr id="9218" name="Picture 2" descr="C:\Users\Simona\Downloads\450px-Dijon_coin_du_miroir_054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3995936" y="-6085"/>
            <a:ext cx="5148064" cy="6864085"/>
          </a:xfrm>
          <a:prstGeom prst="rect">
            <a:avLst/>
          </a:prstGeom>
          <a:noFill/>
        </p:spPr>
      </p:pic>
      <p:sp>
        <p:nvSpPr>
          <p:cNvPr id="5" name="Zástupný symbol pro text 4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178696" cy="4691063"/>
          </a:xfrm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cs-CZ" sz="2400" dirty="0" smtClean="0"/>
              <a:t>  proslula především jako vinařská oblast (</a:t>
            </a:r>
            <a:r>
              <a:rPr lang="cs-CZ" sz="2400" dirty="0" err="1" smtClean="0"/>
              <a:t>Beaujolais</a:t>
            </a:r>
            <a:r>
              <a:rPr lang="cs-CZ" sz="2400" dirty="0" smtClean="0"/>
              <a:t> aj.),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 smtClean="0"/>
              <a:t>  přitažlivá je zde  venkovská krajina a kulturněhistorická střediska, nejznámějším je město Dijon.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067944" y="0"/>
            <a:ext cx="14069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15 Dijon</a:t>
            </a:r>
            <a:endParaRPr lang="cs-CZ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36512" y="0"/>
            <a:ext cx="9144000" cy="1500166"/>
          </a:xfrm>
        </p:spPr>
        <p:txBody>
          <a:bodyPr>
            <a:noAutofit/>
          </a:bodyPr>
          <a:lstStyle/>
          <a:p>
            <a:r>
              <a:rPr lang="cs-CZ" sz="2400" dirty="0" smtClean="0"/>
              <a:t>9. Oblast: Údolí řeky Loiry, nachází se zde mnoho hradů, zámku, historických měst. Nejrozsáhlejším zámkem je </a:t>
            </a:r>
            <a:r>
              <a:rPr lang="cs-CZ" sz="2400" dirty="0" err="1" smtClean="0"/>
              <a:t>Chambord</a:t>
            </a:r>
            <a:r>
              <a:rPr lang="cs-CZ" sz="2400" dirty="0" smtClean="0"/>
              <a:t>. Z měst jsou nejnavštěvovanější </a:t>
            </a:r>
            <a:r>
              <a:rPr lang="cs-CZ" sz="2400" dirty="0" err="1" smtClean="0"/>
              <a:t>Tours</a:t>
            </a:r>
            <a:r>
              <a:rPr lang="cs-CZ" sz="2400" dirty="0" smtClean="0"/>
              <a:t> a </a:t>
            </a:r>
            <a:r>
              <a:rPr lang="cs-CZ" sz="2400" dirty="0" err="1" smtClean="0"/>
              <a:t>Orleáns</a:t>
            </a:r>
            <a:r>
              <a:rPr lang="cs-CZ" sz="2400" dirty="0" smtClean="0"/>
              <a:t> s pozoruhodnými katedrálami.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1340768"/>
            <a:ext cx="18959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16 </a:t>
            </a:r>
            <a:r>
              <a:rPr lang="cs-CZ" dirty="0" err="1" smtClean="0"/>
              <a:t>Chambord</a:t>
            </a:r>
            <a:endParaRPr lang="cs-CZ" dirty="0"/>
          </a:p>
        </p:txBody>
      </p:sp>
      <p:pic>
        <p:nvPicPr>
          <p:cNvPr id="10242" name="Picture 2" descr="C:\Users\Simona\Downloads\France_Loir-et-Cher_Chambord_Chateau_03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b="21653"/>
          <a:stretch>
            <a:fillRect/>
          </a:stretch>
        </p:blipFill>
        <p:spPr bwMode="auto">
          <a:xfrm>
            <a:off x="110995" y="1663699"/>
            <a:ext cx="8876857" cy="51943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Orléans město  na řece Loiře</a:t>
            </a:r>
            <a:br>
              <a:rPr lang="cs-CZ" sz="2000" dirty="0" smtClean="0"/>
            </a:br>
            <a:endParaRPr lang="cs-CZ" sz="2000" dirty="0"/>
          </a:p>
        </p:txBody>
      </p:sp>
      <p:pic>
        <p:nvPicPr>
          <p:cNvPr id="11266" name="Picture 2" descr="C:\Users\Simona\Downloads\Orleans-cathedral-200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3995936" y="353122"/>
            <a:ext cx="4752528" cy="6336704"/>
          </a:xfrm>
          <a:prstGeom prst="rect">
            <a:avLst/>
          </a:prstGeom>
          <a:noFill/>
        </p:spPr>
      </p:pic>
      <p:sp>
        <p:nvSpPr>
          <p:cNvPr id="6" name="Zástupný symbol pro text 5"/>
          <p:cNvSpPr>
            <a:spLocks noGrp="1"/>
          </p:cNvSpPr>
          <p:nvPr>
            <p:ph type="body" sz="half" idx="2"/>
          </p:nvPr>
        </p:nvSpPr>
        <p:spPr>
          <a:xfrm>
            <a:off x="251520" y="1435100"/>
            <a:ext cx="3528392" cy="4691063"/>
          </a:xfrm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cs-CZ" sz="2200" dirty="0" smtClean="0"/>
              <a:t> Hl. atraktivita je gotická Katedrála sv. Kříže z let1278-1329.</a:t>
            </a:r>
          </a:p>
          <a:p>
            <a:pPr>
              <a:buFont typeface="Arial" pitchFamily="34" charset="0"/>
              <a:buChar char="•"/>
            </a:pPr>
            <a:r>
              <a:rPr lang="cs-CZ" sz="2200" dirty="0" smtClean="0"/>
              <a:t>  Za stoleté války se proslavil Janou z Arku, která roku 1429 osvobodila město od anglické nadvlády</a:t>
            </a:r>
            <a:endParaRPr lang="cs-CZ" sz="2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4067944" y="0"/>
            <a:ext cx="26744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17. Orléans. katedrála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200" dirty="0" smtClean="0"/>
              <a:t>10. Oblast údolí řeky </a:t>
            </a:r>
            <a:r>
              <a:rPr lang="cs-CZ" sz="3200" dirty="0" err="1" smtClean="0"/>
              <a:t>Rhóny</a:t>
            </a:r>
            <a:r>
              <a:rPr lang="cs-CZ" sz="3200" dirty="0" smtClean="0"/>
              <a:t>, hlavní cíle turistického ruchu patří města Lyon, Avignon, </a:t>
            </a:r>
            <a:r>
              <a:rPr lang="cs-CZ" sz="3200" dirty="0" err="1" smtClean="0"/>
              <a:t>Orange</a:t>
            </a:r>
            <a:r>
              <a:rPr lang="cs-CZ" sz="3200" dirty="0" smtClean="0"/>
              <a:t>.</a:t>
            </a:r>
            <a:endParaRPr lang="cs-CZ" sz="3200" dirty="0"/>
          </a:p>
        </p:txBody>
      </p:sp>
      <p:pic>
        <p:nvPicPr>
          <p:cNvPr id="12290" name="Picture 2" descr="C:\Users\Simona\Downloads\Façade_du_Palais_des_Papes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7966" y="1475726"/>
            <a:ext cx="7142727" cy="5382274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827584" y="1196752"/>
            <a:ext cx="17313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18. Avignon</a:t>
            </a:r>
            <a:endParaRPr lang="cs-CZ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11. Oblast Korsika </a:t>
            </a:r>
            <a:endParaRPr lang="cs-CZ" sz="3200" dirty="0"/>
          </a:p>
        </p:txBody>
      </p:sp>
      <p:pic>
        <p:nvPicPr>
          <p:cNvPr id="13314" name="Picture 2" descr="C:\Users\Simona\Downloads\800px-Bonifacio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1484784"/>
            <a:ext cx="7704856" cy="5212817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755576" y="1196752"/>
            <a:ext cx="18417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19. </a:t>
            </a:r>
            <a:r>
              <a:rPr lang="cs-CZ" dirty="0" err="1" smtClean="0"/>
              <a:t>Bonifacio</a:t>
            </a:r>
            <a:endParaRPr lang="cs-CZ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Další lákadla Francie:</a:t>
            </a:r>
            <a:br>
              <a:rPr lang="cs-CZ" sz="3200" dirty="0" smtClean="0"/>
            </a:br>
            <a:endParaRPr lang="cs-CZ" sz="32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Vinařské oblasti </a:t>
            </a:r>
            <a:r>
              <a:rPr lang="cs-CZ" dirty="0" err="1" smtClean="0"/>
              <a:t>Burguntsko</a:t>
            </a:r>
            <a:r>
              <a:rPr lang="cs-CZ" dirty="0" smtClean="0"/>
              <a:t>- Alsasko- </a:t>
            </a:r>
            <a:r>
              <a:rPr lang="cs-CZ" dirty="0" err="1" smtClean="0"/>
              <a:t>Champagne</a:t>
            </a:r>
            <a:endParaRPr lang="cs-CZ" dirty="0" smtClean="0"/>
          </a:p>
          <a:p>
            <a:r>
              <a:rPr lang="cs-CZ" dirty="0" smtClean="0"/>
              <a:t>Gastronomie: sýry, lanýže, bagety, víno, ocenění </a:t>
            </a:r>
            <a:r>
              <a:rPr lang="cs-CZ" dirty="0" err="1" smtClean="0"/>
              <a:t>Michellin</a:t>
            </a:r>
            <a:r>
              <a:rPr lang="cs-CZ" dirty="0" smtClean="0"/>
              <a:t>, croissant</a:t>
            </a:r>
          </a:p>
          <a:p>
            <a:r>
              <a:rPr lang="cs-CZ" dirty="0" smtClean="0"/>
              <a:t>Móda</a:t>
            </a:r>
          </a:p>
          <a:p>
            <a:r>
              <a:rPr lang="cs-CZ" dirty="0" smtClean="0"/>
              <a:t>Vulkanická oblast </a:t>
            </a:r>
            <a:r>
              <a:rPr lang="cs-CZ" dirty="0" err="1" smtClean="0"/>
              <a:t>Auvergne</a:t>
            </a:r>
            <a:r>
              <a:rPr lang="cs-CZ" dirty="0" smtClean="0"/>
              <a:t> tvořící vrcholy Francouzského Středohoří, kaňony řek </a:t>
            </a:r>
            <a:r>
              <a:rPr lang="cs-CZ" dirty="0" err="1" smtClean="0"/>
              <a:t>Ardéche</a:t>
            </a:r>
            <a:r>
              <a:rPr lang="cs-CZ" dirty="0" smtClean="0"/>
              <a:t>, pohoří Ardeny, Vogézy</a:t>
            </a:r>
          </a:p>
          <a:p>
            <a:r>
              <a:rPr lang="cs-CZ" dirty="0" smtClean="0"/>
              <a:t>Lázně </a:t>
            </a:r>
            <a:r>
              <a:rPr lang="cs-CZ" dirty="0" err="1" smtClean="0"/>
              <a:t>Biarritz</a:t>
            </a:r>
            <a:r>
              <a:rPr lang="cs-CZ" dirty="0" smtClean="0"/>
              <a:t>, Vichy</a:t>
            </a:r>
          </a:p>
          <a:p>
            <a:r>
              <a:rPr lang="cs-CZ" dirty="0" smtClean="0"/>
              <a:t>Malebná krajina </a:t>
            </a:r>
            <a:r>
              <a:rPr lang="cs-CZ" dirty="0" err="1" smtClean="0"/>
              <a:t>Provance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Obrázkové zdroje: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196752"/>
            <a:ext cx="8712968" cy="5661248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altLang="ja-JP" sz="1050" dirty="0" smtClean="0">
                <a:cs typeface="Arial" charset="0"/>
              </a:rPr>
              <a:t>Poloha Francie: [online]. [cit. 2013-08-29]. Dostupný pod licencí </a:t>
            </a:r>
            <a:r>
              <a:rPr lang="cs-CZ" altLang="ja-JP" sz="1050" dirty="0" err="1" smtClean="0">
                <a:cs typeface="Arial" charset="0"/>
              </a:rPr>
              <a:t>Creative</a:t>
            </a:r>
            <a:r>
              <a:rPr lang="cs-CZ" altLang="ja-JP" sz="1050" dirty="0" smtClean="0">
                <a:cs typeface="Arial" charset="0"/>
              </a:rPr>
              <a:t> </a:t>
            </a:r>
            <a:r>
              <a:rPr lang="cs-CZ" altLang="ja-JP" sz="1050" dirty="0" err="1" smtClean="0">
                <a:cs typeface="Arial" charset="0"/>
              </a:rPr>
              <a:t>Commons</a:t>
            </a:r>
            <a:r>
              <a:rPr lang="en-US" altLang="ja-JP" sz="1050" dirty="0" smtClean="0">
                <a:cs typeface="Arial" charset="0"/>
              </a:rPr>
              <a:t> </a:t>
            </a:r>
            <a:r>
              <a:rPr lang="en-US" altLang="ja-JP" sz="1050" dirty="0" err="1" smtClean="0">
                <a:cs typeface="Arial" charset="0"/>
              </a:rPr>
              <a:t>na</a:t>
            </a:r>
            <a:r>
              <a:rPr lang="en-US" altLang="ja-JP" sz="1050" dirty="0" smtClean="0">
                <a:cs typeface="Arial" charset="0"/>
              </a:rPr>
              <a:t> WWW</a:t>
            </a:r>
            <a:r>
              <a:rPr lang="pl-PL" altLang="ja-JP" sz="1050" dirty="0" smtClean="0">
                <a:cs typeface="Arial" charset="0"/>
              </a:rPr>
              <a:t>: </a:t>
            </a:r>
            <a:r>
              <a:rPr lang="cs-CZ" sz="1050" dirty="0" smtClean="0"/>
              <a:t>http://upload.wikimedia.org/wikipedia/commons/e/ec/EU_location_FRA.png</a:t>
            </a:r>
          </a:p>
          <a:p>
            <a:pPr marL="514350" indent="-514350">
              <a:buFont typeface="+mj-lt"/>
              <a:buAutoNum type="arabicPeriod"/>
            </a:pPr>
            <a:r>
              <a:rPr lang="cs-CZ" altLang="ja-JP" sz="1050" dirty="0" smtClean="0">
                <a:cs typeface="Arial" charset="0"/>
              </a:rPr>
              <a:t>Hranice: [online]. [cit. 2013-08-29]. Dostupný pod licencí </a:t>
            </a:r>
            <a:r>
              <a:rPr lang="cs-CZ" altLang="ja-JP" sz="1050" dirty="0" err="1" smtClean="0">
                <a:cs typeface="Arial" charset="0"/>
              </a:rPr>
              <a:t>Creative</a:t>
            </a:r>
            <a:r>
              <a:rPr lang="cs-CZ" altLang="ja-JP" sz="1050" dirty="0" smtClean="0">
                <a:cs typeface="Arial" charset="0"/>
              </a:rPr>
              <a:t> </a:t>
            </a:r>
            <a:r>
              <a:rPr lang="cs-CZ" altLang="ja-JP" sz="1050" dirty="0" err="1" smtClean="0">
                <a:cs typeface="Arial" charset="0"/>
              </a:rPr>
              <a:t>Commons</a:t>
            </a:r>
            <a:r>
              <a:rPr lang="cs-CZ" altLang="ja-JP" sz="1050" dirty="0" smtClean="0">
                <a:cs typeface="Arial" charset="0"/>
              </a:rPr>
              <a:t> na WWW: http://upload.wikimedia.org/wikipedia/commons/e/ec/EU_location_FRA.png</a:t>
            </a:r>
          </a:p>
          <a:p>
            <a:pPr marL="514350" indent="-514350">
              <a:buFont typeface="+mj-lt"/>
              <a:buAutoNum type="arabicPeriod"/>
            </a:pPr>
            <a:r>
              <a:rPr lang="cs-CZ" altLang="ja-JP" sz="1050" dirty="0" smtClean="0">
                <a:cs typeface="Arial" charset="0"/>
              </a:rPr>
              <a:t>Vlajka: [online]. [cit. 2013-08-29]. Dostupný pod licencí </a:t>
            </a:r>
            <a:r>
              <a:rPr lang="cs-CZ" altLang="ja-JP" sz="1050" dirty="0" err="1" smtClean="0">
                <a:cs typeface="Arial" charset="0"/>
              </a:rPr>
              <a:t>Creative</a:t>
            </a:r>
            <a:r>
              <a:rPr lang="cs-CZ" altLang="ja-JP" sz="1050" dirty="0" smtClean="0">
                <a:cs typeface="Arial" charset="0"/>
              </a:rPr>
              <a:t> </a:t>
            </a:r>
            <a:r>
              <a:rPr lang="cs-CZ" altLang="ja-JP" sz="1050" dirty="0" err="1" smtClean="0">
                <a:cs typeface="Arial" charset="0"/>
              </a:rPr>
              <a:t>Commons</a:t>
            </a:r>
            <a:r>
              <a:rPr lang="en-US" altLang="ja-JP" sz="1050" dirty="0" smtClean="0">
                <a:cs typeface="Arial" charset="0"/>
              </a:rPr>
              <a:t> </a:t>
            </a:r>
            <a:r>
              <a:rPr lang="en-US" altLang="ja-JP" sz="1050" dirty="0" err="1" smtClean="0">
                <a:cs typeface="Arial" charset="0"/>
              </a:rPr>
              <a:t>na</a:t>
            </a:r>
            <a:r>
              <a:rPr lang="en-US" altLang="ja-JP" sz="1050" dirty="0" smtClean="0">
                <a:cs typeface="Arial" charset="0"/>
              </a:rPr>
              <a:t> WWW</a:t>
            </a:r>
            <a:r>
              <a:rPr lang="pl-PL" altLang="ja-JP" sz="1050" dirty="0" smtClean="0">
                <a:cs typeface="Arial" charset="0"/>
              </a:rPr>
              <a:t>:</a:t>
            </a:r>
            <a:r>
              <a:rPr lang="cs-CZ" sz="1050" dirty="0" smtClean="0"/>
              <a:t> http://cs.wikipedia.org/wiki/Soubor:Flag_of_France.svg</a:t>
            </a:r>
          </a:p>
          <a:p>
            <a:pPr marL="514350" indent="-514350">
              <a:buFont typeface="+mj-lt"/>
              <a:buAutoNum type="arabicPeriod"/>
            </a:pPr>
            <a:r>
              <a:rPr lang="cs-CZ" altLang="ja-JP" sz="1050" dirty="0" smtClean="0">
                <a:cs typeface="Arial" charset="0"/>
              </a:rPr>
              <a:t>Moře zálivy: [online]. [cit. 2013-08-29]. </a:t>
            </a:r>
            <a:r>
              <a:rPr lang="cs-CZ" sz="1050" dirty="0" smtClean="0"/>
              <a:t>http://www.</a:t>
            </a:r>
            <a:r>
              <a:rPr lang="cs-CZ" sz="1050" dirty="0" err="1" smtClean="0"/>
              <a:t>ljlysek.cz</a:t>
            </a:r>
            <a:r>
              <a:rPr lang="cs-CZ" sz="1050" dirty="0" smtClean="0"/>
              <a:t>/</a:t>
            </a:r>
            <a:r>
              <a:rPr lang="cs-CZ" sz="1050" dirty="0" err="1" smtClean="0"/>
              <a:t>images</a:t>
            </a:r>
            <a:r>
              <a:rPr lang="cs-CZ" sz="1050" dirty="0" smtClean="0"/>
              <a:t>/mapy/</a:t>
            </a:r>
            <a:r>
              <a:rPr lang="cs-CZ" sz="1050" dirty="0" err="1" smtClean="0"/>
              <a:t>francie</a:t>
            </a:r>
            <a:r>
              <a:rPr lang="cs-CZ" sz="1050" dirty="0" smtClean="0"/>
              <a:t>-map-</a:t>
            </a:r>
            <a:r>
              <a:rPr lang="cs-CZ" sz="1050" dirty="0" err="1" smtClean="0"/>
              <a:t>big.jpg</a:t>
            </a:r>
            <a:endParaRPr lang="cs-CZ" sz="1050" dirty="0" smtClean="0"/>
          </a:p>
          <a:p>
            <a:pPr marL="514350" indent="-514350">
              <a:buFont typeface="+mj-lt"/>
              <a:buAutoNum type="arabicPeriod"/>
            </a:pPr>
            <a:r>
              <a:rPr lang="cs-CZ" sz="1050" dirty="0" smtClean="0"/>
              <a:t>Povrch: </a:t>
            </a:r>
            <a:r>
              <a:rPr lang="it-IT" sz="1050" dirty="0" smtClean="0"/>
              <a:t>: [online]. [cit. 2013-08-29]. http://www.ljlysek.cz/images/mapy/francie-map-big.jpg</a:t>
            </a:r>
            <a:endParaRPr lang="cs-CZ" sz="1050" dirty="0" smtClean="0"/>
          </a:p>
          <a:p>
            <a:pPr marL="514350" indent="-514350">
              <a:buFont typeface="+mj-lt"/>
              <a:buAutoNum type="arabicPeriod"/>
            </a:pPr>
            <a:r>
              <a:rPr lang="cs-CZ" sz="1050" dirty="0" smtClean="0"/>
              <a:t>Vodstvo: </a:t>
            </a:r>
            <a:r>
              <a:rPr lang="cs-CZ" altLang="ja-JP" sz="1050" dirty="0" smtClean="0">
                <a:cs typeface="Arial" charset="0"/>
              </a:rPr>
              <a:t>[online]. [cit. 2013-08-29]. Dostupný pod licencí </a:t>
            </a:r>
            <a:r>
              <a:rPr lang="cs-CZ" altLang="ja-JP" sz="1050" dirty="0" err="1" smtClean="0">
                <a:cs typeface="Arial" charset="0"/>
              </a:rPr>
              <a:t>Creative</a:t>
            </a:r>
            <a:r>
              <a:rPr lang="cs-CZ" altLang="ja-JP" sz="1050" dirty="0" smtClean="0">
                <a:cs typeface="Arial" charset="0"/>
              </a:rPr>
              <a:t> </a:t>
            </a:r>
            <a:r>
              <a:rPr lang="cs-CZ" altLang="ja-JP" sz="1050" dirty="0" err="1" smtClean="0">
                <a:cs typeface="Arial" charset="0"/>
              </a:rPr>
              <a:t>Commons</a:t>
            </a:r>
            <a:r>
              <a:rPr lang="cs-CZ" altLang="ja-JP" sz="1050" dirty="0" smtClean="0">
                <a:cs typeface="Arial" charset="0"/>
              </a:rPr>
              <a:t> na WWW: http://cs.wikipedia.org/wiki/Soubor:France_cities.png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050" dirty="0" err="1" smtClean="0">
                <a:cs typeface="Arial" charset="0"/>
              </a:rPr>
              <a:t>Eiffelova</a:t>
            </a:r>
            <a:r>
              <a:rPr lang="cs-CZ" sz="1050" dirty="0" smtClean="0">
                <a:cs typeface="Arial" charset="0"/>
              </a:rPr>
              <a:t> věž</a:t>
            </a:r>
            <a:r>
              <a:rPr lang="cs-CZ" sz="1050" dirty="0" smtClean="0"/>
              <a:t> : </a:t>
            </a:r>
            <a:r>
              <a:rPr lang="cs-CZ" altLang="ja-JP" sz="1050" dirty="0" smtClean="0">
                <a:cs typeface="Arial" charset="0"/>
              </a:rPr>
              <a:t>[online]. [cit. 2013-08-30]. Dostupný pod licencí </a:t>
            </a:r>
            <a:r>
              <a:rPr lang="cs-CZ" altLang="ja-JP" sz="1050" dirty="0" err="1" smtClean="0">
                <a:cs typeface="Arial" charset="0"/>
              </a:rPr>
              <a:t>Creative</a:t>
            </a:r>
            <a:r>
              <a:rPr lang="cs-CZ" altLang="ja-JP" sz="1050" dirty="0" smtClean="0">
                <a:cs typeface="Arial" charset="0"/>
              </a:rPr>
              <a:t> </a:t>
            </a:r>
            <a:r>
              <a:rPr lang="cs-CZ" altLang="ja-JP" sz="1050" dirty="0" err="1" smtClean="0">
                <a:cs typeface="Arial" charset="0"/>
              </a:rPr>
              <a:t>Commons</a:t>
            </a:r>
            <a:r>
              <a:rPr lang="cs-CZ" altLang="ja-JP" sz="1050" dirty="0" smtClean="0">
                <a:cs typeface="Arial" charset="0"/>
              </a:rPr>
              <a:t> na WWW: </a:t>
            </a:r>
            <a:r>
              <a:rPr lang="cs-CZ" sz="1050" dirty="0" smtClean="0"/>
              <a:t>http://cs.wikipedia.org/wiki/Soubor:Paris_-_Eiffelturm_und_Marsfeld2.jpg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050" dirty="0" smtClean="0"/>
              <a:t>Zámek Versailles : </a:t>
            </a:r>
            <a:r>
              <a:rPr lang="cs-CZ" altLang="ja-JP" sz="1050" dirty="0" smtClean="0">
                <a:cs typeface="Arial" charset="0"/>
              </a:rPr>
              <a:t>[online]. [cit. 2013-08-30]. Dostupný pod licencí </a:t>
            </a:r>
            <a:r>
              <a:rPr lang="cs-CZ" altLang="ja-JP" sz="1050" dirty="0" err="1" smtClean="0">
                <a:cs typeface="Arial" charset="0"/>
              </a:rPr>
              <a:t>Creative</a:t>
            </a:r>
            <a:r>
              <a:rPr lang="cs-CZ" altLang="ja-JP" sz="1050" dirty="0" smtClean="0">
                <a:cs typeface="Arial" charset="0"/>
              </a:rPr>
              <a:t> </a:t>
            </a:r>
            <a:r>
              <a:rPr lang="cs-CZ" altLang="ja-JP" sz="1050" dirty="0" err="1" smtClean="0">
                <a:cs typeface="Arial" charset="0"/>
              </a:rPr>
              <a:t>Commons</a:t>
            </a:r>
            <a:r>
              <a:rPr lang="cs-CZ" altLang="ja-JP" sz="1050" dirty="0" smtClean="0">
                <a:cs typeface="Arial" charset="0"/>
              </a:rPr>
              <a:t> na WWW: http://upload.wikimedia.org/wikipedia/commons/4/49/Chateau-de-versailles-cour.jpg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050" dirty="0" smtClean="0"/>
              <a:t>Azurové pobřeží: </a:t>
            </a:r>
            <a:r>
              <a:rPr lang="cs-CZ" altLang="ja-JP" sz="1050" dirty="0" smtClean="0">
                <a:cs typeface="Arial" charset="0"/>
              </a:rPr>
              <a:t>[online]. [cit. 2013-08-30]. Dostupný pod licencí </a:t>
            </a:r>
            <a:r>
              <a:rPr lang="cs-CZ" altLang="ja-JP" sz="1050" dirty="0" err="1" smtClean="0">
                <a:cs typeface="Arial" charset="0"/>
              </a:rPr>
              <a:t>Creative</a:t>
            </a:r>
            <a:r>
              <a:rPr lang="cs-CZ" altLang="ja-JP" sz="1050" dirty="0" smtClean="0">
                <a:cs typeface="Arial" charset="0"/>
              </a:rPr>
              <a:t> </a:t>
            </a:r>
            <a:r>
              <a:rPr lang="cs-CZ" altLang="ja-JP" sz="1050" dirty="0" err="1" smtClean="0">
                <a:cs typeface="Arial" charset="0"/>
              </a:rPr>
              <a:t>Commons</a:t>
            </a:r>
            <a:r>
              <a:rPr lang="cs-CZ" altLang="ja-JP" sz="1050" dirty="0" smtClean="0">
                <a:cs typeface="Arial" charset="0"/>
              </a:rPr>
              <a:t> na WWW: </a:t>
            </a:r>
            <a:r>
              <a:rPr lang="cs-CZ" sz="1050" dirty="0" smtClean="0"/>
              <a:t>http://cs.wikipedia.org/wiki/Soubor:Cotedazur.png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050" dirty="0" smtClean="0"/>
              <a:t>Cannes: </a:t>
            </a:r>
            <a:r>
              <a:rPr lang="cs-CZ" altLang="ja-JP" sz="1050" dirty="0" smtClean="0">
                <a:cs typeface="Arial" charset="0"/>
              </a:rPr>
              <a:t>[online]. [cit. 2013-08-30]. Dostupný pod licencí </a:t>
            </a:r>
            <a:r>
              <a:rPr lang="cs-CZ" altLang="ja-JP" sz="1050" dirty="0" err="1" smtClean="0">
                <a:cs typeface="Arial" charset="0"/>
              </a:rPr>
              <a:t>Creative</a:t>
            </a:r>
            <a:r>
              <a:rPr lang="cs-CZ" altLang="ja-JP" sz="1050" dirty="0" smtClean="0">
                <a:cs typeface="Arial" charset="0"/>
              </a:rPr>
              <a:t> </a:t>
            </a:r>
            <a:r>
              <a:rPr lang="cs-CZ" altLang="ja-JP" sz="1050" dirty="0" err="1" smtClean="0">
                <a:cs typeface="Arial" charset="0"/>
              </a:rPr>
              <a:t>Commons</a:t>
            </a:r>
            <a:r>
              <a:rPr lang="cs-CZ" altLang="ja-JP" sz="1050" dirty="0" smtClean="0">
                <a:cs typeface="Arial" charset="0"/>
              </a:rPr>
              <a:t> na WWW: </a:t>
            </a:r>
            <a:r>
              <a:rPr lang="cs-CZ" sz="1050" dirty="0" smtClean="0"/>
              <a:t>http://cs.wikipedia.org/wiki/Soubor:Cannes_Overview.jpeg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050" dirty="0" smtClean="0"/>
              <a:t>Monako:</a:t>
            </a:r>
            <a:r>
              <a:rPr lang="cs-CZ" altLang="ja-JP" sz="1050" dirty="0" smtClean="0">
                <a:cs typeface="Arial" charset="0"/>
              </a:rPr>
              <a:t> [online]. [cit. 2013-08-30]. Dostupný pod licencí </a:t>
            </a:r>
            <a:r>
              <a:rPr lang="cs-CZ" altLang="ja-JP" sz="1050" dirty="0" err="1" smtClean="0">
                <a:cs typeface="Arial" charset="0"/>
              </a:rPr>
              <a:t>Creative</a:t>
            </a:r>
            <a:r>
              <a:rPr lang="cs-CZ" altLang="ja-JP" sz="1050" dirty="0" smtClean="0">
                <a:cs typeface="Arial" charset="0"/>
              </a:rPr>
              <a:t> </a:t>
            </a:r>
            <a:r>
              <a:rPr lang="cs-CZ" altLang="ja-JP" sz="1050" dirty="0" err="1" smtClean="0">
                <a:cs typeface="Arial" charset="0"/>
              </a:rPr>
              <a:t>Commons</a:t>
            </a:r>
            <a:r>
              <a:rPr lang="cs-CZ" altLang="ja-JP" sz="1050" dirty="0" smtClean="0">
                <a:cs typeface="Arial" charset="0"/>
              </a:rPr>
              <a:t> na WWW: </a:t>
            </a:r>
            <a:r>
              <a:rPr lang="cs-CZ" sz="1050" dirty="0" smtClean="0"/>
              <a:t>http://cs.wikipedia.org/wiki/Soubor:Monaco_mraky.JPG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050" dirty="0" err="1" smtClean="0"/>
              <a:t>Mont</a:t>
            </a:r>
            <a:r>
              <a:rPr lang="cs-CZ" sz="1050" dirty="0" smtClean="0"/>
              <a:t> </a:t>
            </a:r>
            <a:r>
              <a:rPr lang="cs-CZ" sz="1050" dirty="0" err="1" smtClean="0"/>
              <a:t>Blanc</a:t>
            </a:r>
            <a:r>
              <a:rPr lang="cs-CZ" sz="1050" dirty="0" smtClean="0"/>
              <a:t>: </a:t>
            </a:r>
            <a:r>
              <a:rPr lang="cs-CZ" altLang="ja-JP" sz="1050" dirty="0" smtClean="0">
                <a:cs typeface="Arial" charset="0"/>
              </a:rPr>
              <a:t>[online]. [cit. 2013-08-30]. Dostupný pod licencí </a:t>
            </a:r>
            <a:r>
              <a:rPr lang="cs-CZ" altLang="ja-JP" sz="1050" dirty="0" err="1" smtClean="0">
                <a:cs typeface="Arial" charset="0"/>
              </a:rPr>
              <a:t>Creative</a:t>
            </a:r>
            <a:r>
              <a:rPr lang="cs-CZ" altLang="ja-JP" sz="1050" dirty="0" smtClean="0">
                <a:cs typeface="Arial" charset="0"/>
              </a:rPr>
              <a:t> </a:t>
            </a:r>
            <a:r>
              <a:rPr lang="cs-CZ" altLang="ja-JP" sz="1050" dirty="0" err="1" smtClean="0">
                <a:cs typeface="Arial" charset="0"/>
              </a:rPr>
              <a:t>Commons</a:t>
            </a:r>
            <a:r>
              <a:rPr lang="cs-CZ" altLang="ja-JP" sz="1050" dirty="0" smtClean="0">
                <a:cs typeface="Arial" charset="0"/>
              </a:rPr>
              <a:t> na WWW: </a:t>
            </a:r>
            <a:r>
              <a:rPr lang="cs-CZ" sz="1050" dirty="0" smtClean="0"/>
              <a:t>http://cs.wikipedia.org/wiki/Soubor:MountBlanc04.jpg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050" dirty="0" smtClean="0"/>
              <a:t>Normandie:</a:t>
            </a:r>
            <a:r>
              <a:rPr lang="cs-CZ" altLang="ja-JP" sz="1050" dirty="0" smtClean="0">
                <a:cs typeface="Arial" charset="0"/>
              </a:rPr>
              <a:t> [online]. [cit. 2013-08-30]. Dostupný pod licencí </a:t>
            </a:r>
            <a:r>
              <a:rPr lang="cs-CZ" altLang="ja-JP" sz="1050" dirty="0" err="1" smtClean="0">
                <a:cs typeface="Arial" charset="0"/>
              </a:rPr>
              <a:t>Creative</a:t>
            </a:r>
            <a:r>
              <a:rPr lang="cs-CZ" altLang="ja-JP" sz="1050" dirty="0" smtClean="0">
                <a:cs typeface="Arial" charset="0"/>
              </a:rPr>
              <a:t> </a:t>
            </a:r>
            <a:r>
              <a:rPr lang="cs-CZ" altLang="ja-JP" sz="1050" dirty="0" err="1" smtClean="0">
                <a:cs typeface="Arial" charset="0"/>
              </a:rPr>
              <a:t>Commons</a:t>
            </a:r>
            <a:r>
              <a:rPr lang="cs-CZ" altLang="ja-JP" sz="1050" dirty="0" smtClean="0">
                <a:cs typeface="Arial" charset="0"/>
              </a:rPr>
              <a:t> na WWW: </a:t>
            </a:r>
            <a:r>
              <a:rPr lang="cs-CZ" sz="1050" dirty="0" smtClean="0"/>
              <a:t>http://cs.wikipedia.org/wiki/Soubor:Cartenormandie2.PNG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050" dirty="0" err="1" smtClean="0"/>
              <a:t>Le</a:t>
            </a:r>
            <a:r>
              <a:rPr lang="cs-CZ" sz="1050" dirty="0" smtClean="0"/>
              <a:t> </a:t>
            </a:r>
            <a:r>
              <a:rPr lang="cs-CZ" sz="1050" dirty="0" err="1" smtClean="0"/>
              <a:t>Mont</a:t>
            </a:r>
            <a:r>
              <a:rPr lang="cs-CZ" sz="1050" dirty="0" smtClean="0"/>
              <a:t>-</a:t>
            </a:r>
            <a:r>
              <a:rPr lang="cs-CZ" sz="1050" dirty="0" err="1" smtClean="0"/>
              <a:t>Saint</a:t>
            </a:r>
            <a:r>
              <a:rPr lang="cs-CZ" sz="1050" dirty="0" smtClean="0"/>
              <a:t>-</a:t>
            </a:r>
            <a:r>
              <a:rPr lang="cs-CZ" sz="1050" dirty="0" err="1" smtClean="0"/>
              <a:t>Michel</a:t>
            </a:r>
            <a:r>
              <a:rPr lang="cs-CZ" sz="1050" dirty="0" smtClean="0"/>
              <a:t>:</a:t>
            </a:r>
            <a:r>
              <a:rPr lang="cs-CZ" altLang="ja-JP" sz="1050" dirty="0" smtClean="0">
                <a:cs typeface="Arial" charset="0"/>
              </a:rPr>
              <a:t> [online]. [cit. 2013-08-30]. Dostupný pod licencí </a:t>
            </a:r>
            <a:r>
              <a:rPr lang="cs-CZ" altLang="ja-JP" sz="1050" dirty="0" err="1" smtClean="0">
                <a:cs typeface="Arial" charset="0"/>
              </a:rPr>
              <a:t>Creative</a:t>
            </a:r>
            <a:r>
              <a:rPr lang="cs-CZ" altLang="ja-JP" sz="1050" dirty="0" smtClean="0">
                <a:cs typeface="Arial" charset="0"/>
              </a:rPr>
              <a:t> </a:t>
            </a:r>
            <a:r>
              <a:rPr lang="cs-CZ" altLang="ja-JP" sz="1050" dirty="0" err="1" smtClean="0">
                <a:cs typeface="Arial" charset="0"/>
              </a:rPr>
              <a:t>Commons</a:t>
            </a:r>
            <a:r>
              <a:rPr lang="cs-CZ" altLang="ja-JP" sz="1050" dirty="0" smtClean="0">
                <a:cs typeface="Arial" charset="0"/>
              </a:rPr>
              <a:t> na WWW: </a:t>
            </a:r>
            <a:r>
              <a:rPr lang="cs-CZ" sz="1050" dirty="0" smtClean="0"/>
              <a:t>http://cs.wikipedia.org/wiki/Soubor:Mont_St_Michel_3,_Brittany,_France_-_July_2011.jpg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050" dirty="0" smtClean="0"/>
              <a:t>Dijon:</a:t>
            </a:r>
            <a:r>
              <a:rPr lang="cs-CZ" altLang="ja-JP" sz="1050" dirty="0" smtClean="0">
                <a:cs typeface="Arial" charset="0"/>
              </a:rPr>
              <a:t> [online]. [cit. 2013-08-30]. Dostupný pod licencí </a:t>
            </a:r>
            <a:r>
              <a:rPr lang="cs-CZ" altLang="ja-JP" sz="1050" dirty="0" err="1" smtClean="0">
                <a:cs typeface="Arial" charset="0"/>
              </a:rPr>
              <a:t>Creative</a:t>
            </a:r>
            <a:r>
              <a:rPr lang="cs-CZ" altLang="ja-JP" sz="1050" dirty="0" smtClean="0">
                <a:cs typeface="Arial" charset="0"/>
              </a:rPr>
              <a:t> </a:t>
            </a:r>
            <a:r>
              <a:rPr lang="cs-CZ" altLang="ja-JP" sz="1050" dirty="0" err="1" smtClean="0">
                <a:cs typeface="Arial" charset="0"/>
              </a:rPr>
              <a:t>Commons</a:t>
            </a:r>
            <a:r>
              <a:rPr lang="cs-CZ" altLang="ja-JP" sz="1050" dirty="0" smtClean="0">
                <a:cs typeface="Arial" charset="0"/>
              </a:rPr>
              <a:t> na WWW: </a:t>
            </a:r>
            <a:r>
              <a:rPr lang="cs-CZ" sz="1050" dirty="0" smtClean="0"/>
              <a:t>http://cs.wikipedia.org/wiki/Soubor:Dijon_coin_du_miroir_054.JPG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050" dirty="0" err="1" smtClean="0"/>
              <a:t>Chambord</a:t>
            </a:r>
            <a:r>
              <a:rPr lang="cs-CZ" sz="1050" dirty="0" smtClean="0"/>
              <a:t>:</a:t>
            </a:r>
            <a:r>
              <a:rPr lang="cs-CZ" altLang="ja-JP" sz="1050" dirty="0" smtClean="0">
                <a:cs typeface="Arial" charset="0"/>
              </a:rPr>
              <a:t> [online]. [cit. 2013-08-30]. Dostupný pod licencí </a:t>
            </a:r>
            <a:r>
              <a:rPr lang="cs-CZ" altLang="ja-JP" sz="1050" dirty="0" err="1" smtClean="0">
                <a:cs typeface="Arial" charset="0"/>
              </a:rPr>
              <a:t>Creative</a:t>
            </a:r>
            <a:r>
              <a:rPr lang="cs-CZ" altLang="ja-JP" sz="1050" dirty="0" smtClean="0">
                <a:cs typeface="Arial" charset="0"/>
              </a:rPr>
              <a:t> </a:t>
            </a:r>
            <a:r>
              <a:rPr lang="cs-CZ" altLang="ja-JP" sz="1050" dirty="0" err="1" smtClean="0">
                <a:cs typeface="Arial" charset="0"/>
              </a:rPr>
              <a:t>Commons</a:t>
            </a:r>
            <a:r>
              <a:rPr lang="cs-CZ" altLang="ja-JP" sz="1050" dirty="0" smtClean="0">
                <a:cs typeface="Arial" charset="0"/>
              </a:rPr>
              <a:t> na WWW: </a:t>
            </a:r>
            <a:r>
              <a:rPr lang="cs-CZ" sz="1050" dirty="0" smtClean="0"/>
              <a:t>http://cs.wikipedia.org/wiki/Soubor:France_Loir-et-Cher_Chambord_Chateau_03.jpg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050" dirty="0" err="1" smtClean="0"/>
              <a:t>Orleáns</a:t>
            </a:r>
            <a:r>
              <a:rPr lang="cs-CZ" sz="1050" dirty="0" smtClean="0"/>
              <a:t>, katedrála: :</a:t>
            </a:r>
            <a:r>
              <a:rPr lang="cs-CZ" altLang="ja-JP" sz="1050" dirty="0" smtClean="0">
                <a:cs typeface="Arial" charset="0"/>
              </a:rPr>
              <a:t> [online]. [cit. 2013-08-30]. Dostupný pod licencí </a:t>
            </a:r>
            <a:r>
              <a:rPr lang="cs-CZ" altLang="ja-JP" sz="1050" dirty="0" err="1" smtClean="0">
                <a:cs typeface="Arial" charset="0"/>
              </a:rPr>
              <a:t>Creative</a:t>
            </a:r>
            <a:r>
              <a:rPr lang="cs-CZ" altLang="ja-JP" sz="1050" dirty="0" smtClean="0">
                <a:cs typeface="Arial" charset="0"/>
              </a:rPr>
              <a:t> </a:t>
            </a:r>
            <a:r>
              <a:rPr lang="cs-CZ" altLang="ja-JP" sz="1050" dirty="0" err="1" smtClean="0">
                <a:cs typeface="Arial" charset="0"/>
              </a:rPr>
              <a:t>Commons</a:t>
            </a:r>
            <a:r>
              <a:rPr lang="cs-CZ" altLang="ja-JP" sz="1050" dirty="0" smtClean="0">
                <a:cs typeface="Arial" charset="0"/>
              </a:rPr>
              <a:t> na WWW:</a:t>
            </a:r>
            <a:r>
              <a:rPr lang="cs-CZ" sz="1050" dirty="0" smtClean="0">
                <a:hlinkClick r:id="rId3"/>
              </a:rPr>
              <a:t> </a:t>
            </a:r>
            <a:r>
              <a:rPr lang="cs-CZ" sz="1050" dirty="0" smtClean="0"/>
              <a:t>http://cs.wikipedia.org/wiki/Soubor:Orleans-cathedral-2004.jpg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050" dirty="0" smtClean="0"/>
              <a:t>Avignon: :</a:t>
            </a:r>
            <a:r>
              <a:rPr lang="cs-CZ" altLang="ja-JP" sz="1050" dirty="0" smtClean="0">
                <a:cs typeface="Arial" charset="0"/>
              </a:rPr>
              <a:t> [online]. [cit. 2013-08-30]. Dostupný pod licencí </a:t>
            </a:r>
            <a:r>
              <a:rPr lang="cs-CZ" altLang="ja-JP" sz="1050" dirty="0" err="1" smtClean="0">
                <a:cs typeface="Arial" charset="0"/>
              </a:rPr>
              <a:t>Creative</a:t>
            </a:r>
            <a:r>
              <a:rPr lang="cs-CZ" altLang="ja-JP" sz="1050" dirty="0" smtClean="0">
                <a:cs typeface="Arial" charset="0"/>
              </a:rPr>
              <a:t> </a:t>
            </a:r>
            <a:r>
              <a:rPr lang="cs-CZ" altLang="ja-JP" sz="1050" dirty="0" err="1" smtClean="0">
                <a:cs typeface="Arial" charset="0"/>
              </a:rPr>
              <a:t>Commons</a:t>
            </a:r>
            <a:r>
              <a:rPr lang="cs-CZ" altLang="ja-JP" sz="1050" dirty="0" smtClean="0">
                <a:cs typeface="Arial" charset="0"/>
              </a:rPr>
              <a:t> na WWW:</a:t>
            </a:r>
            <a:r>
              <a:rPr lang="cs-CZ" sz="1050" dirty="0" smtClean="0">
                <a:hlinkClick r:id="rId3"/>
              </a:rPr>
              <a:t> </a:t>
            </a:r>
            <a:r>
              <a:rPr lang="cs-CZ" sz="1050" dirty="0" smtClean="0"/>
              <a:t>http://cs.wikipedia.org/wiki/Soubor:Fa%C3%A7ade_du_Palais_des_Papes.jpg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050" dirty="0" err="1" smtClean="0"/>
              <a:t>Bonifacio</a:t>
            </a:r>
            <a:r>
              <a:rPr lang="cs-CZ" sz="1050" dirty="0" smtClean="0"/>
              <a:t>: </a:t>
            </a:r>
            <a:r>
              <a:rPr lang="cs-CZ" altLang="ja-JP" sz="1050" dirty="0" smtClean="0">
                <a:cs typeface="Arial" charset="0"/>
              </a:rPr>
              <a:t>[online]. [cit. 2013-08-30]. Dostupný pod licencí </a:t>
            </a:r>
            <a:r>
              <a:rPr lang="cs-CZ" altLang="ja-JP" sz="1050" dirty="0" err="1" smtClean="0">
                <a:cs typeface="Arial" charset="0"/>
              </a:rPr>
              <a:t>Creative</a:t>
            </a:r>
            <a:r>
              <a:rPr lang="cs-CZ" altLang="ja-JP" sz="1050" dirty="0" smtClean="0">
                <a:cs typeface="Arial" charset="0"/>
              </a:rPr>
              <a:t> </a:t>
            </a:r>
            <a:r>
              <a:rPr lang="cs-CZ" altLang="ja-JP" sz="1050" dirty="0" err="1" smtClean="0">
                <a:cs typeface="Arial" charset="0"/>
              </a:rPr>
              <a:t>Commons</a:t>
            </a:r>
            <a:r>
              <a:rPr lang="cs-CZ" altLang="ja-JP" sz="1050" dirty="0" smtClean="0">
                <a:cs typeface="Arial" charset="0"/>
              </a:rPr>
              <a:t> na WWW:</a:t>
            </a:r>
            <a:r>
              <a:rPr lang="cs-CZ" sz="1050" dirty="0" smtClean="0"/>
              <a:t> http://cs.wikipedia.org/wiki/Soubor:Bonifacio.jpg</a:t>
            </a:r>
            <a:endParaRPr lang="cs-CZ" sz="1050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 dat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/>
            <a:r>
              <a:rPr lang="cs-CZ" altLang="ja-JP" sz="1800" dirty="0" smtClean="0">
                <a:cs typeface="Arial" charset="0"/>
              </a:rPr>
              <a:t>[online]. [cit. 2013-08-29]. Dostupný pod licencí </a:t>
            </a:r>
            <a:r>
              <a:rPr lang="cs-CZ" altLang="ja-JP" sz="1800" dirty="0" err="1" smtClean="0">
                <a:cs typeface="Arial" charset="0"/>
              </a:rPr>
              <a:t>Creative</a:t>
            </a:r>
            <a:r>
              <a:rPr lang="cs-CZ" altLang="ja-JP" sz="1800" dirty="0" smtClean="0">
                <a:cs typeface="Arial" charset="0"/>
              </a:rPr>
              <a:t> </a:t>
            </a:r>
            <a:r>
              <a:rPr lang="cs-CZ" altLang="ja-JP" sz="1800" dirty="0" err="1" smtClean="0">
                <a:cs typeface="Arial" charset="0"/>
              </a:rPr>
              <a:t>Commons</a:t>
            </a:r>
            <a:r>
              <a:rPr lang="en-US" altLang="ja-JP" sz="1800" dirty="0" smtClean="0">
                <a:cs typeface="Arial" charset="0"/>
              </a:rPr>
              <a:t> </a:t>
            </a:r>
            <a:r>
              <a:rPr lang="en-US" altLang="ja-JP" sz="1800" dirty="0" err="1" smtClean="0">
                <a:cs typeface="Arial" charset="0"/>
              </a:rPr>
              <a:t>na</a:t>
            </a:r>
            <a:r>
              <a:rPr lang="en-US" altLang="ja-JP" sz="1800" dirty="0" smtClean="0">
                <a:cs typeface="Arial" charset="0"/>
              </a:rPr>
              <a:t> WWW</a:t>
            </a:r>
            <a:r>
              <a:rPr lang="pl-PL" altLang="ja-JP" sz="1800" dirty="0" smtClean="0">
                <a:cs typeface="Arial" charset="0"/>
              </a:rPr>
              <a:t>: </a:t>
            </a:r>
            <a:r>
              <a:rPr lang="cs-CZ" sz="1800" dirty="0" smtClean="0"/>
              <a:t>http://cs.wikipedia.org/wiki/Francouzsk%C3%A1_vlajka</a:t>
            </a:r>
          </a:p>
          <a:p>
            <a:pPr marL="514350" indent="-514350"/>
            <a:r>
              <a:rPr lang="cs-CZ" sz="1800" dirty="0" smtClean="0"/>
              <a:t>Holeček, M., </a:t>
            </a:r>
            <a:r>
              <a:rPr lang="cs-CZ" sz="1800" dirty="0" err="1" smtClean="0"/>
              <a:t>Mariot</a:t>
            </a:r>
            <a:r>
              <a:rPr lang="cs-CZ" sz="1800" dirty="0" smtClean="0"/>
              <a:t>, P., Střída, M.</a:t>
            </a:r>
            <a:r>
              <a:rPr lang="cs-CZ" sz="1800" i="1" dirty="0" smtClean="0"/>
              <a:t>: Zeměpis cestovního ruchu</a:t>
            </a:r>
            <a:r>
              <a:rPr lang="cs-CZ" sz="1800" dirty="0" smtClean="0"/>
              <a:t>. Nakladatelství České geografické společnosti, Praha 2001</a:t>
            </a:r>
          </a:p>
          <a:p>
            <a:pPr marL="514350" indent="-514350"/>
            <a:r>
              <a:rPr lang="cs-CZ" sz="1800" dirty="0" smtClean="0"/>
              <a:t>Valenta,V., </a:t>
            </a:r>
            <a:r>
              <a:rPr lang="cs-CZ" sz="1800" dirty="0" err="1" smtClean="0"/>
              <a:t>Herber</a:t>
            </a:r>
            <a:r>
              <a:rPr lang="cs-CZ" sz="1800" dirty="0" smtClean="0"/>
              <a:t> V. a kol.:</a:t>
            </a:r>
            <a:r>
              <a:rPr lang="cs-CZ" sz="1800" i="1" dirty="0" smtClean="0"/>
              <a:t>Maturita ze zeměpisu</a:t>
            </a:r>
            <a:r>
              <a:rPr lang="cs-CZ" sz="1800" dirty="0" smtClean="0"/>
              <a:t>. ČGS,Praha 2004</a:t>
            </a:r>
          </a:p>
          <a:p>
            <a:pPr marL="514350" indent="-514350"/>
            <a:r>
              <a:rPr lang="cs-CZ" sz="1800" dirty="0" smtClean="0"/>
              <a:t>Valenta, V. a kol.: </a:t>
            </a:r>
            <a:r>
              <a:rPr lang="cs-CZ" sz="1800" i="1" dirty="0" smtClean="0"/>
              <a:t>Současný svět</a:t>
            </a:r>
            <a:r>
              <a:rPr lang="cs-CZ" sz="1800" dirty="0" smtClean="0"/>
              <a:t>. ČGS,Praha 1999</a:t>
            </a:r>
          </a:p>
          <a:p>
            <a:pPr marL="514350" indent="-514350"/>
            <a:r>
              <a:rPr lang="cs-CZ" sz="1800" dirty="0" err="1" smtClean="0"/>
              <a:t>Kašparovský</a:t>
            </a:r>
            <a:r>
              <a:rPr lang="cs-CZ" sz="1800" dirty="0" smtClean="0"/>
              <a:t>, K.: </a:t>
            </a:r>
            <a:r>
              <a:rPr lang="cs-CZ" sz="1800" i="1" dirty="0" smtClean="0"/>
              <a:t>Zeměpis v kostce II. </a:t>
            </a:r>
            <a:r>
              <a:rPr lang="cs-CZ" sz="1800" dirty="0" smtClean="0"/>
              <a:t>Fragment, Praha 2008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1140</TotalTime>
  <Words>2370</Words>
  <Application>Microsoft Office PowerPoint</Application>
  <PresentationFormat>Předvádění na obrazovce (4:3)</PresentationFormat>
  <Paragraphs>247</Paragraphs>
  <Slides>34</Slides>
  <Notes>21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34</vt:i4>
      </vt:variant>
    </vt:vector>
  </HeadingPairs>
  <TitlesOfParts>
    <vt:vector size="35" baseType="lpstr">
      <vt:lpstr>Motiv sady Office</vt:lpstr>
      <vt:lpstr>Francie</vt:lpstr>
      <vt:lpstr>Snímek 2</vt:lpstr>
      <vt:lpstr>Snímek 3</vt:lpstr>
      <vt:lpstr>Snímek 4</vt:lpstr>
      <vt:lpstr>hranice</vt:lpstr>
      <vt:lpstr>Základní data</vt:lpstr>
      <vt:lpstr>Francie republika</vt:lpstr>
      <vt:lpstr>Snímek 8</vt:lpstr>
      <vt:lpstr>Snímek 9</vt:lpstr>
      <vt:lpstr>Snímek 10</vt:lpstr>
      <vt:lpstr>Obyvatelstvo</vt:lpstr>
      <vt:lpstr>Hospodářství</vt:lpstr>
      <vt:lpstr>Průmysl</vt:lpstr>
      <vt:lpstr>Zemědělství</vt:lpstr>
      <vt:lpstr>Cestovní ruch</vt:lpstr>
      <vt:lpstr>Hlavní oblasti cestovního ruchu:</vt:lpstr>
      <vt:lpstr>1. Paříž a okolí</vt:lpstr>
      <vt:lpstr>1. Paříž Versailles</vt:lpstr>
      <vt:lpstr>2. Oblast :Azurové pobřeží(Francouzská riviéra) při Středozemním moři</vt:lpstr>
      <vt:lpstr>Cannes  </vt:lpstr>
      <vt:lpstr>Monako(monacké knížectví) je ministát stát ležící při Středozemním moři</vt:lpstr>
      <vt:lpstr>3. Oblast Languedoc-Roussillon</vt:lpstr>
      <vt:lpstr>4. Francouzské Alpy: střediska Grenoble, Albertville, Chamonix, Megéve</vt:lpstr>
      <vt:lpstr>5. Oblast Francouzské Pyreneje</vt:lpstr>
      <vt:lpstr>6. Oblast Normandie  </vt:lpstr>
      <vt:lpstr>7. Oblast Bretagne:nejzápadnější část Francie, má skalnaté i písčité pobřeží. Střediska přímořské rekreace St. Malo a poloostrov Le Mont-Saint-Michel patří k nejnavštěvovanějším místům oblasti.</vt:lpstr>
      <vt:lpstr>8. Oblast Burgundsko:</vt:lpstr>
      <vt:lpstr>9. Oblast: Údolí řeky Loiry, nachází se zde mnoho hradů, zámku, historických měst. Nejrozsáhlejším zámkem je Chambord. Z měst jsou nejnavštěvovanější Tours a Orleáns s pozoruhodnými katedrálami.</vt:lpstr>
      <vt:lpstr>Orléans město  na řece Loiře </vt:lpstr>
      <vt:lpstr>10. Oblast údolí řeky Rhóny, hlavní cíle turistického ruchu patří města Lyon, Avignon, Orange.</vt:lpstr>
      <vt:lpstr>11. Oblast Korsika </vt:lpstr>
      <vt:lpstr>Další lákadla Francie: </vt:lpstr>
      <vt:lpstr>Obrázkové zdroje:</vt:lpstr>
      <vt:lpstr>Zdroje dat</vt:lpstr>
    </vt:vector>
  </TitlesOfParts>
  <Company>Your Company Name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Francie</dc:title>
  <dc:creator>Your User Name</dc:creator>
  <cp:lastModifiedBy>Simona</cp:lastModifiedBy>
  <cp:revision>56</cp:revision>
  <dcterms:created xsi:type="dcterms:W3CDTF">2010-11-08T12:53:30Z</dcterms:created>
  <dcterms:modified xsi:type="dcterms:W3CDTF">2013-09-09T13:45:49Z</dcterms:modified>
</cp:coreProperties>
</file>