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2" r:id="rId12"/>
    <p:sldId id="281" r:id="rId13"/>
    <p:sldId id="283" r:id="rId14"/>
    <p:sldId id="26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2283F"/>
    <a:srgbClr val="EA851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2B5F293-6F73-4AF1-B7E6-CD35A15CA3CB}" type="datetimeFigureOut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E809471-CA9F-4660-823F-337FDE220D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78C3C8-F0DA-4B4D-BBBB-5A8D052544F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F6B758B-5CEB-40EB-8828-3AB02249DB8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Pohyb molekul plynu- částice se odrážejí od stěn nádoby a také ode sebe navzájem</a:t>
            </a:r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5F5723-3F52-4951-B229-5EC0541C7D7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2355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01D9417-9701-40FF-AB9B-4526BA7F0EB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2560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F1DE47-1446-4A34-90D1-D877C4B1C3C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E6035AD-7B27-4F00-B55B-21A316A77E2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Diamant i grafit (tuha) se skládají ze stejné látky- uhlíku. Vypadají a „chovají se“ jinak, protože atomy uhlíku jsou poskládané do jiného typu krystalu. Ke vzniku diamantu dochází jen pokud na atomy uhlíku působí extrémní tlak a teplota.</a:t>
            </a:r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510625C-345D-429D-B815-219C55A31BB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3174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9BB37B6-2E68-4664-A316-BE2541A6C38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379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AD97284-0113-4770-9BE9-6B1303C0D66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3584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27821D-EA66-44E5-8D7D-C2F01DFAEF6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Obr. 1: Difuze přes polopropustnou membránu</a:t>
            </a:r>
          </a:p>
        </p:txBody>
      </p:sp>
      <p:sp>
        <p:nvSpPr>
          <p:cNvPr id="3789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9BEAC4D-8F3C-4013-AD78-E8197FCB91F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4FAF3-D54D-4DF7-8D86-F6E6E31BD6FA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539BE-A1EF-47DA-A2EF-421397C43D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80083-25AC-49FE-8FAB-0A401B7B6393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36C41-BBC5-434E-A956-DF6A413CA4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AEB5F-87E8-4C52-95F8-F359B7711D47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6B21C-15AF-445F-BC77-DC5534FA01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EE56-CB26-44B4-8D1A-2C5C76EFD7AF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CA869-D80E-468C-B350-79881CFBFB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953F0-40D8-4F9C-B597-9833E8FDF8AD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90E7D-269C-4E45-B42A-54B57108DF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A6F92-30D2-41EF-AD2D-433824629705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B49C2-373A-4F45-BD87-CA778CFB05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B9F2E-A5C3-4689-B6E9-D2C9EB651174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0D920-98BD-4276-A22F-4CD86F5273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62833-F182-42D3-A304-E534F4DA616A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F658B-34F8-4110-89F9-1770402BCE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568EE-A03C-4E3C-BFD8-9EBB4601822E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933A5-DC8D-4717-81A9-D93AAA32AA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6F7B7-7E2B-4EAE-9269-59843ECED7CB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29DC6-5DAA-4474-ABA2-5D60A70440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27B15-2D75-4F5F-A547-3E32140FE1C6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99815-EEEE-4467-AD08-BD43A426AE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FB1DC8-6C48-40BA-9A91-A01FEDDF9D36}" type="datetime1">
              <a:rPr lang="cs-CZ"/>
              <a:pPr>
                <a:defRPr/>
              </a:pPr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2CB90D-D4A3-46F4-A76F-F08CB39705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0888" y="2060575"/>
          <a:ext cx="7559675" cy="3671888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Seznámení se stavbou látek podle skupenství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Atom, molekula, krystal, amorfní látka, struktura látek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Fyzika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Ivana Gajdošová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dataprojektor,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nebo materiály SŠST Ústí nad Labem, Čelakovského 5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Stavba látek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C12744A-2AB0-4195-8ECF-3B5B21B3CE0E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VY_32_INOVACE_11_213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E14BFC7-7CF8-4836-B202-50AAD9216727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ovéPole 2"/>
          <p:cNvSpPr txBox="1">
            <a:spLocks noChangeArrowheads="1"/>
          </p:cNvSpPr>
          <p:nvPr/>
        </p:nvSpPr>
        <p:spPr bwMode="auto">
          <a:xfrm>
            <a:off x="2124075" y="2708275"/>
            <a:ext cx="45354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>
                <a:solidFill>
                  <a:srgbClr val="002060"/>
                </a:solidFill>
                <a:latin typeface="Calibri" pitchFamily="34" charset="0"/>
              </a:rPr>
              <a:t>Stavba látek</a:t>
            </a:r>
            <a:endParaRPr lang="cs-CZ" sz="4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F832111-B936-488B-AB89-1BA9027A38D0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619250" y="1285875"/>
            <a:ext cx="54721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Kinetická teorie látek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188" y="1916113"/>
            <a:ext cx="7958137" cy="3970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>
                <a:latin typeface="+mn-lt"/>
                <a:cs typeface="+mn-cs"/>
              </a:rPr>
              <a:t> Látky kteréhokoliv skupenství se skládají z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částic</a:t>
            </a:r>
            <a:r>
              <a:rPr lang="cs-CZ" sz="2800" dirty="0">
                <a:latin typeface="+mn-lt"/>
                <a:cs typeface="+mn-cs"/>
              </a:rPr>
              <a:t> (molekuly, atomy, ionty)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>
                <a:latin typeface="+mn-lt"/>
                <a:cs typeface="+mn-cs"/>
              </a:rPr>
              <a:t> Struktura látky je nespojitá – mezi částicemi jsou mezery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>
                <a:latin typeface="+mn-lt"/>
                <a:cs typeface="+mn-cs"/>
              </a:rPr>
              <a:t> Částice se neustále chaoticky pohybují (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tepelný pohyb</a:t>
            </a:r>
            <a:r>
              <a:rPr lang="cs-CZ" sz="2800" dirty="0">
                <a:latin typeface="+mn-lt"/>
                <a:cs typeface="+mn-cs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>
                <a:latin typeface="+mn-lt"/>
                <a:cs typeface="+mn-cs"/>
              </a:rPr>
              <a:t> Částice na sebe vzájemně 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působí odpudivými a přitažlivými silami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93074334-F0C4-4FC4-87F5-613FC8A3E547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476375" y="1122363"/>
            <a:ext cx="547211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Struktura plynných látek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1773238"/>
            <a:ext cx="8280400" cy="3784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000" dirty="0">
                <a:latin typeface="+mn-lt"/>
                <a:cs typeface="+mn-cs"/>
              </a:rPr>
              <a:t> Za běžných podmínek jsou střední </a:t>
            </a:r>
            <a:r>
              <a:rPr lang="cs-CZ" sz="30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vzdálenosti mezi molekulami velké</a:t>
            </a:r>
            <a:r>
              <a:rPr lang="cs-CZ" sz="3000" dirty="0">
                <a:latin typeface="+mn-lt"/>
                <a:cs typeface="+mn-cs"/>
              </a:rPr>
              <a:t> ve srovnání s rozměry molekul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000" dirty="0">
                <a:latin typeface="+mn-lt"/>
                <a:cs typeface="+mn-cs"/>
              </a:rPr>
              <a:t> Kvůli těmto vzdálenostem jsou síly, jimiž na sebe molekuly vzájemně působí, zanedbatelné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000" dirty="0">
                <a:latin typeface="+mn-lt"/>
                <a:cs typeface="+mn-cs"/>
              </a:rPr>
              <a:t> Molekuly se pohybují velkými rychlostmi a různými směry, dochází k častým srážkám mezi molekulami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000" dirty="0">
                <a:latin typeface="+mn-lt"/>
                <a:cs typeface="+mn-cs"/>
              </a:rPr>
              <a:t> Rychlost pohybu se zvyšuje s teplotou prostředí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A63DDDA-DF76-4B17-A1AF-F73D77B33BE2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4" descr="gas molecules in a containe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87675" y="1341438"/>
            <a:ext cx="3240088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8" name="Obdélník 12"/>
          <p:cNvSpPr>
            <a:spLocks noChangeArrowheads="1"/>
          </p:cNvSpPr>
          <p:nvPr/>
        </p:nvSpPr>
        <p:spPr bwMode="auto">
          <a:xfrm>
            <a:off x="1835150" y="4868863"/>
            <a:ext cx="6121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1: Pohyb molekul plynu- částice se odrážejí od stěn nádoby a také od sebe navzájem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9C1C0F89-EE0D-46F5-8983-90F4AFB2FBD5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2533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835150" y="1285875"/>
            <a:ext cx="5473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Struktura kapalných látek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1773238"/>
            <a:ext cx="8280400" cy="40306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Střední vzdálenost mezi molekulami je menší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Molekuly jsou k sobě proto 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navzájem přitahovány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Nejsou tolik pohyblivé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Síly ovšem nejsou tak silné, aby molekuly zaujímaly stále stejné polohy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Každá molekula kmitá kolem rovnovážné polohy, která se s časem mění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50DE371-5F85-4D03-9E9D-33438B4633AF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4581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692275" y="1249363"/>
            <a:ext cx="547211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Struktura kapalných látek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2420938"/>
            <a:ext cx="8280400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Když na kapalinu působí síla, molekuly se přesouvají převážně ve směru této síly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Díky tomu je kapalina 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tekutá a nezachovává tvar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F4E2A5C-3526-41C6-8CD4-910D63E694B2}" type="slidenum">
              <a:rPr lang="cs-CZ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6629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943100" y="1285875"/>
            <a:ext cx="54737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Struktura pevných látek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2060575"/>
            <a:ext cx="8280400" cy="3540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Částice vytvářejí těleso určitého 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tvaru a objemu</a:t>
            </a:r>
            <a:r>
              <a:rPr lang="cs-CZ" sz="3200" dirty="0">
                <a:latin typeface="+mn-lt"/>
                <a:cs typeface="+mn-cs"/>
              </a:rPr>
              <a:t>, který se takřka nemění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Částice mívají pravidelné uspořádání = 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krystalickou strukturu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Stavba krystalické mřížky se může lišit v závislosti tvaru molekul, ale i způsobu, jakým ke vzniku krystalu došlo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55E7B85-80B3-4C69-AFA6-CC5B3072AF52}" type="slidenum">
              <a:rPr lang="cs-CZ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867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Dva typy krystalu uhlíku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8680" name="Picture 2" descr="File:Diamond Cubic-F lattice animatio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58888" y="2492375"/>
            <a:ext cx="24003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1" name="Obdélník 10"/>
          <p:cNvSpPr>
            <a:spLocks noChangeArrowheads="1"/>
          </p:cNvSpPr>
          <p:nvPr/>
        </p:nvSpPr>
        <p:spPr bwMode="auto">
          <a:xfrm>
            <a:off x="827088" y="4797425"/>
            <a:ext cx="37449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2: Krystalická struktura diamantu je krychlová a extrémně pevná (díky ní je diamant nejpevnějším známým minerálem)</a:t>
            </a:r>
          </a:p>
        </p:txBody>
      </p:sp>
      <p:pic>
        <p:nvPicPr>
          <p:cNvPr id="28682" name="Picture 4" descr="graphite molecul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0063" y="2636838"/>
            <a:ext cx="2447925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3" name="Obdélník 12"/>
          <p:cNvSpPr>
            <a:spLocks noChangeArrowheads="1"/>
          </p:cNvSpPr>
          <p:nvPr/>
        </p:nvSpPr>
        <p:spPr bwMode="auto">
          <a:xfrm>
            <a:off x="5219700" y="4797425"/>
            <a:ext cx="3455988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3: Krystalická struktura grafitu je rozložená do tenkých vrstev, mezi nimiž nejsou příliš silné vazby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39750" y="1844675"/>
            <a:ext cx="8135938" cy="915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>
                <a:solidFill>
                  <a:srgbClr val="254061"/>
                </a:solidFill>
                <a:latin typeface="Calibri" pitchFamily="34" charset="0"/>
              </a:rPr>
              <a:t>Diamant</a:t>
            </a:r>
            <a:r>
              <a:rPr lang="cs-CZ">
                <a:latin typeface="Calibri" pitchFamily="34" charset="0"/>
              </a:rPr>
              <a:t> i </a:t>
            </a:r>
            <a:r>
              <a:rPr lang="cs-CZ" b="1">
                <a:solidFill>
                  <a:srgbClr val="254061"/>
                </a:solidFill>
                <a:latin typeface="Calibri" pitchFamily="34" charset="0"/>
              </a:rPr>
              <a:t>grafit</a:t>
            </a:r>
            <a:r>
              <a:rPr lang="cs-CZ">
                <a:latin typeface="Calibri" pitchFamily="34" charset="0"/>
              </a:rPr>
              <a:t> (tuha) se skládají ze stejné látky</a:t>
            </a:r>
            <a:r>
              <a:rPr lang="cs-CZ"/>
              <a:t> </a:t>
            </a:r>
            <a:r>
              <a:rPr lang="cs-CZ">
                <a:latin typeface="Calibri" pitchFamily="34" charset="0"/>
              </a:rPr>
              <a:t>- uhlíku. Vypadají a „chovají se“ jinak, protože atomy uhlíku jsou poskládané do </a:t>
            </a:r>
            <a:r>
              <a:rPr lang="cs-CZ" b="1">
                <a:solidFill>
                  <a:srgbClr val="254061"/>
                </a:solidFill>
                <a:latin typeface="Calibri" pitchFamily="34" charset="0"/>
              </a:rPr>
              <a:t>jiného typu krystalu</a:t>
            </a:r>
            <a:r>
              <a:rPr lang="cs-CZ">
                <a:latin typeface="Calibri" pitchFamily="34" charset="0"/>
              </a:rPr>
              <a:t>. Ke vzniku diamantu dochází</a:t>
            </a:r>
            <a:r>
              <a:rPr lang="cs-CZ"/>
              <a:t>,</a:t>
            </a:r>
            <a:r>
              <a:rPr lang="cs-CZ">
                <a:latin typeface="Calibri" pitchFamily="34" charset="0"/>
              </a:rPr>
              <a:t> jen pokud na atomy uhlíku působí extrémní tlak a teplota.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E84F4B5-E811-49F4-9517-0B2CBF98EE59}" type="slidenum">
              <a:rPr lang="cs-CZ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25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485900" y="1285875"/>
            <a:ext cx="54721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Struktura pevných láte</a:t>
            </a: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k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750" y="2060575"/>
            <a:ext cx="8280400" cy="3540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Vzdálenost mezi částicemi pevných látek je 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velmi malá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Síly, jimiž na sebe vzájemně působí, jsou tedy velké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Některé pevné látky ovšem nemají pravidelnou strukturu – takovým říkáme 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amorfní</a:t>
            </a:r>
            <a:r>
              <a:rPr lang="cs-CZ" sz="3200" dirty="0">
                <a:latin typeface="+mn-lt"/>
                <a:cs typeface="+mn-cs"/>
              </a:rPr>
              <a:t> (beztvaré)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Patří mezi ně např. sklo, asfalt, pryskyřice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5183213-2537-4B43-A848-85156BECB99D}" type="slidenum">
              <a:rPr lang="cs-CZ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2773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749425" y="1285875"/>
            <a:ext cx="54721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Struktura pevných látek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32776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2060575"/>
            <a:ext cx="241935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7" name="Obdélník 11"/>
          <p:cNvSpPr>
            <a:spLocks noChangeArrowheads="1"/>
          </p:cNvSpPr>
          <p:nvPr/>
        </p:nvSpPr>
        <p:spPr bwMode="auto">
          <a:xfrm>
            <a:off x="2555875" y="5013325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Obr. 4: Molekulární struktura skla. Sklo je amorfní, molekuly nejsou pravidelně uspořádané.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CFD9C0A-248B-49F5-AD4F-A28874EB9F96}" type="slidenum">
              <a:rPr lang="cs-CZ"/>
              <a:pPr>
                <a:defRPr/>
              </a:pPr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4821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692275" y="1285875"/>
            <a:ext cx="54721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Struktura pevných látek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4824" name="TextovéPole 3"/>
          <p:cNvSpPr txBox="1">
            <a:spLocks noChangeArrowheads="1"/>
          </p:cNvSpPr>
          <p:nvPr/>
        </p:nvSpPr>
        <p:spPr bwMode="auto">
          <a:xfrm>
            <a:off x="539750" y="2276475"/>
            <a:ext cx="82804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3200">
                <a:latin typeface="Calibri" pitchFamily="34" charset="0"/>
              </a:rPr>
              <a:t> Částice nejsou příliš pohyblivé – jen kmitají kolem svého pevně daného místa</a:t>
            </a:r>
          </a:p>
          <a:p>
            <a:pPr>
              <a:buFont typeface="Arial" charset="0"/>
              <a:buChar char="•"/>
            </a:pPr>
            <a:r>
              <a:rPr lang="cs-CZ" sz="3200">
                <a:latin typeface="Calibri" pitchFamily="34" charset="0"/>
              </a:rPr>
              <a:t> Vzdálenost, na jakou mohou částice kmitat, se zvyšuje spolu s teplotou</a:t>
            </a:r>
          </a:p>
          <a:p>
            <a:pPr>
              <a:buFont typeface="Arial" charset="0"/>
              <a:buChar char="•"/>
            </a:pPr>
            <a:r>
              <a:rPr lang="cs-CZ" sz="3200">
                <a:latin typeface="Calibri" pitchFamily="34" charset="0"/>
              </a:rPr>
              <a:t> Největší jsou těs</a:t>
            </a:r>
            <a:r>
              <a:rPr lang="cs-CZ" sz="3200"/>
              <a:t>n</a:t>
            </a:r>
            <a:r>
              <a:rPr lang="cs-CZ" sz="3200">
                <a:latin typeface="Calibri" pitchFamily="34" charset="0"/>
              </a:rPr>
              <a:t>ě pod teplotou tání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3114967-5310-4C54-BADD-A0787FDBEF4E}" type="slidenum">
              <a:rPr lang="cs-CZ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6869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Obrázek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187450" y="1285875"/>
            <a:ext cx="54721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Plazma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7513" y="2349500"/>
            <a:ext cx="8281987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Plazma je někdy považována za 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4. skupenství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Je to soustava </a:t>
            </a:r>
            <a:r>
              <a:rPr lang="cs-CZ" sz="3200" b="1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elektricky nabitých částic </a:t>
            </a:r>
            <a:r>
              <a:rPr lang="cs-CZ" sz="3200" dirty="0">
                <a:latin typeface="+mn-lt"/>
                <a:cs typeface="+mn-cs"/>
              </a:rPr>
              <a:t>(iontů, volných elektronů) a neutrálních částic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200" dirty="0">
                <a:latin typeface="+mn-lt"/>
                <a:cs typeface="+mn-cs"/>
              </a:rPr>
              <a:t> Při vysokých teplotách se plazma může skládat jen z volných atomových jader a elektronů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F9BEE9B9-5C2C-4C9A-9093-2EE95AB099AD}" type="slidenum">
              <a:rPr lang="cs-CZ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891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TextovéPole 4"/>
          <p:cNvSpPr txBox="1">
            <a:spLocks noChangeArrowheads="1"/>
          </p:cNvSpPr>
          <p:nvPr/>
        </p:nvSpPr>
        <p:spPr bwMode="auto">
          <a:xfrm>
            <a:off x="684213" y="1125538"/>
            <a:ext cx="8186737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Použité zdroje: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Obr. 1: </a:t>
            </a:r>
            <a:r>
              <a:rPr lang="en-US">
                <a:latin typeface="Calibri" pitchFamily="34" charset="0"/>
              </a:rPr>
              <a:t>DARLING, David. </a:t>
            </a:r>
            <a:r>
              <a:rPr lang="en-US" i="1">
                <a:latin typeface="Calibri" pitchFamily="34" charset="0"/>
              </a:rPr>
              <a:t>The Encyclopedia of Science</a:t>
            </a:r>
            <a:r>
              <a:rPr lang="en-US">
                <a:latin typeface="Calibri" pitchFamily="34" charset="0"/>
              </a:rPr>
              <a:t> [online]. [cit. 8.9.2013]. Dostupný na WWW: http://www.daviddarling.info/encyclopedia/G/gas.html</a:t>
            </a:r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Obr. 2: AUTOR NEUVEDEN. </a:t>
            </a:r>
            <a:r>
              <a:rPr lang="cs-CZ" i="1">
                <a:latin typeface="Calibri" pitchFamily="34" charset="0"/>
              </a:rPr>
              <a:t>Wikipedia.cz</a:t>
            </a:r>
            <a:r>
              <a:rPr lang="cs-CZ">
                <a:latin typeface="Calibri" pitchFamily="34" charset="0"/>
              </a:rPr>
              <a:t> [online]. [cit. 8.9.2013]. Dostupný na WWW: http://en.wikipedia.org/wiki/File:Diamond_Cubic-F_lattice_animation.gif </a:t>
            </a:r>
          </a:p>
          <a:p>
            <a:r>
              <a:rPr lang="cs-CZ">
                <a:latin typeface="Calibri" pitchFamily="34" charset="0"/>
              </a:rPr>
              <a:t>Obr. 3: </a:t>
            </a:r>
            <a:r>
              <a:rPr lang="en-US">
                <a:latin typeface="Calibri" pitchFamily="34" charset="0"/>
              </a:rPr>
              <a:t>DARLING, David. </a:t>
            </a:r>
            <a:r>
              <a:rPr lang="en-US" i="1">
                <a:latin typeface="Calibri" pitchFamily="34" charset="0"/>
              </a:rPr>
              <a:t>The Encyclopedia of Science</a:t>
            </a:r>
            <a:r>
              <a:rPr lang="en-US">
                <a:latin typeface="Calibri" pitchFamily="34" charset="0"/>
              </a:rPr>
              <a:t> [online]. [cit. 8.9.2013]. Dostupný na WWW: http://www.daviddarling.info/encyclopedia/G/graphite.html </a:t>
            </a:r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Obr. 4: AUTOR NEUVEDEN. </a:t>
            </a:r>
            <a:r>
              <a:rPr lang="cs-CZ" i="1">
                <a:latin typeface="Calibri" pitchFamily="34" charset="0"/>
              </a:rPr>
              <a:t>University of California: Math Department</a:t>
            </a:r>
            <a:r>
              <a:rPr lang="cs-CZ">
                <a:latin typeface="Calibri" pitchFamily="34" charset="0"/>
              </a:rPr>
              <a:t> [online]. [cit. 8.9.2013]. Dostupný na WWW: http://math.ucr.edu/home/baez/physics/General/Glass/glass.html 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SVOBODA, E. a kol. </a:t>
            </a:r>
            <a:r>
              <a:rPr lang="cs-CZ" i="1">
                <a:latin typeface="Calibri" pitchFamily="34" charset="0"/>
              </a:rPr>
              <a:t>Přehled středoškolské fyziky</a:t>
            </a:r>
            <a:r>
              <a:rPr lang="cs-CZ">
                <a:latin typeface="Calibri" pitchFamily="34" charset="0"/>
              </a:rPr>
              <a:t>. Praha: Prometheus, 1996, ISBN 80-7196-006-3. 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1868</TotalTime>
  <Words>921</Words>
  <Application>Microsoft Office PowerPoint</Application>
  <PresentationFormat>On-screen Show (4:3)</PresentationFormat>
  <Paragraphs>137</Paragraphs>
  <Slides>14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Calibri</vt:lpstr>
      <vt:lpstr>Arial</vt:lpstr>
      <vt:lpstr>Times New Roman</vt:lpstr>
      <vt:lpstr>Book Antiqua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250</cp:revision>
  <dcterms:created xsi:type="dcterms:W3CDTF">2010-11-01T23:40:31Z</dcterms:created>
  <dcterms:modified xsi:type="dcterms:W3CDTF">2013-09-17T17:17:57Z</dcterms:modified>
</cp:coreProperties>
</file>