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8" r:id="rId2"/>
    <p:sldId id="257" r:id="rId3"/>
    <p:sldId id="283" r:id="rId4"/>
    <p:sldId id="279" r:id="rId5"/>
    <p:sldId id="284" r:id="rId6"/>
    <p:sldId id="281" r:id="rId7"/>
    <p:sldId id="275" r:id="rId8"/>
    <p:sldId id="289" r:id="rId9"/>
    <p:sldId id="290" r:id="rId10"/>
    <p:sldId id="291" r:id="rId11"/>
    <p:sldId id="292" r:id="rId12"/>
    <p:sldId id="293" r:id="rId13"/>
    <p:sldId id="294" r:id="rId14"/>
    <p:sldId id="296" r:id="rId15"/>
    <p:sldId id="295" r:id="rId16"/>
    <p:sldId id="297" r:id="rId17"/>
    <p:sldId id="288" r:id="rId18"/>
    <p:sldId id="269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2E34D6A-6C77-45FA-BA31-1F994012ED12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B3EE629-EC02-46BB-8876-2E3B933890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07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6BC88C9-A1DD-42EA-A33F-F4ACCC9C200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9896D6-AA13-4719-8601-BF70FB57E8D0}" type="datetime1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3DD6E1-5D04-4E8F-9562-C7ED828513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2EF43-CCAB-4C78-B17E-D37B7462766B}" type="datetime1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94EB4-6F5D-4AB0-A2FD-FF746FC679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8B7484-1786-4BC1-82D8-8FD9A6B9EABE}" type="datetime1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95629E-4875-413A-9C05-6B313F4F47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55266A-DD08-4C6F-94D3-B249AAD0142C}" type="datetime1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46F6-1051-4555-9356-64460131C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D228A7-C872-42AF-81A6-FEFD047D68A5}" type="datetime1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EC111-492B-4CD3-9229-DFF25CA4F9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69480-0D84-41EF-8213-7205E1F3FD5C}" type="datetime1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DEE3F6-0641-4CB9-B2D2-9ABA8EE0FA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A90816-228A-41CC-A021-94D4DEFC6D78}" type="datetime1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249AC-F749-4445-BE8E-58AB7564D7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F7C83-26ED-4894-B636-D057A34C8468}" type="datetime1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8C488A-F5C5-4D43-8CA3-F6A0F771FD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9E1635-605E-4CEB-8783-C769BAA9463C}" type="datetime1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046619-BB32-42BB-9AF2-A34F392216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4655B-1170-4789-A0F4-8D4D1E2B3514}" type="datetime1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7C906C-9E54-4FAD-8A59-E55361B8A8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15CCC0-C4EC-425E-A4E3-083482268ECA}" type="datetime1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584C5-C5AF-4F13-A43F-8AE31A3D16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24A3E91-6B8C-4C48-AEF1-EEC2E3F18204}" type="datetime1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571C0F1-FFC2-45DD-91AF-6A1494FDB1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Soubor:Amber.pendants.800pix.0502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0888" y="2060575"/>
          <a:ext cx="7559675" cy="3671888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Seznámení s vlastnostmi náboje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Náboj, atom, jádro, obal, iont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Fyzika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Ivana Gajdošová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Výklad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ročník, žáci 16 – 17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nebo materiály SŠST Ústí nad Labem, Čelakovského 5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Vlastnosti elektrického náboje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370EFFC-9607-4FA5-90E7-3B35D7FD4486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VY_32_INOVACE_12_230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B706F5D-E9ED-43B3-9DDB-0564C77BB856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3"/>
          <p:cNvSpPr txBox="1">
            <a:spLocks noChangeArrowheads="1"/>
          </p:cNvSpPr>
          <p:nvPr/>
        </p:nvSpPr>
        <p:spPr bwMode="auto">
          <a:xfrm>
            <a:off x="1187450" y="2205038"/>
            <a:ext cx="6985000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Vlastnosti elektrického náboje</a:t>
            </a:r>
          </a:p>
          <a:p>
            <a:pPr algn="ctr"/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3AD5AAD-07FE-4718-81A5-9331B754B0E4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827088" y="1700213"/>
            <a:ext cx="7489825" cy="2432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atin typeface="+mn-lt"/>
                <a:cs typeface="+mn-cs"/>
              </a:rPr>
              <a:t>V okolí elektricky nabitých těles (částic) existuje silové elektrické pole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Vlastnosti elektrovaných těles znali již staří Řekové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Thales Milétský – v 6. století př.n.l. popsal chování jantaru třeného lnem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  <a:cs typeface="+mn-cs"/>
              </a:rPr>
              <a:t>Jantar  = řecky elektron</a:t>
            </a:r>
            <a:endParaRPr lang="cs-CZ" sz="24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A31717E-C726-421E-BE38-A5A94B86F658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1058863"/>
            <a:ext cx="6118225" cy="458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6" name="TextovéPole 2"/>
          <p:cNvSpPr txBox="1">
            <a:spLocks noChangeArrowheads="1"/>
          </p:cNvSpPr>
          <p:nvPr/>
        </p:nvSpPr>
        <p:spPr bwMode="auto">
          <a:xfrm>
            <a:off x="1619250" y="5732463"/>
            <a:ext cx="3384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Obr.1: jantar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A9E5C57-34AD-4AE2-A2C4-C125B0E69228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3"/>
          <p:cNvSpPr txBox="1">
            <a:spLocks noChangeArrowheads="1"/>
          </p:cNvSpPr>
          <p:nvPr/>
        </p:nvSpPr>
        <p:spPr bwMode="auto">
          <a:xfrm>
            <a:off x="611188" y="1628775"/>
            <a:ext cx="7848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Elektrický náboj je vázán na částice (sám o sobě neexistuje).</a:t>
            </a:r>
          </a:p>
        </p:txBody>
      </p:sp>
      <p:sp>
        <p:nvSpPr>
          <p:cNvPr id="18440" name="TextovéPole 4"/>
          <p:cNvSpPr txBox="1">
            <a:spLocks noChangeArrowheads="1"/>
          </p:cNvSpPr>
          <p:nvPr/>
        </p:nvSpPr>
        <p:spPr bwMode="auto">
          <a:xfrm>
            <a:off x="971550" y="2781300"/>
            <a:ext cx="5688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Značka elektrického náboje      </a:t>
            </a:r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Q</a:t>
            </a:r>
            <a:endParaRPr lang="cs-CZ" sz="400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55675" y="4221163"/>
            <a:ext cx="6983413" cy="21240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Jednotka </a:t>
            </a:r>
            <a:r>
              <a:rPr lang="cs-CZ" sz="2400" dirty="0">
                <a:latin typeface="+mn-lt"/>
                <a:cs typeface="+mn-cs"/>
              </a:rPr>
              <a:t>elektrického náboje      </a:t>
            </a:r>
            <a:r>
              <a:rPr lang="cs-CZ" sz="4000" dirty="0">
                <a:solidFill>
                  <a:srgbClr val="C00000"/>
                </a:solidFill>
                <a:latin typeface="+mn-lt"/>
                <a:cs typeface="+mn-cs"/>
              </a:rPr>
              <a:t>1</a:t>
            </a:r>
            <a:r>
              <a:rPr lang="cs-CZ" sz="4000" b="1" dirty="0">
                <a:solidFill>
                  <a:srgbClr val="C00000"/>
                </a:solidFill>
                <a:latin typeface="+mn-lt"/>
                <a:cs typeface="+mn-cs"/>
              </a:rPr>
              <a:t>C</a:t>
            </a:r>
            <a:r>
              <a:rPr lang="cs-CZ" sz="4000" b="1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(coulomb)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Častěji užíváme </a:t>
            </a:r>
            <a:r>
              <a:rPr lang="cs-CZ" dirty="0" err="1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mikrocoulomb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 1</a:t>
            </a:r>
            <a:r>
              <a:rPr lang="el-GR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μ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C = 10</a:t>
            </a:r>
            <a:r>
              <a:rPr lang="cs-CZ" baseline="300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-6 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 C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0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</a:t>
            </a: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33AC1B1-E8F9-4BC0-9D0A-65B6603EFAF4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2"/>
          <p:cNvSpPr txBox="1">
            <a:spLocks noChangeArrowheads="1"/>
          </p:cNvSpPr>
          <p:nvPr/>
        </p:nvSpPr>
        <p:spPr bwMode="auto">
          <a:xfrm>
            <a:off x="1476375" y="1196975"/>
            <a:ext cx="64801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VLASTNOSTI ELEKTRICKÉHO NÁBOJE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87375" y="2205038"/>
            <a:ext cx="6145213" cy="2308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>
                <a:latin typeface="+mn-lt"/>
                <a:cs typeface="+mn-cs"/>
              </a:rPr>
              <a:t>elektrování těles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sz="2400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přenos náboje z jednoho tělesa na druhé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vzniká například třením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(pravítko třeme o látku, zachytává kousky papíru; umělohmotný hřeben elektruje vlasy)</a:t>
            </a:r>
            <a:endParaRPr lang="cs-CZ" sz="2400" dirty="0">
              <a:latin typeface="+mn-lt"/>
              <a:cs typeface="+mn-cs"/>
            </a:endParaRPr>
          </a:p>
        </p:txBody>
      </p:sp>
      <p:pic>
        <p:nvPicPr>
          <p:cNvPr id="19465" name="Picture 2" descr="C:\Users\Gajdosova\AppData\Local\Microsoft\Windows\Temporary Internet Files\Content.IE5\DW1ZHABZ\MP90044246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88050" y="1658938"/>
            <a:ext cx="2786063" cy="2436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242A2CCC-990D-4336-BC1F-F323FDF5F72F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98600" y="1125538"/>
            <a:ext cx="2143125" cy="406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TextovéPole 2"/>
          <p:cNvSpPr txBox="1">
            <a:spLocks noChangeArrowheads="1"/>
          </p:cNvSpPr>
          <p:nvPr/>
        </p:nvSpPr>
        <p:spPr bwMode="auto">
          <a:xfrm>
            <a:off x="3924300" y="4292600"/>
            <a:ext cx="34559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Van de Graaffův generátor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58C37EE-1479-41AF-9096-817C499B785F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2"/>
          <p:cNvSpPr txBox="1">
            <a:spLocks noChangeArrowheads="1"/>
          </p:cNvSpPr>
          <p:nvPr/>
        </p:nvSpPr>
        <p:spPr bwMode="auto">
          <a:xfrm>
            <a:off x="971550" y="1484313"/>
            <a:ext cx="6121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b="1">
                <a:latin typeface="Calibri" pitchFamily="34" charset="0"/>
              </a:rPr>
              <a:t>přemisťování náboje v tělese</a:t>
            </a:r>
          </a:p>
        </p:txBody>
      </p:sp>
      <p:sp>
        <p:nvSpPr>
          <p:cNvPr id="21512" name="TextovéPole 3"/>
          <p:cNvSpPr txBox="1">
            <a:spLocks noChangeArrowheads="1"/>
          </p:cNvSpPr>
          <p:nvPr/>
        </p:nvSpPr>
        <p:spPr bwMode="auto">
          <a:xfrm>
            <a:off x="971550" y="2565400"/>
            <a:ext cx="7345363" cy="261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Vodiče </a:t>
            </a:r>
            <a:r>
              <a:rPr lang="cs-CZ" sz="2800">
                <a:latin typeface="Calibri" pitchFamily="34" charset="0"/>
              </a:rPr>
              <a:t>– </a:t>
            </a:r>
            <a:r>
              <a:rPr lang="cs-CZ" sz="2400">
                <a:latin typeface="Calibri" pitchFamily="34" charset="0"/>
              </a:rPr>
              <a:t>látky mající dostatek volných elektronů, vedou dobře elektrický proud (např. kovy)</a:t>
            </a:r>
            <a:endParaRPr lang="cs-CZ" sz="2400">
              <a:solidFill>
                <a:srgbClr val="C00000"/>
              </a:solidFill>
              <a:latin typeface="Calibri" pitchFamily="34" charset="0"/>
            </a:endParaRPr>
          </a:p>
          <a:p>
            <a:pPr marL="285750" indent="-285750">
              <a:buFontTx/>
              <a:buChar char="-"/>
            </a:pPr>
            <a:endParaRPr lang="cs-CZ">
              <a:latin typeface="Calibri" pitchFamily="34" charset="0"/>
            </a:endParaRPr>
          </a:p>
          <a:p>
            <a:pPr marL="285750" indent="-285750">
              <a:buFontTx/>
              <a:buChar char="-"/>
            </a:pPr>
            <a:endParaRPr lang="cs-CZ">
              <a:latin typeface="Calibri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Izolanty</a:t>
            </a:r>
            <a:r>
              <a:rPr lang="cs-CZ">
                <a:latin typeface="Calibri" pitchFamily="34" charset="0"/>
              </a:rPr>
              <a:t> – </a:t>
            </a:r>
            <a:r>
              <a:rPr lang="cs-CZ" sz="2400">
                <a:latin typeface="Calibri" pitchFamily="34" charset="0"/>
              </a:rPr>
              <a:t>látky s nepatrným množstvím volných elektronů, elektrický proud nevedou (např. guma, porcelán)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A3A7922-8323-414E-B03B-92C78F0E5DCF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2"/>
          <p:cNvSpPr txBox="1">
            <a:spLocks noChangeArrowheads="1"/>
          </p:cNvSpPr>
          <p:nvPr/>
        </p:nvSpPr>
        <p:spPr bwMode="auto">
          <a:xfrm>
            <a:off x="971550" y="1484313"/>
            <a:ext cx="6121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b="1">
                <a:latin typeface="Calibri" pitchFamily="34" charset="0"/>
              </a:rPr>
              <a:t>náboj je kladný nebo záporný </a:t>
            </a:r>
          </a:p>
        </p:txBody>
      </p:sp>
      <p:sp>
        <p:nvSpPr>
          <p:cNvPr id="10" name="Vývojový diagram: spojnice 9"/>
          <p:cNvSpPr/>
          <p:nvPr/>
        </p:nvSpPr>
        <p:spPr>
          <a:xfrm>
            <a:off x="2200275" y="2832100"/>
            <a:ext cx="457200" cy="457200"/>
          </a:xfrm>
          <a:prstGeom prst="flowChartConnector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-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500188" y="3060700"/>
            <a:ext cx="69532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657475" y="3060700"/>
            <a:ext cx="79216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409825" y="3289300"/>
            <a:ext cx="0" cy="7207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814513" y="3246438"/>
            <a:ext cx="468312" cy="4984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2600325" y="3225800"/>
            <a:ext cx="461963" cy="4984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2582863" y="2352675"/>
            <a:ext cx="463550" cy="5461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736725" y="2352675"/>
            <a:ext cx="546100" cy="5461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Vývojový diagram: spojnice 19"/>
          <p:cNvSpPr/>
          <p:nvPr/>
        </p:nvSpPr>
        <p:spPr>
          <a:xfrm>
            <a:off x="5724525" y="2847975"/>
            <a:ext cx="457200" cy="457200"/>
          </a:xfrm>
          <a:prstGeom prst="flowChartConnector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+</a:t>
            </a:r>
            <a:endParaRPr lang="cs-CZ" dirty="0"/>
          </a:p>
        </p:txBody>
      </p:sp>
      <p:cxnSp>
        <p:nvCxnSpPr>
          <p:cNvPr id="21" name="Přímá spojnice se šipkou 20"/>
          <p:cNvCxnSpPr>
            <a:stCxn id="20" idx="6"/>
          </p:cNvCxnSpPr>
          <p:nvPr/>
        </p:nvCxnSpPr>
        <p:spPr>
          <a:xfrm>
            <a:off x="6181725" y="3076575"/>
            <a:ext cx="69373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20" idx="2"/>
          </p:cNvCxnSpPr>
          <p:nvPr/>
        </p:nvCxnSpPr>
        <p:spPr>
          <a:xfrm flipH="1">
            <a:off x="4932363" y="3076575"/>
            <a:ext cx="79216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20" idx="0"/>
          </p:cNvCxnSpPr>
          <p:nvPr/>
        </p:nvCxnSpPr>
        <p:spPr>
          <a:xfrm flipV="1">
            <a:off x="5953125" y="2127250"/>
            <a:ext cx="0" cy="7207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20" idx="4"/>
          </p:cNvCxnSpPr>
          <p:nvPr/>
        </p:nvCxnSpPr>
        <p:spPr>
          <a:xfrm>
            <a:off x="5953125" y="3305175"/>
            <a:ext cx="0" cy="838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20" idx="7"/>
          </p:cNvCxnSpPr>
          <p:nvPr/>
        </p:nvCxnSpPr>
        <p:spPr>
          <a:xfrm flipV="1">
            <a:off x="6115050" y="2416175"/>
            <a:ext cx="466725" cy="4984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20" idx="1"/>
          </p:cNvCxnSpPr>
          <p:nvPr/>
        </p:nvCxnSpPr>
        <p:spPr>
          <a:xfrm flipH="1" flipV="1">
            <a:off x="5327650" y="2416175"/>
            <a:ext cx="463550" cy="4984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20" idx="3"/>
          </p:cNvCxnSpPr>
          <p:nvPr/>
        </p:nvCxnSpPr>
        <p:spPr>
          <a:xfrm flipH="1">
            <a:off x="5327650" y="3238500"/>
            <a:ext cx="463550" cy="5461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20" idx="5"/>
          </p:cNvCxnSpPr>
          <p:nvPr/>
        </p:nvCxnSpPr>
        <p:spPr>
          <a:xfrm>
            <a:off x="6115050" y="3238500"/>
            <a:ext cx="544513" cy="5461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>
            <a:endCxn id="10" idx="0"/>
          </p:cNvCxnSpPr>
          <p:nvPr/>
        </p:nvCxnSpPr>
        <p:spPr>
          <a:xfrm>
            <a:off x="2409825" y="2205038"/>
            <a:ext cx="19050" cy="6270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54" name="TextovéPole 28"/>
          <p:cNvSpPr txBox="1">
            <a:spLocks noChangeArrowheads="1"/>
          </p:cNvSpPr>
          <p:nvPr/>
        </p:nvSpPr>
        <p:spPr bwMode="auto">
          <a:xfrm>
            <a:off x="755650" y="4605338"/>
            <a:ext cx="76327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Elektrony jsou nositeli záporného náboje (mezinárodní dohoda)</a:t>
            </a:r>
          </a:p>
          <a:p>
            <a:r>
              <a:rPr lang="cs-CZ">
                <a:latin typeface="Calibri" pitchFamily="34" charset="0"/>
              </a:rPr>
              <a:t>Protony jsou nositeli kladného náboje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F5E5AA1D-C340-4406-9D5D-C5E56F915703}" type="slidenum">
              <a:rPr lang="cs-CZ"/>
              <a:pPr>
                <a:defRPr/>
              </a:pPr>
              <a:t>10</a:t>
            </a:fld>
            <a:endParaRPr lang="cs-CZ" dirty="0"/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2"/>
          <p:cNvSpPr txBox="1">
            <a:spLocks noChangeArrowheads="1"/>
          </p:cNvSpPr>
          <p:nvPr/>
        </p:nvSpPr>
        <p:spPr bwMode="auto">
          <a:xfrm>
            <a:off x="971550" y="1484313"/>
            <a:ext cx="6121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b="1">
                <a:latin typeface="Calibri" pitchFamily="34" charset="0"/>
              </a:rPr>
              <a:t>náboj je dělitelný</a:t>
            </a:r>
          </a:p>
        </p:txBody>
      </p:sp>
      <p:sp>
        <p:nvSpPr>
          <p:cNvPr id="23560" name="TextovéPole 3"/>
          <p:cNvSpPr txBox="1">
            <a:spLocks noChangeArrowheads="1"/>
          </p:cNvSpPr>
          <p:nvPr/>
        </p:nvSpPr>
        <p:spPr bwMode="auto">
          <a:xfrm>
            <a:off x="611188" y="2349500"/>
            <a:ext cx="8064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Elementární náboj je nejmenší možný elektrický náboj jedné samostatné částice.</a:t>
            </a:r>
          </a:p>
        </p:txBody>
      </p:sp>
      <p:sp>
        <p:nvSpPr>
          <p:cNvPr id="23561" name="TextovéPole 4"/>
          <p:cNvSpPr txBox="1">
            <a:spLocks noChangeArrowheads="1"/>
          </p:cNvSpPr>
          <p:nvPr/>
        </p:nvSpPr>
        <p:spPr bwMode="auto">
          <a:xfrm>
            <a:off x="1258888" y="3500438"/>
            <a:ext cx="612140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>
                <a:solidFill>
                  <a:srgbClr val="FF0000"/>
                </a:solidFill>
                <a:latin typeface="Calibri" pitchFamily="34" charset="0"/>
              </a:rPr>
              <a:t>e = 1,602.10</a:t>
            </a:r>
            <a:r>
              <a:rPr lang="cs-CZ" sz="3600" baseline="30000">
                <a:solidFill>
                  <a:srgbClr val="FF0000"/>
                </a:solidFill>
                <a:latin typeface="Calibri" pitchFamily="34" charset="0"/>
              </a:rPr>
              <a:t>-19 </a:t>
            </a:r>
            <a:r>
              <a:rPr lang="cs-CZ" sz="3600">
                <a:solidFill>
                  <a:srgbClr val="FF0000"/>
                </a:solidFill>
                <a:latin typeface="Calibri" pitchFamily="34" charset="0"/>
              </a:rPr>
              <a:t>C</a:t>
            </a:r>
          </a:p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C0255D38-19B7-4CE9-9B9D-2819381F0D7E}" type="slidenum">
              <a:rPr lang="cs-CZ"/>
              <a:pPr>
                <a:defRPr/>
              </a:pPr>
              <a:t>11</a:t>
            </a:fld>
            <a:endParaRPr lang="cs-CZ" dirty="0"/>
          </a:p>
        </p:txBody>
      </p:sp>
      <p:pic>
        <p:nvPicPr>
          <p:cNvPr id="2458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3" name="TextovéPole 2"/>
          <p:cNvSpPr txBox="1">
            <a:spLocks noChangeArrowheads="1"/>
          </p:cNvSpPr>
          <p:nvPr/>
        </p:nvSpPr>
        <p:spPr bwMode="auto">
          <a:xfrm>
            <a:off x="539750" y="1484313"/>
            <a:ext cx="7848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b="1">
                <a:latin typeface="Calibri" pitchFamily="34" charset="0"/>
              </a:rPr>
              <a:t>nositeli elementárního náboje jsou protony a elektrony</a:t>
            </a:r>
          </a:p>
        </p:txBody>
      </p:sp>
      <p:sp>
        <p:nvSpPr>
          <p:cNvPr id="4" name="Ovál 3"/>
          <p:cNvSpPr/>
          <p:nvPr/>
        </p:nvSpPr>
        <p:spPr>
          <a:xfrm>
            <a:off x="3203575" y="2492375"/>
            <a:ext cx="3024188" cy="27368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4356100" y="3500438"/>
            <a:ext cx="720725" cy="720725"/>
          </a:xfrm>
          <a:prstGeom prst="flowChartConnector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++++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003800" y="2781300"/>
            <a:ext cx="144463" cy="1428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-</a:t>
            </a:r>
            <a:endParaRPr lang="cs-CZ" dirty="0"/>
          </a:p>
        </p:txBody>
      </p:sp>
      <p:sp>
        <p:nvSpPr>
          <p:cNvPr id="10" name="Vývojový diagram: spojnice 9"/>
          <p:cNvSpPr/>
          <p:nvPr/>
        </p:nvSpPr>
        <p:spPr>
          <a:xfrm>
            <a:off x="3841750" y="3941763"/>
            <a:ext cx="144463" cy="14446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-</a:t>
            </a:r>
            <a:endParaRPr lang="cs-CZ" dirty="0"/>
          </a:p>
        </p:txBody>
      </p:sp>
      <p:sp>
        <p:nvSpPr>
          <p:cNvPr id="11" name="Vývojový diagram: spojnice 10"/>
          <p:cNvSpPr/>
          <p:nvPr/>
        </p:nvSpPr>
        <p:spPr>
          <a:xfrm>
            <a:off x="5795963" y="3656013"/>
            <a:ext cx="144462" cy="14446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-</a:t>
            </a:r>
            <a:endParaRPr lang="cs-CZ" dirty="0"/>
          </a:p>
        </p:txBody>
      </p:sp>
      <p:sp>
        <p:nvSpPr>
          <p:cNvPr id="12" name="Vývojový diagram: spojnice 11"/>
          <p:cNvSpPr/>
          <p:nvPr/>
        </p:nvSpPr>
        <p:spPr>
          <a:xfrm>
            <a:off x="5292725" y="4797425"/>
            <a:ext cx="142875" cy="144463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-</a:t>
            </a:r>
            <a:endParaRPr lang="cs-CZ" dirty="0"/>
          </a:p>
        </p:txBody>
      </p:sp>
      <p:sp>
        <p:nvSpPr>
          <p:cNvPr id="24590" name="TextovéPole 12"/>
          <p:cNvSpPr txBox="1">
            <a:spLocks noChangeArrowheads="1"/>
          </p:cNvSpPr>
          <p:nvPr/>
        </p:nvSpPr>
        <p:spPr bwMode="auto">
          <a:xfrm>
            <a:off x="3225800" y="2308225"/>
            <a:ext cx="12112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atom</a:t>
            </a:r>
          </a:p>
        </p:txBody>
      </p:sp>
      <p:sp>
        <p:nvSpPr>
          <p:cNvPr id="24591" name="TextovéPole 13"/>
          <p:cNvSpPr txBox="1">
            <a:spLocks noChangeArrowheads="1"/>
          </p:cNvSpPr>
          <p:nvPr/>
        </p:nvSpPr>
        <p:spPr bwMode="auto">
          <a:xfrm>
            <a:off x="395288" y="3573463"/>
            <a:ext cx="2659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Částice jádra - protony</a:t>
            </a:r>
          </a:p>
        </p:txBody>
      </p:sp>
      <p:sp>
        <p:nvSpPr>
          <p:cNvPr id="24592" name="TextovéPole 15"/>
          <p:cNvSpPr txBox="1">
            <a:spLocks noChangeArrowheads="1"/>
          </p:cNvSpPr>
          <p:nvPr/>
        </p:nvSpPr>
        <p:spPr bwMode="auto">
          <a:xfrm>
            <a:off x="6300788" y="3727450"/>
            <a:ext cx="2663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Částice v obalu - elektrony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0237DEA-E455-48EC-9AB3-AC6A51398484}" type="slidenum">
              <a:rPr lang="cs-CZ"/>
              <a:pPr>
                <a:defRPr/>
              </a:pPr>
              <a:t>12</a:t>
            </a:fld>
            <a:endParaRPr lang="cs-CZ" dirty="0"/>
          </a:p>
        </p:txBody>
      </p:sp>
      <p:pic>
        <p:nvPicPr>
          <p:cNvPr id="2560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7" name="TextovéPole 2"/>
          <p:cNvSpPr txBox="1">
            <a:spLocks noChangeArrowheads="1"/>
          </p:cNvSpPr>
          <p:nvPr/>
        </p:nvSpPr>
        <p:spPr bwMode="auto">
          <a:xfrm>
            <a:off x="539750" y="1484313"/>
            <a:ext cx="7848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b="1">
                <a:latin typeface="Calibri" pitchFamily="34" charset="0"/>
              </a:rPr>
              <a:t>atom je elektricky neutrální</a:t>
            </a:r>
          </a:p>
        </p:txBody>
      </p:sp>
      <p:sp>
        <p:nvSpPr>
          <p:cNvPr id="25608" name="TextovéPole 3"/>
          <p:cNvSpPr txBox="1">
            <a:spLocks noChangeArrowheads="1"/>
          </p:cNvSpPr>
          <p:nvPr/>
        </p:nvSpPr>
        <p:spPr bwMode="auto">
          <a:xfrm>
            <a:off x="395288" y="2636838"/>
            <a:ext cx="82089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V atomu je stejný počet protonů a elektronů (kladných a záporných částic)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</a:rPr>
              <a:t>V periodické tabulce počet protonů (elektronů) určuje protonové číslo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FB8E7348-2325-4150-A615-ED41CB5C075C}" type="slidenum">
              <a:rPr lang="cs-CZ"/>
              <a:pPr>
                <a:defRPr/>
              </a:pPr>
              <a:t>13</a:t>
            </a:fld>
            <a:endParaRPr lang="cs-CZ" dirty="0"/>
          </a:p>
        </p:txBody>
      </p:sp>
      <p:pic>
        <p:nvPicPr>
          <p:cNvPr id="2662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1" name="TextovéPole 2"/>
          <p:cNvSpPr txBox="1">
            <a:spLocks noChangeArrowheads="1"/>
          </p:cNvSpPr>
          <p:nvPr/>
        </p:nvSpPr>
        <p:spPr bwMode="auto">
          <a:xfrm>
            <a:off x="539750" y="1484313"/>
            <a:ext cx="7848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b="1">
                <a:latin typeface="Calibri" pitchFamily="34" charset="0"/>
              </a:rPr>
              <a:t>přebytkem (nedostatkem) elektronů v obalu vznikají ionty</a:t>
            </a:r>
          </a:p>
        </p:txBody>
      </p:sp>
      <p:sp>
        <p:nvSpPr>
          <p:cNvPr id="26632" name="TextovéPole 3"/>
          <p:cNvSpPr txBox="1">
            <a:spLocks noChangeArrowheads="1"/>
          </p:cNvSpPr>
          <p:nvPr/>
        </p:nvSpPr>
        <p:spPr bwMode="auto">
          <a:xfrm>
            <a:off x="684213" y="2708275"/>
            <a:ext cx="2370137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Odtržením elektronu </a:t>
            </a:r>
            <a:r>
              <a:rPr lang="cs-CZ"/>
              <a:t>            </a:t>
            </a:r>
            <a:r>
              <a:rPr lang="cs-CZ">
                <a:latin typeface="Calibri" pitchFamily="34" charset="0"/>
              </a:rPr>
              <a:t>z obalu vzniká kladný iont - </a:t>
            </a:r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KATIONT</a:t>
            </a:r>
          </a:p>
        </p:txBody>
      </p:sp>
      <p:sp>
        <p:nvSpPr>
          <p:cNvPr id="26633" name="TextovéPole 4"/>
          <p:cNvSpPr txBox="1">
            <a:spLocks noChangeArrowheads="1"/>
          </p:cNvSpPr>
          <p:nvPr/>
        </p:nvSpPr>
        <p:spPr bwMode="auto">
          <a:xfrm>
            <a:off x="5292725" y="2708275"/>
            <a:ext cx="2519363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Přijetím elektronu </a:t>
            </a:r>
            <a:r>
              <a:rPr lang="cs-CZ"/>
              <a:t>                </a:t>
            </a:r>
            <a:r>
              <a:rPr lang="cs-CZ">
                <a:latin typeface="Calibri" pitchFamily="34" charset="0"/>
              </a:rPr>
              <a:t>do obalu vzniká záporný iont - </a:t>
            </a:r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ANIONT</a:t>
            </a:r>
          </a:p>
        </p:txBody>
      </p:sp>
      <p:sp>
        <p:nvSpPr>
          <p:cNvPr id="6" name="Ovál 5"/>
          <p:cNvSpPr/>
          <p:nvPr/>
        </p:nvSpPr>
        <p:spPr>
          <a:xfrm>
            <a:off x="1116013" y="4221163"/>
            <a:ext cx="1655762" cy="15113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926138" y="4149725"/>
            <a:ext cx="1655762" cy="15827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-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1779588" y="4868863"/>
            <a:ext cx="327025" cy="288925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+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592888" y="4868863"/>
            <a:ext cx="323850" cy="288925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+</a:t>
            </a:r>
            <a:endParaRPr lang="cs-CZ" dirty="0"/>
          </a:p>
        </p:txBody>
      </p:sp>
      <p:sp>
        <p:nvSpPr>
          <p:cNvPr id="26638" name="TextovéPole 12"/>
          <p:cNvSpPr txBox="1">
            <a:spLocks noChangeArrowheads="1"/>
          </p:cNvSpPr>
          <p:nvPr/>
        </p:nvSpPr>
        <p:spPr bwMode="auto">
          <a:xfrm>
            <a:off x="6551613" y="4437063"/>
            <a:ext cx="2555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-</a:t>
            </a:r>
          </a:p>
        </p:txBody>
      </p:sp>
      <p:sp>
        <p:nvSpPr>
          <p:cNvPr id="26639" name="TextovéPole 13"/>
          <p:cNvSpPr txBox="1">
            <a:spLocks noChangeArrowheads="1"/>
          </p:cNvSpPr>
          <p:nvPr/>
        </p:nvSpPr>
        <p:spPr bwMode="auto">
          <a:xfrm>
            <a:off x="6807200" y="5300663"/>
            <a:ext cx="2555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-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252DA8D-F48D-48DF-8BBF-AE4FF7952BCA}" type="slidenum">
              <a:rPr lang="cs-CZ"/>
              <a:pPr>
                <a:defRPr/>
              </a:pPr>
              <a:t>14</a:t>
            </a:fld>
            <a:endParaRPr lang="cs-CZ" dirty="0"/>
          </a:p>
        </p:txBody>
      </p:sp>
      <p:pic>
        <p:nvPicPr>
          <p:cNvPr id="2765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5" name="TextovéPole 2"/>
          <p:cNvSpPr txBox="1">
            <a:spLocks noChangeArrowheads="1"/>
          </p:cNvSpPr>
          <p:nvPr/>
        </p:nvSpPr>
        <p:spPr bwMode="auto">
          <a:xfrm>
            <a:off x="539750" y="1484313"/>
            <a:ext cx="7848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b="1">
                <a:latin typeface="Calibri" pitchFamily="34" charset="0"/>
              </a:rPr>
              <a:t>nositeli náboje jsou volné elektrony nebo ionty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76375" y="2459038"/>
            <a:ext cx="5183188" cy="1476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FF0000"/>
                </a:solidFill>
                <a:latin typeface="+mn-lt"/>
                <a:cs typeface="+mn-cs"/>
              </a:rPr>
              <a:t>Pevné látky (kovy) – volné elektrony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  <a:latin typeface="+mn-lt"/>
                <a:cs typeface="+mn-cs"/>
              </a:rPr>
              <a:t>Kapaliny – ionty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4">
                    <a:lumMod val="50000"/>
                  </a:schemeClr>
                </a:solidFill>
                <a:latin typeface="+mn-lt"/>
                <a:cs typeface="+mn-cs"/>
              </a:rPr>
              <a:t>Plyny – volné elektrony i ionty</a:t>
            </a:r>
            <a:endParaRPr lang="cs-CZ" dirty="0">
              <a:solidFill>
                <a:schemeClr val="accent4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9D06F38-C1B9-4B7F-AAF4-5333241FEC71}" type="slidenum">
              <a:rPr lang="cs-CZ"/>
              <a:pPr>
                <a:defRPr/>
              </a:pPr>
              <a:t>15</a:t>
            </a:fld>
            <a:endParaRPr lang="cs-CZ" dirty="0"/>
          </a:p>
        </p:txBody>
      </p:sp>
      <p:pic>
        <p:nvPicPr>
          <p:cNvPr id="2867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9" name="TextovéPole 2"/>
          <p:cNvSpPr txBox="1">
            <a:spLocks noChangeArrowheads="1"/>
          </p:cNvSpPr>
          <p:nvPr/>
        </p:nvSpPr>
        <p:spPr bwMode="auto">
          <a:xfrm>
            <a:off x="539750" y="1484313"/>
            <a:ext cx="7848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b="1">
                <a:latin typeface="Calibri" pitchFamily="34" charset="0"/>
              </a:rPr>
              <a:t>zákon zachování elektrického náboje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650" y="2708275"/>
            <a:ext cx="7632700" cy="17541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V elektricky izolované  soustavě těles je celkový elektrický náboj stálý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Nelze zničit ani vytvořit, pouze přemisťovat</a:t>
            </a: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009C3EC8-395D-4F0A-A398-CD1179DFF507}" type="slidenum">
              <a:rPr lang="cs-CZ"/>
              <a:pPr>
                <a:defRPr/>
              </a:pPr>
              <a:t>16</a:t>
            </a:fld>
            <a:endParaRPr lang="cs-CZ" dirty="0"/>
          </a:p>
        </p:txBody>
      </p:sp>
      <p:pic>
        <p:nvPicPr>
          <p:cNvPr id="29701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2" name="Obrázek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3" name="TextovéPole 2"/>
          <p:cNvSpPr txBox="1">
            <a:spLocks noChangeArrowheads="1"/>
          </p:cNvSpPr>
          <p:nvPr/>
        </p:nvSpPr>
        <p:spPr bwMode="auto">
          <a:xfrm>
            <a:off x="506413" y="1303338"/>
            <a:ext cx="7848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b="1">
                <a:latin typeface="Calibri" pitchFamily="34" charset="0"/>
              </a:rPr>
              <a:t>Souhlasné náboje se odpuzují, opačné se přitahují</a:t>
            </a:r>
          </a:p>
        </p:txBody>
      </p:sp>
      <p:sp>
        <p:nvSpPr>
          <p:cNvPr id="4" name="Ovál 3"/>
          <p:cNvSpPr/>
          <p:nvPr/>
        </p:nvSpPr>
        <p:spPr>
          <a:xfrm>
            <a:off x="1204913" y="2276475"/>
            <a:ext cx="774700" cy="792163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+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204913" y="3933825"/>
            <a:ext cx="774700" cy="719138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+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867400" y="2276475"/>
            <a:ext cx="776288" cy="792163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+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5867400" y="3933825"/>
            <a:ext cx="776288" cy="7191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-</a:t>
            </a:r>
            <a:endParaRPr lang="cs-CZ" dirty="0"/>
          </a:p>
        </p:txBody>
      </p:sp>
      <p:cxnSp>
        <p:nvCxnSpPr>
          <p:cNvPr id="16" name="Přímá spojnice se šipkou 15"/>
          <p:cNvCxnSpPr>
            <a:stCxn id="5" idx="0"/>
            <a:endCxn id="4" idx="4"/>
          </p:cNvCxnSpPr>
          <p:nvPr/>
        </p:nvCxnSpPr>
        <p:spPr>
          <a:xfrm flipV="1">
            <a:off x="1592263" y="3068638"/>
            <a:ext cx="0" cy="86518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12" idx="4"/>
          </p:cNvCxnSpPr>
          <p:nvPr/>
        </p:nvCxnSpPr>
        <p:spPr>
          <a:xfrm>
            <a:off x="6256338" y="3068638"/>
            <a:ext cx="0" cy="431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13" idx="0"/>
          </p:cNvCxnSpPr>
          <p:nvPr/>
        </p:nvCxnSpPr>
        <p:spPr>
          <a:xfrm flipV="1">
            <a:off x="6256338" y="3500438"/>
            <a:ext cx="0" cy="4333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2D561844-AF2B-43E4-B00E-E1FA7D2558F0}" type="slidenum">
              <a:rPr lang="cs-CZ"/>
              <a:pPr>
                <a:defRPr/>
              </a:pPr>
              <a:t>17</a:t>
            </a:fld>
            <a:endParaRPr lang="cs-CZ" dirty="0"/>
          </a:p>
        </p:txBody>
      </p:sp>
      <p:pic>
        <p:nvPicPr>
          <p:cNvPr id="3174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1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2219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ÚKOLY:</a:t>
            </a:r>
          </a:p>
        </p:txBody>
      </p:sp>
      <p:sp>
        <p:nvSpPr>
          <p:cNvPr id="31752" name="TextovéPole 3"/>
          <p:cNvSpPr txBox="1">
            <a:spLocks noChangeArrowheads="1"/>
          </p:cNvSpPr>
          <p:nvPr/>
        </p:nvSpPr>
        <p:spPr bwMode="auto">
          <a:xfrm>
            <a:off x="684213" y="2133600"/>
            <a:ext cx="727233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FontTx/>
              <a:buAutoNum type="arabicParenR"/>
            </a:pPr>
            <a:r>
              <a:rPr lang="cs-CZ" sz="2000">
                <a:latin typeface="Calibri" pitchFamily="34" charset="0"/>
              </a:rPr>
              <a:t>Vypočítejte</a:t>
            </a:r>
            <a:r>
              <a:rPr lang="cs-CZ" sz="2000"/>
              <a:t>,</a:t>
            </a:r>
            <a:r>
              <a:rPr lang="cs-CZ" sz="2000">
                <a:latin typeface="Calibri" pitchFamily="34" charset="0"/>
              </a:rPr>
              <a:t> kolik elementárních částic má velikost náboje 1 C.</a:t>
            </a:r>
          </a:p>
          <a:p>
            <a:pPr marL="457200" indent="-457200">
              <a:buFontTx/>
              <a:buAutoNum type="arabicParenR"/>
            </a:pPr>
            <a:r>
              <a:rPr lang="cs-CZ" sz="2000">
                <a:latin typeface="Calibri" pitchFamily="34" charset="0"/>
              </a:rPr>
              <a:t>Jaký náboj má atom, který přijal jeden elektron?</a:t>
            </a:r>
          </a:p>
          <a:p>
            <a:pPr marL="457200" indent="-457200">
              <a:buFontTx/>
              <a:buAutoNum type="arabicParenR"/>
            </a:pPr>
            <a:r>
              <a:rPr lang="cs-CZ" sz="2000">
                <a:latin typeface="Calibri" pitchFamily="34" charset="0"/>
              </a:rPr>
              <a:t>Jak se nazývají částice v atomu?</a:t>
            </a:r>
          </a:p>
          <a:p>
            <a:pPr marL="457200" indent="-457200">
              <a:buFontTx/>
              <a:buAutoNum type="arabicParenR"/>
            </a:pPr>
            <a:r>
              <a:rPr lang="cs-CZ" sz="2000">
                <a:latin typeface="Calibri" pitchFamily="34" charset="0"/>
              </a:rPr>
              <a:t>Kdy tvrdíme, že je atom elektricky neutrální?</a:t>
            </a:r>
          </a:p>
          <a:p>
            <a:pPr marL="457200" indent="-457200">
              <a:buFontTx/>
              <a:buAutoNum type="arabicParenR"/>
            </a:pPr>
            <a:r>
              <a:rPr lang="cs-CZ" sz="2000">
                <a:latin typeface="Calibri" pitchFamily="34" charset="0"/>
              </a:rPr>
              <a:t>Vysvětlete zákon zachování elektrického náboje. </a:t>
            </a:r>
          </a:p>
          <a:p>
            <a:pPr marL="457200" indent="-457200">
              <a:buFontTx/>
              <a:buAutoNum type="arabicParenR"/>
            </a:pPr>
            <a:r>
              <a:rPr lang="cs-CZ" sz="2000">
                <a:latin typeface="Calibri" pitchFamily="34" charset="0"/>
              </a:rPr>
              <a:t>Kdy se částice přitahují a kdy odpuzují?</a:t>
            </a:r>
          </a:p>
          <a:p>
            <a:pPr marL="457200" indent="-457200">
              <a:buFontTx/>
              <a:buAutoNum type="arabicParenR"/>
            </a:pPr>
            <a:endParaRPr lang="cs-CZ" sz="2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5AFCD5B7-C20F-438E-8FE6-86CDEFFD4BD7}" type="slidenum">
              <a:rPr lang="cs-CZ"/>
              <a:pPr>
                <a:defRPr/>
              </a:pPr>
              <a:t>18</a:t>
            </a:fld>
            <a:endParaRPr lang="cs-CZ" dirty="0"/>
          </a:p>
        </p:txBody>
      </p:sp>
      <p:pic>
        <p:nvPicPr>
          <p:cNvPr id="3277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11188" y="1258888"/>
            <a:ext cx="7921625" cy="19383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Použité zdroje: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>
                <a:latin typeface="+mn-lt"/>
                <a:cs typeface="+mn-cs"/>
              </a:rPr>
              <a:t>Obr. 1: ADRIAN </a:t>
            </a:r>
            <a:r>
              <a:rPr lang="cs-CZ" sz="1600" dirty="0">
                <a:latin typeface="+mn-lt"/>
                <a:cs typeface="+mn-cs"/>
              </a:rPr>
              <a:t>PINGSTON. wikipedia.cz [online]. [cit. 27.8.2013]. Dostupný na WWW: </a:t>
            </a:r>
            <a:r>
              <a:rPr lang="cs-CZ" sz="1600" dirty="0">
                <a:latin typeface="+mn-lt"/>
                <a:cs typeface="+mn-cs"/>
                <a:hlinkClick r:id="rId4"/>
              </a:rPr>
              <a:t>http://</a:t>
            </a:r>
            <a:r>
              <a:rPr lang="cs-CZ" sz="1600" dirty="0">
                <a:latin typeface="+mn-lt"/>
                <a:cs typeface="+mn-cs"/>
                <a:hlinkClick r:id="rId4"/>
              </a:rPr>
              <a:t>cs.wikipedia.org/wiki/Soubor:Amber.pendants.800pix.050203.jpg</a:t>
            </a:r>
            <a:endParaRPr lang="cs-CZ" sz="1600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>
                <a:latin typeface="+mn-lt"/>
                <a:cs typeface="+mn-cs"/>
              </a:rPr>
              <a:t>Obr. 2: Galerie </a:t>
            </a:r>
            <a:r>
              <a:rPr lang="cs-CZ" sz="1600" dirty="0">
                <a:latin typeface="+mn-lt"/>
                <a:cs typeface="+mn-cs"/>
              </a:rPr>
              <a:t>MS </a:t>
            </a:r>
            <a:r>
              <a:rPr lang="cs-CZ" sz="1600" dirty="0">
                <a:latin typeface="+mn-lt"/>
                <a:cs typeface="+mn-cs"/>
              </a:rPr>
              <a:t>Office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>
                <a:latin typeface="+mn-lt"/>
                <a:cs typeface="+mn-cs"/>
              </a:rPr>
              <a:t>JARED C. BENEDICT. wikipedia.cz [online]. [cit. 9.9.2013]. Dostupný na WWW: http://cs.wikipedia.org/wiki/Soubor:Van_de_graaff_generator_sm.jpg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1673</TotalTime>
  <Words>734</Words>
  <Application>Microsoft Office PowerPoint</Application>
  <PresentationFormat>On-screen Show (4:3)</PresentationFormat>
  <Paragraphs>159</Paragraphs>
  <Slides>18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4" baseType="lpstr">
      <vt:lpstr>Calibri</vt:lpstr>
      <vt:lpstr>Arial</vt:lpstr>
      <vt:lpstr>Times New Roman</vt:lpstr>
      <vt:lpstr>Book Antiqua</vt:lpstr>
      <vt:lpstr>Wingdings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163</cp:revision>
  <dcterms:created xsi:type="dcterms:W3CDTF">2010-11-01T23:40:31Z</dcterms:created>
  <dcterms:modified xsi:type="dcterms:W3CDTF">2013-09-17T17:15:12Z</dcterms:modified>
</cp:coreProperties>
</file>