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</p:sldMasterIdLst>
  <p:sldIdLst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883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49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223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53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03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255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511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392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608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511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3717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12103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608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617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406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5069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5128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4515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795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815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15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1637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117212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102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757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1684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063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8918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8527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1294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4027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628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0212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780774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6931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920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5427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32081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3579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0712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833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577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88862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3609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4197171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304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8037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1110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4620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5542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8439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0696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14923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3930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7606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118838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25033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38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0496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10947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08375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48594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30302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87131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78280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97997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47244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67348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756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94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19685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86497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654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6088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59967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00359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56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453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7908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1100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7641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45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671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DD04AB-75E0-4EB7-854A-106A516AC559}" type="datetimeFigureOut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25.6.2012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12718-7CB5-4CD1-B3F2-DEE1ABA397CF}" type="slidenum">
              <a:rPr lang="cs-CZ" smtClean="0">
                <a:solidFill>
                  <a:srgbClr val="FFFFFF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690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eliwood.cz/aktuality/druhy-pudy-kyselost-pudy-humus-cervenec-dil-prvni" TargetMode="External"/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292934"/>
                </a:solidFill>
                <a:effectLst>
                  <a:outerShdw sx="1000" sy="1000" algn="tl">
                    <a:srgbClr val="FFFFFF"/>
                  </a:outerShdw>
                  <a:reflection endPos="0" dir="5400000" sy="-100000" algn="bl" rotWithShape="0"/>
                </a:effectLst>
              </a:rPr>
              <a:t>PŮDY – 2.ČÁST</a:t>
            </a:r>
            <a:endParaRPr lang="cs-CZ" sz="4800" dirty="0">
              <a:solidFill>
                <a:srgbClr val="292934"/>
              </a:solidFill>
              <a:effectLst>
                <a:outerShdw sx="1000" sy="1000" algn="tl">
                  <a:srgbClr val="FFFFFF">
                    <a:alpha val="51000"/>
                  </a:srgb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7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srgbClr val="292934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292934"/>
                </a:solidFill>
              </a:rPr>
              <a:t>Název :      </a:t>
            </a:r>
            <a:r>
              <a:rPr lang="cs-CZ" sz="1600" b="1" dirty="0">
                <a:solidFill>
                  <a:srgbClr val="292934"/>
                </a:solidFill>
              </a:rPr>
              <a:t>VY_32_inovace_05- PŘ – PŮDY -2.ČÁST</a:t>
            </a:r>
          </a:p>
          <a:p>
            <a:r>
              <a:rPr lang="cs-CZ" sz="1600" dirty="0">
                <a:solidFill>
                  <a:srgbClr val="292934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srgbClr val="292934"/>
                </a:solidFill>
              </a:rPr>
              <a:t>Období:     </a:t>
            </a:r>
            <a:r>
              <a:rPr lang="cs-CZ" sz="1600" dirty="0" smtClean="0">
                <a:solidFill>
                  <a:srgbClr val="292934"/>
                </a:solidFill>
              </a:rPr>
              <a:t>leden</a:t>
            </a:r>
            <a:endParaRPr lang="cs-CZ" sz="1600" dirty="0">
              <a:solidFill>
                <a:srgbClr val="292934"/>
              </a:solidFill>
            </a:endParaRPr>
          </a:p>
          <a:p>
            <a:r>
              <a:rPr lang="cs-CZ" sz="1600" dirty="0">
                <a:solidFill>
                  <a:srgbClr val="292934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srgbClr val="292934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srgbClr val="292934"/>
                </a:solidFill>
              </a:rPr>
              <a:t>Anotace:    Půdy – druhy půd, význam půdy</a:t>
            </a:r>
            <a:r>
              <a:rPr lang="cs-CZ" sz="1600" dirty="0" smtClean="0">
                <a:solidFill>
                  <a:srgbClr val="292934"/>
                </a:solidFill>
              </a:rPr>
              <a:t>,.</a:t>
            </a:r>
            <a:endParaRPr lang="cs-CZ" sz="16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93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DRUHY PŮD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84784"/>
            <a:ext cx="5976664" cy="3719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619672" y="3344709"/>
            <a:ext cx="864096" cy="2316539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11560" y="5668140"/>
            <a:ext cx="140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PÍSČITÁ PŮDA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427984" y="3344709"/>
            <a:ext cx="72008" cy="2244531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07904" y="558924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HLINITÁ PŮDA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6660232" y="2996952"/>
            <a:ext cx="720080" cy="273630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04248" y="573325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JÍLOVITÁ PŮDA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6379587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Obr.1 – Druhy půd[1]</a:t>
            </a:r>
          </a:p>
        </p:txBody>
      </p:sp>
    </p:spTree>
    <p:extLst>
      <p:ext uri="{BB962C8B-B14F-4D97-AF65-F5344CB8AC3E}">
        <p14:creationId xmlns:p14="http://schemas.microsoft.com/office/powerpoint/2010/main" val="223613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Půda je životně důležitá pro </a:t>
            </a:r>
            <a:r>
              <a:rPr lang="cs-CZ" dirty="0"/>
              <a:t> </a:t>
            </a:r>
            <a:r>
              <a:rPr lang="cs-CZ" dirty="0" smtClean="0"/>
              <a:t>rostliny.</a:t>
            </a:r>
          </a:p>
          <a:p>
            <a:endParaRPr lang="cs-CZ" dirty="0"/>
          </a:p>
          <a:p>
            <a:r>
              <a:rPr lang="cs-CZ" dirty="0" smtClean="0"/>
              <a:t>Je zdrojem živin pro rostliny i houby.</a:t>
            </a:r>
          </a:p>
          <a:p>
            <a:endParaRPr lang="cs-CZ" dirty="0"/>
          </a:p>
          <a:p>
            <a:r>
              <a:rPr lang="cs-CZ" dirty="0" smtClean="0"/>
              <a:t>Pro některé živočichy úkrytem.</a:t>
            </a:r>
          </a:p>
          <a:p>
            <a:endParaRPr lang="cs-CZ" dirty="0"/>
          </a:p>
          <a:p>
            <a:r>
              <a:rPr lang="cs-CZ" dirty="0" smtClean="0"/>
              <a:t>Člověk  pěstuje  hospodářské rostliny.</a:t>
            </a:r>
          </a:p>
          <a:p>
            <a:endParaRPr lang="cs-CZ" dirty="0"/>
          </a:p>
          <a:p>
            <a:r>
              <a:rPr lang="cs-CZ" dirty="0" smtClean="0"/>
              <a:t>Nejúrodnější část půdy se nazývá HUMUS.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78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n w="6350">
                  <a:solidFill>
                    <a:schemeClr val="bg2"/>
                  </a:solidFill>
                </a:ln>
                <a:solidFill>
                  <a:srgbClr val="FFC000"/>
                </a:solidFill>
              </a:rPr>
              <a:t>Hnojiva</a:t>
            </a:r>
            <a:endParaRPr lang="cs-CZ" sz="4400" dirty="0">
              <a:ln w="6350">
                <a:solidFill>
                  <a:schemeClr val="bg2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chemeClr val="bg2"/>
                  </a:solidFill>
                </a:ln>
                <a:solidFill>
                  <a:srgbClr val="FFC000"/>
                </a:solidFill>
              </a:rPr>
              <a:t>Přečti si a promysli  následující otázky:</a:t>
            </a:r>
          </a:p>
          <a:p>
            <a:endParaRPr lang="cs-CZ" dirty="0"/>
          </a:p>
          <a:p>
            <a:endParaRPr lang="cs-CZ" dirty="0" smtClean="0"/>
          </a:p>
          <a:p>
            <a:pPr lvl="4"/>
            <a:r>
              <a:rPr lang="cs-CZ" dirty="0" smtClean="0">
                <a:ln>
                  <a:solidFill>
                    <a:schemeClr val="bg2"/>
                  </a:solidFill>
                </a:ln>
                <a:solidFill>
                  <a:srgbClr val="FFC000"/>
                </a:solidFill>
              </a:rPr>
              <a:t>Co je to hnojivo?</a:t>
            </a:r>
          </a:p>
          <a:p>
            <a:pPr lvl="3"/>
            <a:endParaRPr lang="cs-CZ" dirty="0"/>
          </a:p>
          <a:p>
            <a:pPr lvl="3"/>
            <a:endParaRPr lang="cs-CZ" dirty="0" smtClean="0"/>
          </a:p>
          <a:p>
            <a:pPr lvl="3"/>
            <a:endParaRPr lang="cs-CZ" dirty="0"/>
          </a:p>
          <a:p>
            <a:pPr lvl="4"/>
            <a:r>
              <a:rPr lang="cs-CZ" dirty="0" smtClean="0">
                <a:ln>
                  <a:solidFill>
                    <a:schemeClr val="bg2"/>
                  </a:solidFill>
                </a:ln>
                <a:solidFill>
                  <a:srgbClr val="FFC000"/>
                </a:solidFill>
              </a:rPr>
              <a:t>Jak hnojivo vzniká?</a:t>
            </a:r>
            <a:endParaRPr lang="cs-CZ" dirty="0">
              <a:ln>
                <a:solidFill>
                  <a:schemeClr val="bg2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4" name="Tlačítko akce: Nápověda 3">
            <a:hlinkClick r:id="rId3" action="ppaction://hlinksldjump" highlightClick="1"/>
          </p:cNvPr>
          <p:cNvSpPr/>
          <p:nvPr/>
        </p:nvSpPr>
        <p:spPr>
          <a:xfrm>
            <a:off x="971600" y="2780928"/>
            <a:ext cx="720080" cy="864096"/>
          </a:xfrm>
          <a:prstGeom prst="actionButtonHelp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971600" y="4293096"/>
            <a:ext cx="864096" cy="1008112"/>
          </a:xfrm>
          <a:prstGeom prst="actionButtonHelp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602762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292934"/>
                </a:solidFill>
              </a:rPr>
              <a:t>Obr. 2 – Hnojiva [2]</a:t>
            </a:r>
          </a:p>
        </p:txBody>
      </p:sp>
    </p:spTree>
    <p:extLst>
      <p:ext uri="{BB962C8B-B14F-4D97-AF65-F5344CB8AC3E}">
        <p14:creationId xmlns:p14="http://schemas.microsoft.com/office/powerpoint/2010/main" val="332580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HNOJIVA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Hnojivo dělíme na:    	a) umělá</a:t>
            </a:r>
          </a:p>
          <a:p>
            <a:pPr marL="137160" indent="0">
              <a:buNone/>
            </a:pPr>
            <a:r>
              <a:rPr lang="cs-CZ" dirty="0" smtClean="0"/>
              <a:t>					b) přírodní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Co nejvíce prospívá půdě? </a:t>
            </a:r>
          </a:p>
          <a:p>
            <a:pPr marL="137160" indent="0">
              <a:buNone/>
            </a:pPr>
            <a:r>
              <a:rPr lang="cs-CZ" dirty="0" smtClean="0"/>
              <a:t>                                Je to přírodní hnojivo.</a:t>
            </a:r>
          </a:p>
          <a:p>
            <a:pPr marL="2185416" lvl="8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187624" y="3861048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80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hnojivo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hnůj  ( koňský,…….)</a:t>
            </a:r>
          </a:p>
          <a:p>
            <a:endParaRPr lang="cs-CZ" dirty="0"/>
          </a:p>
          <a:p>
            <a:r>
              <a:rPr lang="cs-CZ" dirty="0" smtClean="0"/>
              <a:t>2) kompost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77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80060" indent="-342900">
              <a:buClrTx/>
              <a:buSzPct val="71000"/>
              <a:buFont typeface="+mj-lt"/>
              <a:buAutoNum type="arabicPeriod"/>
            </a:pPr>
            <a:r>
              <a:rPr lang="cs-CZ" sz="1800" dirty="0" err="1">
                <a:solidFill>
                  <a:schemeClr val="bg1"/>
                </a:solidFill>
              </a:rPr>
              <a:t>Mr.Yard</a:t>
            </a:r>
            <a:r>
              <a:rPr lang="cs-CZ" sz="1800" dirty="0">
                <a:solidFill>
                  <a:schemeClr val="bg1"/>
                </a:solidFill>
              </a:rPr>
              <a:t>: </a:t>
            </a:r>
            <a:r>
              <a:rPr lang="cs-CZ" sz="1800" dirty="0" err="1">
                <a:solidFill>
                  <a:schemeClr val="bg1"/>
                </a:solidFill>
              </a:rPr>
              <a:t>Landscape</a:t>
            </a:r>
            <a:r>
              <a:rPr lang="cs-CZ" sz="1800" dirty="0">
                <a:solidFill>
                  <a:schemeClr val="bg1"/>
                </a:solidFill>
              </a:rPr>
              <a:t> Supply. HTTP://WWW.MRYARDOH.COM/LEAF_HUMUS.HTML. [online]. 2008. vyd. 2012 [cit. 2011-12-10</a:t>
            </a:r>
            <a:r>
              <a:rPr lang="cs-CZ" sz="1800" dirty="0" smtClean="0">
                <a:solidFill>
                  <a:schemeClr val="bg1"/>
                </a:solidFill>
              </a:rPr>
              <a:t>].</a:t>
            </a:r>
          </a:p>
          <a:p>
            <a:pPr marL="480060" indent="-342900">
              <a:buClrTx/>
              <a:buSzPct val="71000"/>
              <a:buFont typeface="+mj-lt"/>
              <a:buAutoNum type="arabicPeriod"/>
            </a:pPr>
            <a:endParaRPr lang="cs-CZ" sz="1800" dirty="0">
              <a:solidFill>
                <a:schemeClr val="bg1"/>
              </a:solidFill>
            </a:endParaRPr>
          </a:p>
          <a:p>
            <a:pPr marL="480060" indent="-342900">
              <a:buClrTx/>
              <a:buSzPct val="71000"/>
              <a:buFont typeface="+mj-lt"/>
              <a:buAutoNum type="arabicPeriod"/>
            </a:pPr>
            <a:r>
              <a:rPr lang="cs-CZ" sz="1800" dirty="0" err="1" smtClean="0">
                <a:solidFill>
                  <a:schemeClr val="bg1"/>
                </a:solidFill>
              </a:rPr>
              <a:t>Keliwood</a:t>
            </a:r>
            <a:r>
              <a:rPr lang="cs-CZ" sz="1800" dirty="0">
                <a:solidFill>
                  <a:schemeClr val="bg1"/>
                </a:solidFill>
              </a:rPr>
              <a:t>: Druhy půd. [online]. 2010. vyd. [cit. 2011-12-10]. Dostupné z: </a:t>
            </a:r>
            <a:r>
              <a:rPr lang="cs-CZ" sz="1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  <a:hlinkClick r:id="rId2"/>
              </a:rPr>
              <a:t>www.keliwood.cz/aktuality/druhy-pudy-kyselost-pudy-humus-cervenec-dil-prvni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480060" indent="-342900">
              <a:buClrTx/>
              <a:buSzPct val="71000"/>
              <a:buFont typeface="+mj-lt"/>
              <a:buAutoNum type="arabicPeriod"/>
            </a:pPr>
            <a:r>
              <a:rPr lang="cs-CZ" sz="1800" dirty="0"/>
              <a:t>MATYÁŠEK, Jiří, Věra ŠTIKOVÁ a Josef TRNA. </a:t>
            </a:r>
            <a:r>
              <a:rPr lang="cs-CZ" sz="1800" i="1" dirty="0"/>
              <a:t>Přírodověda 5</a:t>
            </a:r>
            <a:r>
              <a:rPr lang="cs-CZ" sz="1800" dirty="0"/>
              <a:t>: </a:t>
            </a:r>
            <a:r>
              <a:rPr lang="cs-CZ" sz="1800" i="1" dirty="0"/>
              <a:t>člověk a jeho svět</a:t>
            </a:r>
            <a:r>
              <a:rPr lang="cs-CZ" sz="1800" dirty="0"/>
              <a:t>. [3. vyd.]. Brno: Nová škola, 2011, 2 sv. Duhová řada. </a:t>
            </a:r>
            <a:r>
              <a:rPr lang="cs-CZ" sz="1800"/>
              <a:t>ISBN 978-80-7289-313-3.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137160" indent="0">
              <a:buClrTx/>
              <a:buSzPct val="71000"/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</a:t>
            </a:r>
          </a:p>
          <a:p>
            <a:pPr marL="480060" indent="-342900">
              <a:buClrTx/>
              <a:buSzPct val="71000"/>
              <a:buFont typeface="+mj-lt"/>
              <a:buAutoNum type="arabicPeriod"/>
            </a:pPr>
            <a:endParaRPr lang="cs-CZ" sz="1800" dirty="0" smtClean="0">
              <a:solidFill>
                <a:schemeClr val="bg1"/>
              </a:solidFill>
            </a:endParaRPr>
          </a:p>
          <a:p>
            <a:pPr marL="480060" indent="-342900">
              <a:buClrTx/>
              <a:buSzPct val="71000"/>
              <a:buFont typeface="+mj-lt"/>
              <a:buAutoNum type="arabicPeriod"/>
            </a:pPr>
            <a:endParaRPr lang="cs-CZ" sz="1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49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277862</TotalTime>
  <Words>226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Vrchol</vt:lpstr>
      <vt:lpstr>1_Vrchol</vt:lpstr>
      <vt:lpstr>2_Vrchol</vt:lpstr>
      <vt:lpstr>3_Vrchol</vt:lpstr>
      <vt:lpstr>4_Vrchol</vt:lpstr>
      <vt:lpstr>5_Vrchol</vt:lpstr>
      <vt:lpstr>6_Vrchol</vt:lpstr>
      <vt:lpstr>Prezentace aplikace PowerPoint</vt:lpstr>
      <vt:lpstr>DRUHY PŮD</vt:lpstr>
      <vt:lpstr>VÝZNAM PŮDY</vt:lpstr>
      <vt:lpstr>Hnojiva</vt:lpstr>
      <vt:lpstr>HNOJIVA</vt:lpstr>
      <vt:lpstr>Přírodní hnojivo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</cp:revision>
  <dcterms:created xsi:type="dcterms:W3CDTF">2011-12-10T21:43:19Z</dcterms:created>
  <dcterms:modified xsi:type="dcterms:W3CDTF">2012-06-25T04:43:16Z</dcterms:modified>
</cp:coreProperties>
</file>