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notesMasterIdLst>
    <p:notesMasterId r:id="rId32"/>
  </p:notesMasterIdLst>
  <p:sldIdLst>
    <p:sldId id="306" r:id="rId2"/>
    <p:sldId id="256" r:id="rId3"/>
    <p:sldId id="273" r:id="rId4"/>
    <p:sldId id="319" r:id="rId5"/>
    <p:sldId id="283" r:id="rId6"/>
    <p:sldId id="307" r:id="rId7"/>
    <p:sldId id="296" r:id="rId8"/>
    <p:sldId id="310" r:id="rId9"/>
    <p:sldId id="284" r:id="rId10"/>
    <p:sldId id="308" r:id="rId11"/>
    <p:sldId id="309" r:id="rId12"/>
    <p:sldId id="297" r:id="rId13"/>
    <p:sldId id="285" r:id="rId14"/>
    <p:sldId id="311" r:id="rId15"/>
    <p:sldId id="312" r:id="rId16"/>
    <p:sldId id="298" r:id="rId17"/>
    <p:sldId id="305" r:id="rId18"/>
    <p:sldId id="295" r:id="rId19"/>
    <p:sldId id="315" r:id="rId20"/>
    <p:sldId id="314" r:id="rId21"/>
    <p:sldId id="300" r:id="rId22"/>
    <p:sldId id="316" r:id="rId23"/>
    <p:sldId id="299" r:id="rId24"/>
    <p:sldId id="317" r:id="rId25"/>
    <p:sldId id="318" r:id="rId26"/>
    <p:sldId id="301" r:id="rId27"/>
    <p:sldId id="302" r:id="rId28"/>
    <p:sldId id="303" r:id="rId29"/>
    <p:sldId id="304" r:id="rId30"/>
    <p:sldId id="31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EFEF"/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7101" autoAdjust="0"/>
  </p:normalViewPr>
  <p:slideViewPr>
    <p:cSldViewPr>
      <p:cViewPr varScale="1">
        <p:scale>
          <a:sx n="79" d="100"/>
          <a:sy n="79" d="100"/>
        </p:scale>
        <p:origin x="-11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B99C2D-3133-4D71-B659-BF14BB138211}" type="datetimeFigureOut">
              <a:rPr lang="cs-CZ" smtClean="0"/>
              <a:t>11. 5. 2013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A03EF5-E9C0-428D-8F3F-1EAC61AF5B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A03EF5-E9C0-428D-8F3F-1EAC61AF5B89}" type="slidenum">
              <a:rPr lang="cs-CZ" smtClean="0"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energyweb.cz/web/schemata/tepelna/index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http://www.google.cz/url?sa=i&amp;rct=j&amp;q=vodn%C3%AD+elektr%C3%A1rna&amp;source=images&amp;cd=&amp;cad=rja&amp;docid=p1WX1IfVroIY1M&amp;tbnid=9wcgdKVVTck-7M:&amp;ved=0CAUQjRw&amp;url=http%3A%2F%2Fok1zed.sweb.cz%2Fs%2Fel_vodniel.htm&amp;ei=PlGOUbaGO8_esgb2yIGgDA&amp;psig=AFQjCNGLngSSxaWzzISRfzNq21HiCSTRTA&amp;ust=1368367797603725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vodn%C3%AD+elektr%C3%A1rna&amp;source=images&amp;cd=&amp;cad=rja&amp;docid=YSD-owx2qD06yM&amp;tbnid=nbUV5ANVpgosDM:&amp;ved=0CAUQjRw&amp;url=http%3A%2F%2Fwww.penzionvanek.com%2Fjeseniky-velke-losiny-lazne.htm&amp;ei=NVSOUfjNCobRtAa_yYGgDA&amp;psig=AFQjCNGLngSSxaWzzISRfzNq21HiCSTRTA&amp;ust=1368367797603725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jadern%C3%A1+elektr%C3%A1rna+dukovany&amp;source=images&amp;cd=&amp;cad=rja&amp;docid=u3uH7t_Ib_qNpM&amp;tbnid=aPV1IURrPW1l0M:&amp;ved=0CAUQjRw&amp;url=http%3A%2F%2Fbyznys.ihned.cz%2Fc1-57757150-zatezove-testy-jadernych-elektraren-odkryly-slabiny-i-u-temelina-a-dukovan&amp;ei=vFmOUfLVGsbbsga98IGgDA&amp;psig=AFQjCNFfLPr7kn1sfz1F8OvVBwwfYqRySQ&amp;ust=1368369826544262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z/url?sa=i&amp;rct=j&amp;q=v%C4%9Btrn%C3%A1+elektr%C3%A1rna&amp;source=images&amp;cd=&amp;cad=rja&amp;docid=fuGGMLHydBM8MM&amp;tbnid=vGmlUU8Ag3fUTM:&amp;ved=0CAUQjRw&amp;url=http%3A%2F%2Feamos.pf.jcu.cz%2Famos%2Fkat_fyz%2Fmodules%2Flow%2Fkurz_text.php%3Fid_kap%3D18%26kod_kurzu%3Dkat_fyz_7356&amp;ei=Ul6OUbmFIcXuswbMloGgDA&amp;psig=AFQjCNEI2dAOAjr3f-L_ri_qVC5KgprjTg&amp;ust=1368371071978261" TargetMode="Externa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z/url?sa=i&amp;rct=j&amp;q=v%C4%9Btrn%C3%A1+elektr%C3%A1rna+v+%C4%8Dr&amp;source=images&amp;cd=&amp;cad=rja&amp;docid=oDHC90xd8hzdhM&amp;tbnid=wMcgDntgprg8EM:&amp;ved=0CAUQjRw&amp;url=http%3A%2F%2Fwww.nazeleno.cz%2Fenergie%2Fvetrna-energie%2Fvetrne-elektrarny-v-cr-zazivaji-boom-kolik-energie-vyrobi.aspx&amp;ei=xF-OUcn5GYXPtQaVn4GoDA&amp;psig=AFQjCNFDl29PUE3nUdfKXTkwgckOJUm1DQ&amp;ust=1368371523241674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oogle.cz/url?sa=i&amp;rct=j&amp;q=slune%C4%8Dn%C3%AD+elektr%C3%A1rna&amp;source=images&amp;cd=&amp;cad=rja&amp;docid=3ssRFqincjUUTM&amp;tbnid=2jAglGC5oXo6ZM:&amp;ved=0CAUQjRw&amp;url=http%3A%2F%2Fevvo.spaco.cz%2Fpohled-ekologa%2Fobnovitelne-zdroje-energie-str%2F&amp;ei=jGWOUeGHB46HswbUsYGwDA&amp;psig=AFQjCNFMSXXObl27Kv5lJKmCPlH_V7BUrg&amp;ust=1368372999910250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HJI53OsNmGE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hyperlink" Target="http://www.google.cz/url?sa=i&amp;rct=j&amp;q=slune%C4%8Dn%C3%AD+elektr%C3%A1rna&amp;source=images&amp;cd=&amp;cad=rja&amp;docid=v45ZxYX2KrlIBM&amp;tbnid=w1zHdqK6xERj1M:&amp;ved=0CAUQjRw&amp;url=http%3A%2F%2Fwww.nazeleno.cz%2Faktualne%2Ftz-nova-fotovoltaicka-elektrarna-v-hodonicich.aspx&amp;ei=-GWOUc3wLMGAtAan1YCwDA&amp;psig=AFQjCNFMSXXObl27Kv5lJKmCPlH_V7BUrg&amp;ust=1368372999910250" TargetMode="External"/><Relationship Id="rId7" Type="http://schemas.openxmlformats.org/officeDocument/2006/relationships/hyperlink" Target="http://www.google.cz/url?sa=i&amp;rct=j&amp;q=slune%C4%8Dn%C3%AD+elektr%C3%A1rna&amp;source=images&amp;cd=&amp;cad=rja&amp;docid=LsRqIhuQBalb3M&amp;tbnid=RLCa4aGWd0UJgM:&amp;ved=0CAUQjRw&amp;url=http%3A%2F%2Fekolist.cz%2Fcz%2Fzelena-domacnost%2Frady-a-navody%2Fma-jeste-investice-do-solarni-elektrarny-realnou-navratnost&amp;ei=BGeOUfnNAczRsgbCgoGgDA&amp;psig=AFQjCNH9TpKLYQSpML3nsbtg-dbxkBpr7g&amp;ust=136837323720422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hyperlink" Target="http://www.google.cz/url?sa=i&amp;rct=j&amp;q=slune%C4%8Dn%C3%AD+elektr%C3%A1rna&amp;source=images&amp;cd=&amp;cad=rja&amp;docid=9zHlgoSn9JBjhM&amp;tbnid=WFC8jEBVHHS5_M:&amp;ved=0CAUQjRw&amp;url=http%3A%2F%2Fwww.radio.cz%2Fcz%2Frubrika%2Fekonomika%2Fnejvetsi-ceska-solarni-elektrarna-doda-krome-elektriny-i-ovci-syr&amp;ei=dmaOUcCRJoXitQbp1YCwDA&amp;psig=AFQjCNH9TpKLYQSpML3nsbtg-dbxkBpr7g&amp;ust=1368373237204222" TargetMode="External"/><Relationship Id="rId4" Type="http://schemas.openxmlformats.org/officeDocument/2006/relationships/image" Target="../media/image18.jpeg"/><Relationship Id="rId9" Type="http://schemas.openxmlformats.org/officeDocument/2006/relationships/hyperlink" Target="http://www.energyweb.cz/web/schemata/slunecni/index.htm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img.blesk.cz/static/old_abc/imgdb/original/phph6WH9I.jpg" TargetMode="External"/><Relationship Id="rId3" Type="http://schemas.openxmlformats.org/officeDocument/2006/relationships/hyperlink" Target="http://www.hajduch.net/system/files/image/cesko/hospodarstvi/prunerov.jpg" TargetMode="External"/><Relationship Id="rId7" Type="http://schemas.openxmlformats.org/officeDocument/2006/relationships/hyperlink" Target="http://www.penzionvanek.com/fota/79_foto2.jpg" TargetMode="External"/><Relationship Id="rId2" Type="http://schemas.openxmlformats.org/officeDocument/2006/relationships/hyperlink" Target="http://www.miseplus.cz/img/info/info_schema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k1zed.sweb.cz/img/elv-anim.gif" TargetMode="External"/><Relationship Id="rId11" Type="http://schemas.openxmlformats.org/officeDocument/2006/relationships/hyperlink" Target="http://img.ihned.cz/attachment.php/440/34796440/aos8BEGJLk6PQWcefghryz01TUw29RVm/EK46_34_temelin_lf.jpg" TargetMode="External"/><Relationship Id="rId5" Type="http://schemas.openxmlformats.org/officeDocument/2006/relationships/hyperlink" Target="http://www.cez.cz/edee/content/microsites/elektrina/obr/3-4.gif" TargetMode="External"/><Relationship Id="rId10" Type="http://schemas.openxmlformats.org/officeDocument/2006/relationships/hyperlink" Target="http://www.kky.zcu.cz/uploads/research-fields/nuclear-power-plants-diagnostics/1.gif" TargetMode="External"/><Relationship Id="rId4" Type="http://schemas.openxmlformats.org/officeDocument/2006/relationships/hyperlink" Target="http://files.tezba-a-vyuziti-cerneho-uhli.webnode.cz/200000087-585bb5955b/elektr%C3%A1rna%20d%C4%9Btmarovice.jpg" TargetMode="External"/><Relationship Id="rId9" Type="http://schemas.openxmlformats.org/officeDocument/2006/relationships/hyperlink" Target="http://www.nazeleno.cz/Files/FckGallery/Nov%C3%A1%20komprimovan%C3%A1%20slo%C5%BEka%20(metoda%20ZIP).zip/stechov5.jpg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zeleno.cz/Files/FckGallery/Hodonicefoto.zip/02.JPG" TargetMode="External"/><Relationship Id="rId3" Type="http://schemas.openxmlformats.org/officeDocument/2006/relationships/hyperlink" Target="http://www.eamos.cz/amos/kat_fyz/externi/kat_fyz_7356/motory39.jpg" TargetMode="External"/><Relationship Id="rId7" Type="http://schemas.openxmlformats.org/officeDocument/2006/relationships/hyperlink" Target="http://evvo.spaco.cz/wp-content/uploads/2009/01/slunecnielekt.jpg" TargetMode="External"/><Relationship Id="rId2" Type="http://schemas.openxmlformats.org/officeDocument/2006/relationships/hyperlink" Target="http://ok1zed.sweb.cz/img/ela-duk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jevisovka.webnode.com/200000034-22f2423ec8/vetrne_elektrarny.jpg" TargetMode="External"/><Relationship Id="rId5" Type="http://schemas.openxmlformats.org/officeDocument/2006/relationships/hyperlink" Target="http://www.nazeleno.cz/energie/vetrna-energie/vetrne-elektrarny-v-cr-zazivaji-boom-kolik-energie-vyrobi.aspx" TargetMode="External"/><Relationship Id="rId10" Type="http://schemas.openxmlformats.org/officeDocument/2006/relationships/hyperlink" Target="http://aa.ecn.cz/img_upload/e6ffb6c50bc1424ab10ecf09e063cd63/solar_panels_on_a_roof.jpg" TargetMode="External"/><Relationship Id="rId4" Type="http://schemas.openxmlformats.org/officeDocument/2006/relationships/hyperlink" Target="http://www.nazeleno.cz/Files/FckGallery/Nov&#253;%20objekt%20-%20WinRAR%20ZIP%20archiv.zip/01-vetrn&#237;k.jpg" TargetMode="External"/><Relationship Id="rId9" Type="http://schemas.openxmlformats.org/officeDocument/2006/relationships/hyperlink" Target="http://img.radio.cz/pictures/c/energie/busanovice_elektrarn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85728"/>
            <a:ext cx="7143800" cy="2208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2844" y="2714620"/>
          <a:ext cx="8858312" cy="2343160"/>
        </p:xfrm>
        <a:graphic>
          <a:graphicData uri="http://schemas.openxmlformats.org/drawingml/2006/table">
            <a:tbl>
              <a:tblPr/>
              <a:tblGrid>
                <a:gridCol w="8858312"/>
              </a:tblGrid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" pitchFamily="18" charset="0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" pitchFamily="18" charset="0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" pitchFamily="18" charset="0"/>
                          <a:ea typeface="Times New Roman"/>
                        </a:rPr>
                        <a:t>NÁZEV: </a:t>
                      </a:r>
                      <a:r>
                        <a:rPr lang="cs-CZ" sz="1800" b="1" dirty="0" smtClean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" pitchFamily="18" charset="0"/>
                          <a:ea typeface="Times New Roman"/>
                        </a:rPr>
                        <a:t>VY_32_INOVACE_52_ELEKTRÁRNY</a:t>
                      </a:r>
                      <a:endParaRPr lang="cs-CZ" sz="1800" b="1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" pitchFamily="18" charset="0"/>
                          <a:ea typeface="Times New Roman"/>
                        </a:rPr>
                        <a:t>TEMA</a:t>
                      </a:r>
                      <a:r>
                        <a:rPr lang="cs-CZ" sz="1800" b="1" dirty="0" smtClean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" pitchFamily="18" charset="0"/>
                          <a:ea typeface="Times New Roman"/>
                        </a:rPr>
                        <a:t>:</a:t>
                      </a:r>
                      <a:r>
                        <a:rPr lang="cs-CZ" sz="1800" b="1" baseline="0" dirty="0" smtClean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" pitchFamily="18" charset="0"/>
                          <a:ea typeface="Times New Roman"/>
                        </a:rPr>
                        <a:t> FYZIKA</a:t>
                      </a:r>
                      <a:endParaRPr lang="cs-CZ" sz="1800" b="1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63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" pitchFamily="18" charset="0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501122" cy="3654428"/>
          </a:xfrm>
        </p:spPr>
        <p:txBody>
          <a:bodyPr anchor="ctr"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ELEKTRÁRNY</a:t>
            </a:r>
            <a:endParaRPr lang="cs-CZ" sz="9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14282" y="4572007"/>
            <a:ext cx="8786874" cy="76199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  <a:latin typeface="Cambria" pitchFamily="18" charset="0"/>
              </a:rPr>
              <a:t>Seznámení s typy elektráren, schémata jednotlivých elektráren, procvičení</a:t>
            </a:r>
            <a:endParaRPr lang="cs-CZ" sz="2400" dirty="0">
              <a:solidFill>
                <a:srgbClr val="FFFF00"/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3687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14298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Úvod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429684" cy="3929090"/>
          </a:xfrm>
        </p:spPr>
        <p:txBody>
          <a:bodyPr>
            <a:normAutofit/>
          </a:bodyPr>
          <a:lstStyle/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vyrábějí elektrickou energii pro domy, továrny nebo vlaky. </a:t>
            </a:r>
            <a:endParaRPr lang="cs-CZ" sz="3600" dirty="0" smtClean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algn="just">
              <a:buNone/>
            </a:pPr>
            <a:endParaRPr lang="cs-CZ" sz="3600" dirty="0" smtClean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Elektrická energie přichází z elektrárny po drátech až do domů.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algn="just"/>
            <a:endParaRPr lang="cs-CZ" sz="3600" dirty="0">
              <a:solidFill>
                <a:schemeClr val="tx1"/>
              </a:solidFill>
              <a:latin typeface="Cambria" pitchFamily="18" charset="0"/>
            </a:endParaRP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9008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Typy  elektráren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3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Tepelné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</a:t>
            </a:r>
          </a:p>
          <a:p>
            <a:pPr lvl="3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Vodní elektrárny</a:t>
            </a:r>
          </a:p>
          <a:p>
            <a:pPr lvl="3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Jaderné elektrárny</a:t>
            </a:r>
          </a:p>
          <a:p>
            <a:pPr lvl="3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Větrné elektrárny</a:t>
            </a:r>
            <a:endParaRPr lang="cs-CZ" sz="3600" dirty="0" smtClean="0">
              <a:solidFill>
                <a:srgbClr val="92D050"/>
              </a:solidFill>
              <a:latin typeface="Cambria" pitchFamily="18" charset="0"/>
            </a:endParaRPr>
          </a:p>
          <a:p>
            <a:pPr lvl="3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Sluneční elektrárny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2910" y="0"/>
            <a:ext cx="7756263" cy="1143008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tepelné  ELEKTRÁRNY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000108"/>
            <a:ext cx="9001156" cy="4500594"/>
          </a:xfrm>
        </p:spPr>
        <p:txBody>
          <a:bodyPr>
            <a:noAutofit/>
          </a:bodyPr>
          <a:lstStyle/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Tepelné elektrárny využívají páru k pohonu turbíny a generátoru.</a:t>
            </a: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Tepelné elektrárny berou energii z uhlí.</a:t>
            </a: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Tepelné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v České republice produkují přibližně 57% elektrické energie a jejich podíl pomalu klesá.</a:t>
            </a: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Tepelné elektrárny patří mezi nejméně ekologické.</a:t>
            </a:r>
          </a:p>
        </p:txBody>
      </p:sp>
    </p:spTree>
    <p:extLst>
      <p:ext uri="{BB962C8B-B14F-4D97-AF65-F5344CB8AC3E}">
        <p14:creationId xmlns:p14="http://schemas.microsoft.com/office/powerpoint/2010/main" xmlns="" val="3932672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5111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00042"/>
            <a:ext cx="8572560" cy="5214974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Výhody tepelných elektráren:</a:t>
            </a:r>
          </a:p>
          <a:p>
            <a:pPr lvl="1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mají poměrně velký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výkon</a:t>
            </a:r>
          </a:p>
          <a:p>
            <a:pPr lvl="1" algn="just">
              <a:buNone/>
            </a:pPr>
            <a:endParaRPr lang="cs-CZ" sz="3600" dirty="0" smtClean="0">
              <a:solidFill>
                <a:schemeClr val="accent3">
                  <a:lumMod val="40000"/>
                  <a:lumOff val="60000"/>
                </a:schemeClr>
              </a:solidFill>
              <a:latin typeface="Cambria" pitchFamily="18" charset="0"/>
            </a:endParaRPr>
          </a:p>
          <a:p>
            <a:pPr algn="just"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Nevýhody tepelných elektráren:</a:t>
            </a:r>
          </a:p>
          <a:p>
            <a:pPr lvl="1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spalují velké množství uhlí, které patří mezi neobnovitelné zdroje energie</a:t>
            </a:r>
          </a:p>
          <a:p>
            <a:pPr lvl="1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produkují velké množství emisí</a:t>
            </a:r>
          </a:p>
          <a:p>
            <a:pPr lvl="1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ničí přírodu kolem sebe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442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Schéma  tepelné  ELEKTRÁRNY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928802"/>
            <a:ext cx="8172480" cy="340519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928670"/>
            <a:ext cx="9144000" cy="5269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86380" y="3714752"/>
            <a:ext cx="2947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</a:t>
            </a:r>
            <a:endParaRPr lang="cs-CZ" sz="28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  <p:sp>
        <p:nvSpPr>
          <p:cNvPr id="9" name="TextovéPole 8">
            <a:hlinkClick r:id="rId2"/>
          </p:cNvPr>
          <p:cNvSpPr txBox="1"/>
          <p:nvPr/>
        </p:nvSpPr>
        <p:spPr>
          <a:xfrm>
            <a:off x="785786" y="6357958"/>
            <a:ext cx="7143800" cy="40011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Cambria" pitchFamily="18" charset="0"/>
                <a:hlinkClick r:id="rId2"/>
              </a:rPr>
              <a:t>http://www.</a:t>
            </a:r>
            <a:r>
              <a:rPr lang="cs-CZ" sz="2000" dirty="0" err="1" smtClean="0">
                <a:solidFill>
                  <a:schemeClr val="bg1"/>
                </a:solidFill>
                <a:latin typeface="Cambria" pitchFamily="18" charset="0"/>
                <a:hlinkClick r:id="rId2"/>
              </a:rPr>
              <a:t>energyweb.cz</a:t>
            </a:r>
            <a:r>
              <a:rPr lang="cs-CZ" sz="2000" dirty="0" smtClean="0">
                <a:solidFill>
                  <a:schemeClr val="bg1"/>
                </a:solidFill>
                <a:latin typeface="Cambria" pitchFamily="18" charset="0"/>
                <a:hlinkClick r:id="rId2"/>
              </a:rPr>
              <a:t>/web/</a:t>
            </a:r>
            <a:r>
              <a:rPr lang="cs-CZ" sz="2000" dirty="0" err="1" smtClean="0">
                <a:solidFill>
                  <a:schemeClr val="bg1"/>
                </a:solidFill>
                <a:latin typeface="Cambria" pitchFamily="18" charset="0"/>
                <a:hlinkClick r:id="rId2"/>
              </a:rPr>
              <a:t>schemata</a:t>
            </a:r>
            <a:r>
              <a:rPr lang="cs-CZ" sz="2000" dirty="0" smtClean="0">
                <a:solidFill>
                  <a:schemeClr val="bg1"/>
                </a:solidFill>
                <a:latin typeface="Cambria" pitchFamily="18" charset="0"/>
                <a:hlinkClick r:id="rId2"/>
              </a:rPr>
              <a:t>/</a:t>
            </a:r>
            <a:r>
              <a:rPr lang="cs-CZ" sz="2000" dirty="0" err="1" smtClean="0">
                <a:solidFill>
                  <a:schemeClr val="bg1"/>
                </a:solidFill>
                <a:latin typeface="Cambria" pitchFamily="18" charset="0"/>
                <a:hlinkClick r:id="rId2"/>
              </a:rPr>
              <a:t>tepelna</a:t>
            </a:r>
            <a:r>
              <a:rPr lang="cs-CZ" sz="2000" dirty="0" smtClean="0">
                <a:solidFill>
                  <a:schemeClr val="bg1"/>
                </a:solidFill>
                <a:latin typeface="Cambria" pitchFamily="18" charset="0"/>
                <a:hlinkClick r:id="rId2"/>
              </a:rPr>
              <a:t>/index.</a:t>
            </a:r>
            <a:r>
              <a:rPr lang="cs-CZ" sz="2000" dirty="0" err="1" smtClean="0">
                <a:solidFill>
                  <a:schemeClr val="bg1"/>
                </a:solidFill>
                <a:latin typeface="Cambria" pitchFamily="18" charset="0"/>
                <a:hlinkClick r:id="rId2"/>
              </a:rPr>
              <a:t>htm</a:t>
            </a:r>
            <a:endParaRPr lang="cs-CZ" sz="2000" dirty="0">
              <a:solidFill>
                <a:schemeClr val="bg1"/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715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Tepelné  elektrárny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pic>
        <p:nvPicPr>
          <p:cNvPr id="3" name="Picture 2" descr="http://files.tezba-a-vyuziti-cerneho-uhli.webnode.cz/200000087-585bb5955b/elektr%C3%A1rna%20d%C4%9Btmarov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928802"/>
            <a:ext cx="4714908" cy="31432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85720" y="5286388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Dětmarovice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876" y="3357562"/>
            <a:ext cx="4285931" cy="3057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786446" y="2571744"/>
            <a:ext cx="25244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Prunéřov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II.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21442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vodní elektrárny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500174"/>
            <a:ext cx="8643998" cy="4429156"/>
          </a:xfrm>
        </p:spPr>
        <p:txBody>
          <a:bodyPr>
            <a:noAutofit/>
          </a:bodyPr>
          <a:lstStyle/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Vodní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využívají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proud vody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k pohonu turbíny a generátoru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</a:t>
            </a:r>
          </a:p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Vodní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berou energii z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vody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Vodní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v České republice produkují přibližně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3,6%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elektrické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energie.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endParaRPr lang="cs-CZ" sz="3600" dirty="0" smtClean="0">
              <a:solidFill>
                <a:schemeClr val="accent3">
                  <a:lumMod val="40000"/>
                  <a:lumOff val="60000"/>
                </a:schemeClr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0046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2968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571480"/>
            <a:ext cx="8501122" cy="50006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Výhody vodních elektráren:</a:t>
            </a:r>
          </a:p>
          <a:p>
            <a:pPr lvl="1"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jsou nejvýhodnější, nepotřebují palivo a neznečišťují životní prostředí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využívají obnovitelné  zdroje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energie</a:t>
            </a:r>
          </a:p>
          <a:p>
            <a:pPr lvl="1">
              <a:buNone/>
            </a:pPr>
            <a:endParaRPr lang="cs-CZ" sz="3600" dirty="0" smtClean="0">
              <a:latin typeface="Cambria" pitchFamily="18" charset="0"/>
            </a:endParaRPr>
          </a:p>
          <a:p>
            <a:pPr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Nevýhody vodních elektráren: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nutnost budování přehrad a nádrží, zaplavování velkých částí přírody</a:t>
            </a:r>
          </a:p>
          <a:p>
            <a:endParaRPr lang="cs-CZ" sz="3600" dirty="0">
              <a:latin typeface="Cambr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Schéma  vodní  elektrárny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pic>
        <p:nvPicPr>
          <p:cNvPr id="3" name="Picture 2" descr="http://ok1zed.sweb.cz/img/elv-anim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071546"/>
            <a:ext cx="9144000" cy="4926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7215238" cy="1143000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vodní elektrárny</a:t>
            </a: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43182"/>
            <a:ext cx="4100746" cy="2627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5720" y="5214950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Slapy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  <p:pic>
        <p:nvPicPr>
          <p:cNvPr id="13316" name="Picture 4" descr="http://www.penzionvanek.com/fota/79_foto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4071942"/>
            <a:ext cx="4071966" cy="2646778"/>
          </a:xfrm>
          <a:prstGeom prst="rect">
            <a:avLst/>
          </a:prstGeom>
          <a:noFill/>
        </p:spPr>
      </p:pic>
      <p:pic>
        <p:nvPicPr>
          <p:cNvPr id="13318" name="Picture 6" descr="http://www.nazeleno.cz/Files/FckGallery/Nová%20komprimovaná%20složka%20(metoda%20ZIP).zip/stechov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57686" y="928670"/>
            <a:ext cx="3731603" cy="249395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14480" y="1428736"/>
            <a:ext cx="2500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Štěchovice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57818" y="3429000"/>
            <a:ext cx="3143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Dlouhé stráně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2951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1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1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0"/>
            <a:ext cx="8643998" cy="121442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jadeRné</a:t>
            </a:r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 </a:t>
            </a:r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 elektrárny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142984"/>
            <a:ext cx="8715436" cy="464347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Jaderné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využívají podobně jako tepelné elektrárny páru vody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k pohonu turbíny a generátoru.</a:t>
            </a: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Jaderné elektrárny však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berou energii z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uranu. Jádra uranu se štěpí, při štěpení se uvolňuje velká energie, uran se zahřívá a tím zahřívá i vodu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Jaderné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v České republice produkují přibližně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33%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elektrické energie.</a:t>
            </a:r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582468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3682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14356"/>
            <a:ext cx="8429684" cy="485778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Výhody jaderných elektráren: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nedělá žádný kouř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vysoký výstupní výkon vzhledem k dodanému množství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paliva</a:t>
            </a:r>
          </a:p>
          <a:p>
            <a:pPr lvl="1">
              <a:buNone/>
            </a:pPr>
            <a:endParaRPr lang="cs-CZ" sz="3600" dirty="0" smtClean="0">
              <a:latin typeface="Cambria" pitchFamily="18" charset="0"/>
            </a:endParaRPr>
          </a:p>
          <a:p>
            <a:pPr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Nevýhody jaderných elektráren: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vysílá škodlivé radioaktivní záření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produkce jaderného odpadu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42852"/>
            <a:ext cx="9001156" cy="1143008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Schéma  jaderné  elektrárny</a:t>
            </a:r>
            <a:endParaRPr lang="cs-CZ" sz="4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pic>
        <p:nvPicPr>
          <p:cNvPr id="35842" name="Picture 2" descr="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285860"/>
            <a:ext cx="9178314" cy="485719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71638" y="6357958"/>
            <a:ext cx="7072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>
              <a:solidFill>
                <a:schemeClr val="bg1"/>
              </a:solidFill>
              <a:latin typeface="Cambr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357298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Jaderné  </a:t>
            </a:r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elektrárny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5429264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Temelín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  <p:pic>
        <p:nvPicPr>
          <p:cNvPr id="11268" name="Picture 4" descr="http://ok1zed.sweb.cz/img/ela-duk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1928802"/>
            <a:ext cx="3956042" cy="2699732"/>
          </a:xfrm>
          <a:prstGeom prst="rect">
            <a:avLst/>
          </a:prstGeom>
          <a:noFill/>
        </p:spPr>
      </p:pic>
      <p:pic>
        <p:nvPicPr>
          <p:cNvPr id="11270" name="Picture 6" descr="http://img.ihned.cz/attachment.php/440/34796440/aos8BEGJLk6PQWcefghryz01TUw29RVm/EK46_34_temelin_lf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2714620"/>
            <a:ext cx="4936829" cy="278108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715008" y="1142984"/>
            <a:ext cx="2643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Dukovany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088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1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2" name="Picture 4" descr="Mapa elektráre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524539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29058" y="5357826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tepelné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43570" y="5357826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jaderné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86644" y="5357826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vodní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42873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větrné elektrárny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500174"/>
            <a:ext cx="8429684" cy="3833827"/>
          </a:xfrm>
        </p:spPr>
        <p:txBody>
          <a:bodyPr>
            <a:normAutofit/>
          </a:bodyPr>
          <a:lstStyle/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Větrné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využívají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síly větru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k pohonu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generátoru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</a:t>
            </a: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Větrné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berou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energii z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větru. 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Větrné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v České republice produkují přibližně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0,35%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elektrické energie.</a:t>
            </a:r>
          </a:p>
          <a:p>
            <a:pPr algn="just"/>
            <a:endParaRPr lang="cs-CZ" sz="36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4913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2968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428604"/>
            <a:ext cx="8786874" cy="54292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Výhody větrných elektráren: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nepotřebují žádné palivo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nevypouští žádné emise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využívají obnovitelné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zdroje</a:t>
            </a:r>
          </a:p>
          <a:p>
            <a:pPr lvl="1">
              <a:buNone/>
            </a:pPr>
            <a:endParaRPr lang="cs-CZ" sz="3600" dirty="0" smtClean="0">
              <a:latin typeface="Cambria" pitchFamily="18" charset="0"/>
            </a:endParaRPr>
          </a:p>
          <a:p>
            <a:pPr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Nevýhody větrných elektráren: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pracují nepravidelně, jen když fouká vítr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dělají nepříjemný hluk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mají malý výkon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42852"/>
            <a:ext cx="9001156" cy="1071570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Schéma  větrné  elektrárny</a:t>
            </a:r>
            <a:endParaRPr lang="cs-CZ" sz="4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pic>
        <p:nvPicPr>
          <p:cNvPr id="39938" name="Picture 2" descr="http://www.eamos.cz/amos/kat_fyz/externi/kat_fyz_7356/motory3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078848"/>
            <a:ext cx="7858180" cy="5779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větrné elektrárny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7772400" cy="3733800"/>
          </a:xfrm>
        </p:spPr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9218" name="Picture 2" descr="http://www.nazeleno.cz/Files/FckGallery/Nový%20objekt%20-%20WinRAR%20ZIP%20archiv.zip/01-vetrník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285860"/>
            <a:ext cx="4500554" cy="3090381"/>
          </a:xfrm>
          <a:prstGeom prst="rect">
            <a:avLst/>
          </a:prstGeom>
          <a:noFill/>
        </p:spPr>
      </p:pic>
      <p:pic>
        <p:nvPicPr>
          <p:cNvPr id="9220" name="Picture 4" descr="Pohled na větrné elektrárn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3643314"/>
            <a:ext cx="4898606" cy="28575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76043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6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786874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Větrné  elektrárny  v  </a:t>
            </a:r>
            <a:r>
              <a:rPr lang="cs-CZ" sz="48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čr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4282" y="1428730"/>
          <a:ext cx="8643998" cy="5072103"/>
        </p:xfrm>
        <a:graphic>
          <a:graphicData uri="http://schemas.openxmlformats.org/drawingml/2006/table">
            <a:tbl>
              <a:tblPr/>
              <a:tblGrid>
                <a:gridCol w="3357586"/>
                <a:gridCol w="1241973"/>
                <a:gridCol w="1482906"/>
                <a:gridCol w="2561533"/>
              </a:tblGrid>
              <a:tr h="1021473"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" pitchFamily="18" charset="0"/>
                        </a:rPr>
                        <a:t> </a:t>
                      </a:r>
                      <a:r>
                        <a:rPr lang="cs-CZ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" pitchFamily="18" charset="0"/>
                        </a:rPr>
                        <a:t>Lokalita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" pitchFamily="18" charset="0"/>
                      </a:endParaRP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" pitchFamily="18" charset="0"/>
                        </a:rPr>
                        <a:t>Počet      parků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" pitchFamily="18" charset="0"/>
                      </a:endParaRP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" pitchFamily="18" charset="0"/>
                        </a:rPr>
                        <a:t>Počet větrníků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" pitchFamily="18" charset="0"/>
                      </a:endParaRP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" pitchFamily="18" charset="0"/>
                        </a:rPr>
                        <a:t>Celkový instalovaný výkon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" pitchFamily="18" charset="0"/>
                      </a:endParaRP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646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Karlovarský kraj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5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12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9,49 MW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646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Ústecký kraj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10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44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82,8 MW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646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Středočeský kraj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1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2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6 MW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646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Liberecký kraj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2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8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4,3 MW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646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Vysočina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2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5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7,7 MW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646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Pardubický kraj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4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15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15,45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646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Jihomoravský kraj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2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6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6,25 MW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646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Olomoucký kraj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13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32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37,1 MW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6245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Moravskoslezský kraj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1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2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4 MW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76464">
                <a:tc>
                  <a:txBody>
                    <a:bodyPr/>
                    <a:lstStyle/>
                    <a:p>
                      <a:pPr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Zlínský kraj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1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1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1000"/>
                        </a:spcAft>
                      </a:pPr>
                      <a:r>
                        <a:rPr lang="cs-CZ" sz="2000" dirty="0">
                          <a:solidFill>
                            <a:srgbClr val="00B050"/>
                          </a:solidFill>
                          <a:latin typeface="Cambria" pitchFamily="18" charset="0"/>
                        </a:rPr>
                        <a:t>0,225 MW</a:t>
                      </a:r>
                    </a:p>
                  </a:txBody>
                  <a:tcPr marL="66714" marR="66714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0"/>
            <a:ext cx="8358246" cy="121442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sluneční elektrárny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214422"/>
            <a:ext cx="8715436" cy="4119579"/>
          </a:xfrm>
        </p:spPr>
        <p:txBody>
          <a:bodyPr>
            <a:normAutofit/>
          </a:bodyPr>
          <a:lstStyle/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Sluneční neboli solární elektrárny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využívají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slunce.</a:t>
            </a: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Sluneční záření soustředěné do malého prostoru z mnoha zrcadel. 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algn="just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Sluneční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elektrárny v České republice produkují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přibližně 0,1% </a:t>
            </a: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elektrické energie.</a:t>
            </a:r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89457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2254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642918"/>
            <a:ext cx="8643998" cy="492922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Výhody slunečních elektráren: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nepotřebují žádné palivo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nevypouští žádné emise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využívají obnovitelné </a:t>
            </a:r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zdroje</a:t>
            </a:r>
          </a:p>
          <a:p>
            <a:pPr lvl="1">
              <a:buNone/>
            </a:pPr>
            <a:endParaRPr lang="cs-CZ" sz="3600" dirty="0" smtClean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>
              <a:buNone/>
            </a:pPr>
            <a:r>
              <a:rPr lang="cs-CZ" sz="3600" b="1" u="sng" dirty="0" smtClean="0">
                <a:solidFill>
                  <a:srgbClr val="92D050"/>
                </a:solidFill>
                <a:latin typeface="Cambria" pitchFamily="18" charset="0"/>
              </a:rPr>
              <a:t>Nevýhody slunečních elektráren: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sluneční elektrárna zabírá poměrně velké místo</a:t>
            </a:r>
          </a:p>
          <a:p>
            <a:pPr lvl="1"/>
            <a:r>
              <a:rPr lang="cs-CZ" sz="36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nepracuje, když je tma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001156" cy="1214422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Schéma  sluneční  elektrárny</a:t>
            </a:r>
            <a:endParaRPr lang="cs-CZ" sz="4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pic>
        <p:nvPicPr>
          <p:cNvPr id="41990" name="Picture 6" descr="http://evvo.spaco.cz/wp-content/uploads/2009/01/slunecnielek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27179" y="1214422"/>
            <a:ext cx="9171179" cy="507209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000232" y="6357958"/>
            <a:ext cx="5214974" cy="369332"/>
          </a:xfrm>
          <a:prstGeom prst="rect">
            <a:avLst/>
          </a:prstGeom>
          <a:solidFill>
            <a:schemeClr val="tx2">
              <a:lumMod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?v=HJI53OsNmGE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142852"/>
            <a:ext cx="7772400" cy="100013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sluneční elektrárny</a:t>
            </a:r>
          </a:p>
        </p:txBody>
      </p:sp>
      <p:pic>
        <p:nvPicPr>
          <p:cNvPr id="7170" name="Picture 2" descr="http://www.nazeleno.cz/Files/FckGallery/Hodonicefoto.zip/0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714488"/>
            <a:ext cx="4572032" cy="34290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85720" y="5286388"/>
            <a:ext cx="2143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Hodonice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pic>
        <p:nvPicPr>
          <p:cNvPr id="7172" name="Picture 4" descr="http://img.radio.cz/pictures/c/energie/busanovice_elektrarna1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29190" y="3786190"/>
            <a:ext cx="3810000" cy="28575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500694" y="3000372"/>
            <a:ext cx="2500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Bušanovice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pic>
        <p:nvPicPr>
          <p:cNvPr id="7174" name="Picture 6" descr="http://aa.ecn.cz/img_upload/e6ffb6c50bc1424ab10ecf09e063cd63/solar_panels_on_a_roof.jpg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57752" y="1071546"/>
            <a:ext cx="3968248" cy="201388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0" y="6211669"/>
            <a:ext cx="464343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http://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  <a:hlinkClick r:id="rId9"/>
              </a:rPr>
              <a:t>www.</a:t>
            </a:r>
            <a:r>
              <a:rPr lang="cs-CZ" sz="20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  <a:hlinkClick r:id="rId9"/>
              </a:rPr>
              <a:t>energyweb.cz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  <a:hlinkClick r:id="rId9"/>
              </a:rPr>
              <a:t>/web/</a:t>
            </a:r>
            <a:r>
              <a:rPr lang="cs-CZ" sz="20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  <a:hlinkClick r:id="rId9"/>
              </a:rPr>
              <a:t>schemata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  <a:hlinkClick r:id="rId9"/>
              </a:rPr>
              <a:t>/</a:t>
            </a:r>
            <a:r>
              <a:rPr lang="cs-CZ" sz="20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  <a:hlinkClick r:id="rId9"/>
              </a:rPr>
              <a:t>slunecni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  <a:hlinkClick r:id="rId9"/>
              </a:rPr>
              <a:t>/index.</a:t>
            </a:r>
            <a:r>
              <a:rPr lang="cs-CZ" sz="20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  <a:hlinkClick r:id="rId9"/>
              </a:rPr>
              <a:t>htm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549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1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0"/>
            <a:ext cx="8572560" cy="1000108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Doplňte  Typy  </a:t>
            </a:r>
            <a:r>
              <a:rPr lang="cs-CZ" sz="4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elektráren</a:t>
            </a:r>
            <a:endParaRPr lang="cs-CZ" sz="4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928670"/>
            <a:ext cx="8643998" cy="5143536"/>
          </a:xfrm>
        </p:spPr>
        <p:txBody>
          <a:bodyPr>
            <a:normAutofit/>
          </a:bodyPr>
          <a:lstStyle/>
          <a:p>
            <a:pPr lvl="3">
              <a:buNone/>
            </a:pPr>
            <a:r>
              <a:rPr lang="cs-CZ" sz="2200" b="1" dirty="0" smtClean="0">
                <a:latin typeface="Cambria" pitchFamily="18" charset="0"/>
              </a:rPr>
              <a:t>	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1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	T </a:t>
            </a:r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_ </a:t>
            </a:r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_ _ _ _ _</a:t>
            </a:r>
            <a:endParaRPr lang="cs-CZ" sz="32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lvl="3">
              <a:buNone/>
            </a:pP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	2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	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V </a:t>
            </a:r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_ _ _ _</a:t>
            </a:r>
          </a:p>
          <a:p>
            <a:pPr>
              <a:buNone/>
            </a:pPr>
            <a:endParaRPr lang="cs-CZ" sz="28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lvl="3">
              <a:buNone/>
            </a:pP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	3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	J </a:t>
            </a:r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_ _ _ _ _ _</a:t>
            </a:r>
          </a:p>
          <a:p>
            <a:pPr>
              <a:buNone/>
            </a:pPr>
            <a:endParaRPr lang="cs-CZ" sz="28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lvl="3">
              <a:buNone/>
            </a:pP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	4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	V </a:t>
            </a:r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_ _ _ _ _</a:t>
            </a:r>
          </a:p>
          <a:p>
            <a:pPr>
              <a:buNone/>
            </a:pPr>
            <a:endParaRPr lang="cs-CZ" sz="28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Cambria" pitchFamily="18" charset="0"/>
            </a:endParaRPr>
          </a:p>
          <a:p>
            <a:pPr lvl="3">
              <a:buNone/>
            </a:pP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	5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.	S </a:t>
            </a:r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ambria" pitchFamily="18" charset="0"/>
              </a:rPr>
              <a:t>_ _ _ _ _ _ _</a:t>
            </a:r>
            <a:r>
              <a:rPr lang="cs-CZ" sz="3200" b="1" dirty="0" smtClean="0">
                <a:latin typeface="Cambria" pitchFamily="18" charset="0"/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14678" y="1000108"/>
            <a:ext cx="1868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Cambria" pitchFamily="18" charset="0"/>
              </a:rPr>
              <a:t>e p e l n á</a:t>
            </a:r>
            <a:endParaRPr lang="cs-CZ" sz="2800" dirty="0">
              <a:solidFill>
                <a:srgbClr val="00B050"/>
              </a:solidFill>
              <a:latin typeface="Cambr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14678" y="2071678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Cambria" pitchFamily="18" charset="0"/>
              </a:rPr>
              <a:t>o d n í</a:t>
            </a:r>
            <a:endParaRPr lang="cs-CZ" sz="2800" dirty="0">
              <a:solidFill>
                <a:srgbClr val="00B050"/>
              </a:solidFill>
              <a:latin typeface="Cambr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71802" y="3143248"/>
            <a:ext cx="1725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  <a:latin typeface="Cambria" pitchFamily="18" charset="0"/>
              </a:rPr>
              <a:t>a d e r n á</a:t>
            </a:r>
            <a:endParaRPr lang="cs-CZ" sz="2800" dirty="0">
              <a:solidFill>
                <a:srgbClr val="92D050"/>
              </a:solidFill>
              <a:latin typeface="Cambr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4678" y="421481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</a:rPr>
              <a:t>ě t r n á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Cambr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4678" y="5357826"/>
            <a:ext cx="2021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</a:rPr>
              <a:t>l u n e č n í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594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01122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doplňte tabulku</a:t>
            </a:r>
            <a:endParaRPr lang="cs-CZ" sz="4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69013246"/>
              </p:ext>
            </p:extLst>
          </p:nvPr>
        </p:nvGraphicFramePr>
        <p:xfrm>
          <a:off x="214282" y="1428738"/>
          <a:ext cx="8715436" cy="4397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7718"/>
                <a:gridCol w="4357718"/>
              </a:tblGrid>
              <a:tr h="69056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Cambria" pitchFamily="18" charset="0"/>
                        </a:rPr>
                        <a:t>Typ</a:t>
                      </a:r>
                      <a:r>
                        <a:rPr lang="cs-CZ" sz="2800" b="1" baseline="0" dirty="0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Cambria" pitchFamily="18" charset="0"/>
                        </a:rPr>
                        <a:t> elektrárny</a:t>
                      </a:r>
                      <a:endParaRPr lang="cs-CZ" sz="2800" b="1" dirty="0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  <a:latin typeface="Cambria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Cambria" pitchFamily="18" charset="0"/>
                        </a:rPr>
                        <a:t>Z čeho bere elektrárna</a:t>
                      </a:r>
                      <a:r>
                        <a:rPr lang="cs-CZ" sz="2800" b="1" baseline="0" dirty="0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Cambria" pitchFamily="18" charset="0"/>
                        </a:rPr>
                        <a:t> energii</a:t>
                      </a:r>
                      <a:endParaRPr lang="cs-CZ" sz="2800" b="1" dirty="0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  <a:latin typeface="Cambria" pitchFamily="18" charset="0"/>
                      </a:endParaRPr>
                    </a:p>
                  </a:txBody>
                  <a:tcPr anchor="ctr"/>
                </a:tc>
              </a:tr>
              <a:tr h="69056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ambria" pitchFamily="18" charset="0"/>
                        </a:rPr>
                        <a:t>Tepelná elektrárna</a:t>
                      </a:r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</a:tr>
              <a:tr h="69056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ambria" pitchFamily="18" charset="0"/>
                        </a:rPr>
                        <a:t>Jaderná elektrárna</a:t>
                      </a:r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</a:tr>
              <a:tr h="69056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ambria" pitchFamily="18" charset="0"/>
                        </a:rPr>
                        <a:t>Vodní elektrárna</a:t>
                      </a:r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</a:tr>
              <a:tr h="69056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ambria" pitchFamily="18" charset="0"/>
                        </a:rPr>
                        <a:t>Větrná elektrárna</a:t>
                      </a:r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</a:tr>
              <a:tr h="69056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ambria" pitchFamily="18" charset="0"/>
                        </a:rPr>
                        <a:t>Sluneční elektrárna</a:t>
                      </a:r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Cambria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86446" y="242886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uhlí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57884" y="314324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uran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86446" y="385762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 voda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86446" y="457200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 vítr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86446" y="528638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slunce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9040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79690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itchFamily="18" charset="0"/>
              </a:rPr>
              <a:t>Použité  zdroje</a:t>
            </a:r>
            <a:endParaRPr lang="cs-CZ" sz="4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8643998" cy="5357850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mbria" pitchFamily="18" charset="0"/>
                <a:hlinkClick r:id="rId2"/>
              </a:rPr>
              <a:t>http://</a:t>
            </a:r>
            <a:r>
              <a:rPr lang="cs-CZ" sz="1800" dirty="0" smtClean="0">
                <a:latin typeface="Cambria" pitchFamily="18" charset="0"/>
                <a:hlinkClick r:id="rId2"/>
              </a:rPr>
              <a:t>www.</a:t>
            </a:r>
            <a:r>
              <a:rPr lang="cs-CZ" sz="1800" dirty="0" err="1" smtClean="0">
                <a:latin typeface="Cambria" pitchFamily="18" charset="0"/>
                <a:hlinkClick r:id="rId2"/>
              </a:rPr>
              <a:t>miseplus.cz</a:t>
            </a:r>
            <a:r>
              <a:rPr lang="cs-CZ" sz="1800" dirty="0" smtClean="0">
                <a:latin typeface="Cambria" pitchFamily="18" charset="0"/>
                <a:hlinkClick r:id="rId2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2"/>
              </a:rPr>
              <a:t>img</a:t>
            </a:r>
            <a:r>
              <a:rPr lang="cs-CZ" sz="1800" dirty="0" smtClean="0">
                <a:latin typeface="Cambria" pitchFamily="18" charset="0"/>
                <a:hlinkClick r:id="rId2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2"/>
              </a:rPr>
              <a:t>info</a:t>
            </a:r>
            <a:r>
              <a:rPr lang="cs-CZ" sz="1800" dirty="0" smtClean="0">
                <a:latin typeface="Cambria" pitchFamily="18" charset="0"/>
                <a:hlinkClick r:id="rId2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2"/>
              </a:rPr>
              <a:t>info</a:t>
            </a:r>
            <a:r>
              <a:rPr lang="cs-CZ" sz="1800" dirty="0" smtClean="0">
                <a:latin typeface="Cambria" pitchFamily="18" charset="0"/>
                <a:hlinkClick r:id="rId2"/>
              </a:rPr>
              <a:t>_</a:t>
            </a:r>
            <a:r>
              <a:rPr lang="cs-CZ" sz="1800" dirty="0" err="1" smtClean="0">
                <a:latin typeface="Cambria" pitchFamily="18" charset="0"/>
                <a:hlinkClick r:id="rId2"/>
              </a:rPr>
              <a:t>schema.gif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3"/>
              </a:rPr>
              <a:t>http://</a:t>
            </a:r>
            <a:r>
              <a:rPr lang="cs-CZ" sz="1800" dirty="0" smtClean="0">
                <a:latin typeface="Cambria" pitchFamily="18" charset="0"/>
                <a:hlinkClick r:id="rId3"/>
              </a:rPr>
              <a:t>www.hajduch.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net</a:t>
            </a:r>
            <a:r>
              <a:rPr lang="cs-CZ" sz="1800" dirty="0" smtClean="0">
                <a:latin typeface="Cambria" pitchFamily="18" charset="0"/>
                <a:hlinkClick r:id="rId3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system</a:t>
            </a:r>
            <a:r>
              <a:rPr lang="cs-CZ" sz="1800" dirty="0" smtClean="0">
                <a:latin typeface="Cambria" pitchFamily="18" charset="0"/>
                <a:hlinkClick r:id="rId3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files</a:t>
            </a:r>
            <a:r>
              <a:rPr lang="cs-CZ" sz="1800" dirty="0" smtClean="0">
                <a:latin typeface="Cambria" pitchFamily="18" charset="0"/>
                <a:hlinkClick r:id="rId3"/>
              </a:rPr>
              <a:t>/image/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cesko</a:t>
            </a:r>
            <a:r>
              <a:rPr lang="cs-CZ" sz="1800" dirty="0" smtClean="0">
                <a:latin typeface="Cambria" pitchFamily="18" charset="0"/>
                <a:hlinkClick r:id="rId3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hospodarstvi</a:t>
            </a:r>
            <a:r>
              <a:rPr lang="cs-CZ" sz="1800" dirty="0" smtClean="0">
                <a:latin typeface="Cambria" pitchFamily="18" charset="0"/>
                <a:hlinkClick r:id="rId3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prunerov.jpg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4"/>
              </a:rPr>
              <a:t>http://</a:t>
            </a:r>
            <a:r>
              <a:rPr lang="cs-CZ" sz="1800" dirty="0" smtClean="0">
                <a:latin typeface="Cambria" pitchFamily="18" charset="0"/>
                <a:hlinkClick r:id="rId4"/>
              </a:rPr>
              <a:t>files.tezba-a-vyuziti-cerneho-uhli.webnode.cz/200000087-585bb5955b/elektr%C3%A1rna%20d%C4%9Btmarovice.jpg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5"/>
              </a:rPr>
              <a:t>http://</a:t>
            </a:r>
            <a:r>
              <a:rPr lang="cs-CZ" sz="1800" dirty="0" smtClean="0">
                <a:latin typeface="Cambria" pitchFamily="18" charset="0"/>
                <a:hlinkClick r:id="rId5"/>
              </a:rPr>
              <a:t>www.</a:t>
            </a:r>
            <a:r>
              <a:rPr lang="cs-CZ" sz="1800" dirty="0" err="1" smtClean="0">
                <a:latin typeface="Cambria" pitchFamily="18" charset="0"/>
                <a:hlinkClick r:id="rId5"/>
              </a:rPr>
              <a:t>cez.cz</a:t>
            </a:r>
            <a:r>
              <a:rPr lang="cs-CZ" sz="1800" dirty="0" smtClean="0">
                <a:latin typeface="Cambria" pitchFamily="18" charset="0"/>
                <a:hlinkClick r:id="rId5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5"/>
              </a:rPr>
              <a:t>edee</a:t>
            </a:r>
            <a:r>
              <a:rPr lang="cs-CZ" sz="1800" dirty="0" smtClean="0">
                <a:latin typeface="Cambria" pitchFamily="18" charset="0"/>
                <a:hlinkClick r:id="rId5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5"/>
              </a:rPr>
              <a:t>content</a:t>
            </a:r>
            <a:r>
              <a:rPr lang="cs-CZ" sz="1800" dirty="0" smtClean="0">
                <a:latin typeface="Cambria" pitchFamily="18" charset="0"/>
                <a:hlinkClick r:id="rId5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5"/>
              </a:rPr>
              <a:t>microsites</a:t>
            </a:r>
            <a:r>
              <a:rPr lang="cs-CZ" sz="1800" dirty="0" smtClean="0">
                <a:latin typeface="Cambria" pitchFamily="18" charset="0"/>
                <a:hlinkClick r:id="rId5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5"/>
              </a:rPr>
              <a:t>elektrina</a:t>
            </a:r>
            <a:r>
              <a:rPr lang="cs-CZ" sz="1800" dirty="0" smtClean="0">
                <a:latin typeface="Cambria" pitchFamily="18" charset="0"/>
                <a:hlinkClick r:id="rId5"/>
              </a:rPr>
              <a:t>/obr/3-4.gif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6"/>
              </a:rPr>
              <a:t>http://</a:t>
            </a:r>
            <a:r>
              <a:rPr lang="cs-CZ" sz="1800" dirty="0" smtClean="0">
                <a:latin typeface="Cambria" pitchFamily="18" charset="0"/>
                <a:hlinkClick r:id="rId6"/>
              </a:rPr>
              <a:t>ok1zed.sweb.cz/</a:t>
            </a:r>
            <a:r>
              <a:rPr lang="cs-CZ" sz="1800" dirty="0" err="1" smtClean="0">
                <a:latin typeface="Cambria" pitchFamily="18" charset="0"/>
                <a:hlinkClick r:id="rId6"/>
              </a:rPr>
              <a:t>img</a:t>
            </a:r>
            <a:r>
              <a:rPr lang="cs-CZ" sz="1800" dirty="0" smtClean="0">
                <a:latin typeface="Cambria" pitchFamily="18" charset="0"/>
                <a:hlinkClick r:id="rId6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6"/>
              </a:rPr>
              <a:t>elv</a:t>
            </a:r>
            <a:r>
              <a:rPr lang="cs-CZ" sz="1800" dirty="0" smtClean="0">
                <a:latin typeface="Cambria" pitchFamily="18" charset="0"/>
                <a:hlinkClick r:id="rId6"/>
              </a:rPr>
              <a:t>-anim.</a:t>
            </a:r>
            <a:r>
              <a:rPr lang="cs-CZ" sz="1800" dirty="0" err="1" smtClean="0">
                <a:latin typeface="Cambria" pitchFamily="18" charset="0"/>
                <a:hlinkClick r:id="rId6"/>
              </a:rPr>
              <a:t>gif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7"/>
              </a:rPr>
              <a:t>http://</a:t>
            </a:r>
            <a:r>
              <a:rPr lang="cs-CZ" sz="1800" dirty="0" smtClean="0">
                <a:latin typeface="Cambria" pitchFamily="18" charset="0"/>
                <a:hlinkClick r:id="rId7"/>
              </a:rPr>
              <a:t>www.</a:t>
            </a:r>
            <a:r>
              <a:rPr lang="cs-CZ" sz="1800" dirty="0" err="1" smtClean="0">
                <a:latin typeface="Cambria" pitchFamily="18" charset="0"/>
                <a:hlinkClick r:id="rId7"/>
              </a:rPr>
              <a:t>penzionvanek.com</a:t>
            </a:r>
            <a:r>
              <a:rPr lang="cs-CZ" sz="1800" dirty="0" smtClean="0">
                <a:latin typeface="Cambria" pitchFamily="18" charset="0"/>
                <a:hlinkClick r:id="rId7"/>
              </a:rPr>
              <a:t>/fota/79_foto2.jpg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8"/>
              </a:rPr>
              <a:t>http://</a:t>
            </a:r>
            <a:r>
              <a:rPr lang="cs-CZ" sz="1800" dirty="0" smtClean="0">
                <a:latin typeface="Cambria" pitchFamily="18" charset="0"/>
                <a:hlinkClick r:id="rId8"/>
              </a:rPr>
              <a:t>img.blesk.cz/static/old_abc/imgdb/original/phph6WH9I.jpg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9"/>
              </a:rPr>
              <a:t>http://www.nazeleno.</a:t>
            </a:r>
            <a:r>
              <a:rPr lang="cs-CZ" sz="1800" dirty="0" err="1" smtClean="0">
                <a:latin typeface="Cambria" pitchFamily="18" charset="0"/>
                <a:hlinkClick r:id="rId9"/>
              </a:rPr>
              <a:t>cz</a:t>
            </a:r>
            <a:r>
              <a:rPr lang="cs-CZ" sz="1800" dirty="0" smtClean="0">
                <a:latin typeface="Cambria" pitchFamily="18" charset="0"/>
                <a:hlinkClick r:id="rId9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9"/>
              </a:rPr>
              <a:t>Files</a:t>
            </a:r>
            <a:r>
              <a:rPr lang="cs-CZ" sz="1800" dirty="0" smtClean="0">
                <a:latin typeface="Cambria" pitchFamily="18" charset="0"/>
                <a:hlinkClick r:id="rId9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9"/>
              </a:rPr>
              <a:t>FckGallery</a:t>
            </a:r>
            <a:r>
              <a:rPr lang="cs-CZ" sz="1800" dirty="0" smtClean="0">
                <a:latin typeface="Cambria" pitchFamily="18" charset="0"/>
                <a:hlinkClick r:id="rId9"/>
              </a:rPr>
              <a:t>/Nov%C3%A1%20komprimovan%C3%A1%20slo%C5%</a:t>
            </a:r>
            <a:r>
              <a:rPr lang="cs-CZ" sz="1800" dirty="0" err="1" smtClean="0">
                <a:latin typeface="Cambria" pitchFamily="18" charset="0"/>
                <a:hlinkClick r:id="rId9"/>
              </a:rPr>
              <a:t>BEka</a:t>
            </a:r>
            <a:r>
              <a:rPr lang="cs-CZ" sz="1800" dirty="0" smtClean="0">
                <a:latin typeface="Cambria" pitchFamily="18" charset="0"/>
                <a:hlinkClick r:id="rId9"/>
              </a:rPr>
              <a:t>%20(metoda%20ZIP).</a:t>
            </a:r>
            <a:r>
              <a:rPr lang="cs-CZ" sz="1800" dirty="0" smtClean="0">
                <a:latin typeface="Cambria" pitchFamily="18" charset="0"/>
                <a:hlinkClick r:id="rId9"/>
              </a:rPr>
              <a:t>zip/stechov5.jpg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10"/>
              </a:rPr>
              <a:t>http://</a:t>
            </a:r>
            <a:r>
              <a:rPr lang="cs-CZ" sz="1800" dirty="0" smtClean="0">
                <a:latin typeface="Cambria" pitchFamily="18" charset="0"/>
                <a:hlinkClick r:id="rId10"/>
              </a:rPr>
              <a:t>www.</a:t>
            </a:r>
            <a:r>
              <a:rPr lang="cs-CZ" sz="1800" dirty="0" err="1" smtClean="0">
                <a:latin typeface="Cambria" pitchFamily="18" charset="0"/>
                <a:hlinkClick r:id="rId10"/>
              </a:rPr>
              <a:t>kky.zcu.cz</a:t>
            </a:r>
            <a:r>
              <a:rPr lang="cs-CZ" sz="1800" dirty="0" smtClean="0">
                <a:latin typeface="Cambria" pitchFamily="18" charset="0"/>
                <a:hlinkClick r:id="rId10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10"/>
              </a:rPr>
              <a:t>uploads</a:t>
            </a:r>
            <a:r>
              <a:rPr lang="cs-CZ" sz="1800" dirty="0" smtClean="0">
                <a:latin typeface="Cambria" pitchFamily="18" charset="0"/>
                <a:hlinkClick r:id="rId10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10"/>
              </a:rPr>
              <a:t>research</a:t>
            </a:r>
            <a:r>
              <a:rPr lang="cs-CZ" sz="1800" dirty="0" smtClean="0">
                <a:latin typeface="Cambria" pitchFamily="18" charset="0"/>
                <a:hlinkClick r:id="rId10"/>
              </a:rPr>
              <a:t>-</a:t>
            </a:r>
            <a:r>
              <a:rPr lang="cs-CZ" sz="1800" dirty="0" err="1" smtClean="0">
                <a:latin typeface="Cambria" pitchFamily="18" charset="0"/>
                <a:hlinkClick r:id="rId10"/>
              </a:rPr>
              <a:t>fields</a:t>
            </a:r>
            <a:r>
              <a:rPr lang="cs-CZ" sz="1800" dirty="0" smtClean="0">
                <a:latin typeface="Cambria" pitchFamily="18" charset="0"/>
                <a:hlinkClick r:id="rId10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10"/>
              </a:rPr>
              <a:t>nuclear</a:t>
            </a:r>
            <a:r>
              <a:rPr lang="cs-CZ" sz="1800" dirty="0" smtClean="0">
                <a:latin typeface="Cambria" pitchFamily="18" charset="0"/>
                <a:hlinkClick r:id="rId10"/>
              </a:rPr>
              <a:t>-</a:t>
            </a:r>
            <a:r>
              <a:rPr lang="cs-CZ" sz="1800" dirty="0" err="1" smtClean="0">
                <a:latin typeface="Cambria" pitchFamily="18" charset="0"/>
                <a:hlinkClick r:id="rId10"/>
              </a:rPr>
              <a:t>power</a:t>
            </a:r>
            <a:r>
              <a:rPr lang="cs-CZ" sz="1800" dirty="0" smtClean="0">
                <a:latin typeface="Cambria" pitchFamily="18" charset="0"/>
                <a:hlinkClick r:id="rId10"/>
              </a:rPr>
              <a:t>-</a:t>
            </a:r>
            <a:r>
              <a:rPr lang="cs-CZ" sz="1800" dirty="0" err="1" smtClean="0">
                <a:latin typeface="Cambria" pitchFamily="18" charset="0"/>
                <a:hlinkClick r:id="rId10"/>
              </a:rPr>
              <a:t>plants</a:t>
            </a:r>
            <a:r>
              <a:rPr lang="cs-CZ" sz="1800" dirty="0" smtClean="0">
                <a:latin typeface="Cambria" pitchFamily="18" charset="0"/>
                <a:hlinkClick r:id="rId10"/>
              </a:rPr>
              <a:t>-</a:t>
            </a:r>
            <a:r>
              <a:rPr lang="cs-CZ" sz="1800" dirty="0" err="1" smtClean="0">
                <a:latin typeface="Cambria" pitchFamily="18" charset="0"/>
                <a:hlinkClick r:id="rId10"/>
              </a:rPr>
              <a:t>diagnostics</a:t>
            </a:r>
            <a:r>
              <a:rPr lang="cs-CZ" sz="1800" dirty="0" smtClean="0">
                <a:latin typeface="Cambria" pitchFamily="18" charset="0"/>
                <a:hlinkClick r:id="rId10"/>
              </a:rPr>
              <a:t>/1.gif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11"/>
              </a:rPr>
              <a:t>http://</a:t>
            </a:r>
            <a:r>
              <a:rPr lang="cs-CZ" sz="1800" dirty="0" smtClean="0">
                <a:latin typeface="Cambria" pitchFamily="18" charset="0"/>
                <a:hlinkClick r:id="rId11"/>
              </a:rPr>
              <a:t>img.ihned.cz/attachment.php/440/34796440/aos8BEGJLk6PQWcefghryz01TUw29RVm/EK46_34_temelin_lf.jpg</a:t>
            </a:r>
            <a:endParaRPr lang="cs-CZ" sz="1800" dirty="0" smtClean="0">
              <a:latin typeface="Cambria" pitchFamily="18" charset="0"/>
            </a:endParaRPr>
          </a:p>
          <a:p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7772400" cy="35721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42918"/>
            <a:ext cx="8786874" cy="4857784"/>
          </a:xfrm>
        </p:spPr>
        <p:txBody>
          <a:bodyPr/>
          <a:lstStyle/>
          <a:p>
            <a:r>
              <a:rPr lang="cs-CZ" sz="1800" dirty="0" smtClean="0">
                <a:latin typeface="Cambria" pitchFamily="18" charset="0"/>
                <a:hlinkClick r:id="rId2"/>
              </a:rPr>
              <a:t>http://</a:t>
            </a:r>
            <a:r>
              <a:rPr lang="cs-CZ" sz="1800" dirty="0" smtClean="0">
                <a:latin typeface="Cambria" pitchFamily="18" charset="0"/>
                <a:hlinkClick r:id="rId2"/>
              </a:rPr>
              <a:t>ok1zed.sweb.cz/</a:t>
            </a:r>
            <a:r>
              <a:rPr lang="cs-CZ" sz="1800" dirty="0" err="1" smtClean="0">
                <a:latin typeface="Cambria" pitchFamily="18" charset="0"/>
                <a:hlinkClick r:id="rId2"/>
              </a:rPr>
              <a:t>img</a:t>
            </a:r>
            <a:r>
              <a:rPr lang="cs-CZ" sz="1800" dirty="0" smtClean="0">
                <a:latin typeface="Cambria" pitchFamily="18" charset="0"/>
                <a:hlinkClick r:id="rId2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2"/>
              </a:rPr>
              <a:t>ela</a:t>
            </a:r>
            <a:r>
              <a:rPr lang="cs-CZ" sz="1800" dirty="0" smtClean="0">
                <a:latin typeface="Cambria" pitchFamily="18" charset="0"/>
                <a:hlinkClick r:id="rId2"/>
              </a:rPr>
              <a:t>-duk6.jpg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3"/>
              </a:rPr>
              <a:t>http://</a:t>
            </a:r>
            <a:r>
              <a:rPr lang="cs-CZ" sz="1800" dirty="0" smtClean="0">
                <a:latin typeface="Cambria" pitchFamily="18" charset="0"/>
                <a:hlinkClick r:id="rId3"/>
              </a:rPr>
              <a:t>www.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eamos.cz</a:t>
            </a:r>
            <a:r>
              <a:rPr lang="cs-CZ" sz="1800" dirty="0" smtClean="0">
                <a:latin typeface="Cambria" pitchFamily="18" charset="0"/>
                <a:hlinkClick r:id="rId3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amos</a:t>
            </a:r>
            <a:r>
              <a:rPr lang="cs-CZ" sz="1800" dirty="0" smtClean="0">
                <a:latin typeface="Cambria" pitchFamily="18" charset="0"/>
                <a:hlinkClick r:id="rId3"/>
              </a:rPr>
              <a:t>/kat_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fyz</a:t>
            </a:r>
            <a:r>
              <a:rPr lang="cs-CZ" sz="1800" dirty="0" smtClean="0">
                <a:latin typeface="Cambria" pitchFamily="18" charset="0"/>
                <a:hlinkClick r:id="rId3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externi</a:t>
            </a:r>
            <a:r>
              <a:rPr lang="cs-CZ" sz="1800" dirty="0" smtClean="0">
                <a:latin typeface="Cambria" pitchFamily="18" charset="0"/>
                <a:hlinkClick r:id="rId3"/>
              </a:rPr>
              <a:t>/kat_</a:t>
            </a:r>
            <a:r>
              <a:rPr lang="cs-CZ" sz="1800" dirty="0" err="1" smtClean="0">
                <a:latin typeface="Cambria" pitchFamily="18" charset="0"/>
                <a:hlinkClick r:id="rId3"/>
              </a:rPr>
              <a:t>fyz</a:t>
            </a:r>
            <a:r>
              <a:rPr lang="cs-CZ" sz="1800" dirty="0" smtClean="0">
                <a:latin typeface="Cambria" pitchFamily="18" charset="0"/>
                <a:hlinkClick r:id="rId3"/>
              </a:rPr>
              <a:t>_7356/motory39.jpg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4"/>
              </a:rPr>
              <a:t>http://www.nazeleno.</a:t>
            </a:r>
            <a:r>
              <a:rPr lang="cs-CZ" sz="1800" dirty="0" err="1" smtClean="0">
                <a:latin typeface="Cambria" pitchFamily="18" charset="0"/>
                <a:hlinkClick r:id="rId4"/>
              </a:rPr>
              <a:t>cz</a:t>
            </a:r>
            <a:r>
              <a:rPr lang="cs-CZ" sz="1800" dirty="0" smtClean="0">
                <a:latin typeface="Cambria" pitchFamily="18" charset="0"/>
                <a:hlinkClick r:id="rId4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4"/>
              </a:rPr>
              <a:t>Files</a:t>
            </a:r>
            <a:r>
              <a:rPr lang="cs-CZ" sz="1800" dirty="0" smtClean="0">
                <a:latin typeface="Cambria" pitchFamily="18" charset="0"/>
                <a:hlinkClick r:id="rId4"/>
              </a:rPr>
              <a:t>/</a:t>
            </a:r>
            <a:r>
              <a:rPr lang="cs-CZ" sz="1800" dirty="0" err="1" smtClean="0">
                <a:latin typeface="Cambria" pitchFamily="18" charset="0"/>
                <a:hlinkClick r:id="rId4"/>
              </a:rPr>
              <a:t>FckGallery</a:t>
            </a:r>
            <a:r>
              <a:rPr lang="cs-CZ" sz="1800" dirty="0" smtClean="0">
                <a:latin typeface="Cambria" pitchFamily="18" charset="0"/>
                <a:hlinkClick r:id="rId4"/>
              </a:rPr>
              <a:t>/Nový%20objekt%20-%</a:t>
            </a:r>
            <a:r>
              <a:rPr lang="cs-CZ" sz="1800" dirty="0" smtClean="0">
                <a:latin typeface="Cambria" pitchFamily="18" charset="0"/>
                <a:hlinkClick r:id="rId4"/>
              </a:rPr>
              <a:t>20WinRAR%20ZIP%20archiv.zip/01-</a:t>
            </a:r>
            <a:r>
              <a:rPr lang="cs-CZ" sz="1800" dirty="0" err="1" smtClean="0">
                <a:latin typeface="Cambria" pitchFamily="18" charset="0"/>
                <a:hlinkClick r:id="rId4"/>
              </a:rPr>
              <a:t>vetrník.jpg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http://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www.nazeleno.</a:t>
            </a:r>
            <a:r>
              <a:rPr lang="cs-CZ" sz="1800" dirty="0" err="1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cz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/energie/</a:t>
            </a:r>
            <a:r>
              <a:rPr lang="cs-CZ" sz="1800" dirty="0" err="1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vetrna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-energie/</a:t>
            </a:r>
            <a:r>
              <a:rPr lang="cs-CZ" sz="1800" dirty="0" err="1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vetrne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-</a:t>
            </a:r>
            <a:r>
              <a:rPr lang="cs-CZ" sz="1800" dirty="0" err="1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elektrarny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-v-</a:t>
            </a:r>
            <a:r>
              <a:rPr lang="cs-CZ" sz="1800" dirty="0" err="1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cr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-</a:t>
            </a:r>
            <a:r>
              <a:rPr lang="cs-CZ" sz="1800" dirty="0" err="1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zazivaji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-boom-kolik-energie-</a:t>
            </a:r>
            <a:r>
              <a:rPr lang="cs-CZ" sz="1800" dirty="0" err="1" smtClean="0">
                <a:solidFill>
                  <a:schemeClr val="accent1">
                    <a:lumMod val="50000"/>
                  </a:schemeClr>
                </a:solidFill>
                <a:latin typeface="Cambria" pitchFamily="18" charset="0"/>
                <a:hlinkClick r:id="rId5"/>
              </a:rPr>
              <a:t>vyrobi.aspx</a:t>
            </a:r>
            <a:endParaRPr lang="cs-CZ" sz="1800" dirty="0" smtClean="0">
              <a:solidFill>
                <a:schemeClr val="accent1">
                  <a:lumMod val="50000"/>
                </a:schemeClr>
              </a:solidFill>
              <a:latin typeface="Cambria" pitchFamily="18" charset="0"/>
            </a:endParaRPr>
          </a:p>
          <a:p>
            <a:r>
              <a:rPr lang="cs-CZ" sz="1800" dirty="0" smtClean="0">
                <a:latin typeface="Cambria" pitchFamily="18" charset="0"/>
                <a:hlinkClick r:id="rId6"/>
              </a:rPr>
              <a:t>http://</a:t>
            </a:r>
            <a:r>
              <a:rPr lang="cs-CZ" sz="1800" dirty="0" smtClean="0">
                <a:latin typeface="Cambria" pitchFamily="18" charset="0"/>
                <a:hlinkClick r:id="rId6"/>
              </a:rPr>
              <a:t>files.jevisovka.webnode.com/200000034-22f2423ec8/vetrne_elektrarny.jpg</a:t>
            </a:r>
            <a:endParaRPr lang="cs-CZ" sz="1800" dirty="0" smtClean="0">
              <a:latin typeface="Cambria" pitchFamily="18" charset="0"/>
            </a:endParaRPr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evvo.spaco.cz/wp-content/uploads/2009/01/slunecnielekt.jpg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www.nazeleno.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Files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FckGallery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Hodonicefoto.zip</a:t>
            </a:r>
            <a:r>
              <a:rPr lang="cs-CZ" dirty="0" smtClean="0">
                <a:hlinkClick r:id="rId8"/>
              </a:rPr>
              <a:t>/02.JPG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img.radio.cz/pictures/c/energie/busanovice_elektrarna1.jpg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aa.ecn.cz/img_upload/e6ffb6c50bc1424ab10ecf09e063cd63/solar_panels_on_a_roof.jpg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2630</TotalTime>
  <Words>654</Words>
  <Application>Microsoft Office PowerPoint</Application>
  <PresentationFormat>Předvádění na obrazovce (4:3)</PresentationFormat>
  <Paragraphs>195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Urban Pop</vt:lpstr>
      <vt:lpstr>Snímek 1</vt:lpstr>
      <vt:lpstr>ELEKTRÁRNY</vt:lpstr>
      <vt:lpstr>Úvod</vt:lpstr>
      <vt:lpstr>Typy  elektráren</vt:lpstr>
      <vt:lpstr>tepelné  ELEKTRÁRNY</vt:lpstr>
      <vt:lpstr>Snímek 6</vt:lpstr>
      <vt:lpstr>Schéma  tepelné  ELEKTRÁRNY</vt:lpstr>
      <vt:lpstr>Tepelné  elektrárny</vt:lpstr>
      <vt:lpstr>vodní elektrárny</vt:lpstr>
      <vt:lpstr>Snímek 10</vt:lpstr>
      <vt:lpstr>Schéma  vodní  elektrárny</vt:lpstr>
      <vt:lpstr>vodní elektrárny</vt:lpstr>
      <vt:lpstr>jadeRné  elektrárny</vt:lpstr>
      <vt:lpstr>Snímek 14</vt:lpstr>
      <vt:lpstr>Schéma  jaderné  elektrárny</vt:lpstr>
      <vt:lpstr>Jaderné  elektrárny</vt:lpstr>
      <vt:lpstr>Snímek 17</vt:lpstr>
      <vt:lpstr>větrné elektrárny</vt:lpstr>
      <vt:lpstr>Snímek 19</vt:lpstr>
      <vt:lpstr>Schéma  větrné  elektrárny</vt:lpstr>
      <vt:lpstr>větrné elektrárny</vt:lpstr>
      <vt:lpstr>Větrné  elektrárny  v  čr</vt:lpstr>
      <vt:lpstr>sluneční elektrárny</vt:lpstr>
      <vt:lpstr>Snímek 24</vt:lpstr>
      <vt:lpstr>Schéma  sluneční  elektrárny</vt:lpstr>
      <vt:lpstr>sluneční elektrárny</vt:lpstr>
      <vt:lpstr>Doplňte  Typy  elektráren</vt:lpstr>
      <vt:lpstr>doplňte tabulku</vt:lpstr>
      <vt:lpstr>Použité  zdroje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Hana Dvořáčková</cp:lastModifiedBy>
  <cp:revision>447</cp:revision>
  <dcterms:created xsi:type="dcterms:W3CDTF">2012-12-27T15:30:06Z</dcterms:created>
  <dcterms:modified xsi:type="dcterms:W3CDTF">2013-05-11T18:44:45Z</dcterms:modified>
</cp:coreProperties>
</file>