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89" r:id="rId2"/>
    <p:sldId id="256" r:id="rId3"/>
    <p:sldId id="273" r:id="rId4"/>
    <p:sldId id="290" r:id="rId5"/>
    <p:sldId id="283" r:id="rId6"/>
    <p:sldId id="284" r:id="rId7"/>
    <p:sldId id="286" r:id="rId8"/>
    <p:sldId id="279" r:id="rId9"/>
    <p:sldId id="285" r:id="rId10"/>
    <p:sldId id="287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DAEFE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331CC7-6BF7-4B2A-891B-6665C5D65B5F}" type="datetimeFigureOut">
              <a:rPr lang="cs-CZ" smtClean="0"/>
              <a:pPr/>
              <a:t>11. 9. 2013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z/url?sa=i&amp;rct=j&amp;q=pohyb&amp;source=images&amp;cd=&amp;cad=rja&amp;docid=Rm-efE9f3YtLxM&amp;tbnid=iMVraRI2w-4zdM:&amp;ved=0CAUQjRw&amp;url=http://www.vobas.org/v_pohybu.html&amp;ei=Cv-gUZXmNcHcPam8gbgN&amp;bvm=bv.47008514,d.ZWU&amp;psig=AFQjCNEheQHAEXZXitIkLMYLNL_jbXDF-A&amp;ust=1369591925892527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pohyb&amp;source=images&amp;cd=&amp;cad=rja&amp;docid=dcZUXC2m5ZvopM&amp;tbnid=7v0CAHZwqAQziM:&amp;ved=0CAUQjRw&amp;url=http://sszdra-karvina.cz/bunka/bi/01uvo/uvpoh.htm&amp;ei=4v-gUbnRHIvfOMavgLgK&amp;bvm=bv.47008514,d.ZWU&amp;psig=AFQjCNEheQHAEXZXitIkLMYLNL_jbXDF-A&amp;ust=1369591925892527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pohyb&amp;source=images&amp;cd=&amp;cad=rja&amp;docid=cATURqJEWCtfLM&amp;tbnid=PwbgzRJMwXYN8M:&amp;ved=0CAUQjRw&amp;url=http://zdravie.pravda.sk/zdravy-relax/clanok/74489-hybat-by-sme-sa-mali-aspon-tridsat-minut-denne/&amp;ei=cf-gUba9E4mKOJ3sgbgN&amp;bvm=bv.47008514,d.ZWU&amp;psig=AFQjCNEheQHAEXZXitIkLMYLNL_jbXDF-A&amp;ust=1369591925892527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auto&amp;source=images&amp;cd=&amp;cad=rja&amp;docid=wN5V7O4qR5w9hM&amp;tbnid=aqGwG8Z1IQ08wM:&amp;ved=0CAUQjRw&amp;url=http://www.auto.cz/chevrolet-volt-majitele-tankuji-prumeru-kazdych-1450-km-73854&amp;ei=d_6gUdTeDMnfOp66gMAP&amp;bvm=bv.47008514,d.ZWU&amp;psig=AFQjCNGJOZSftwh_noMIQn7wAG2AjsU-nA&amp;ust=1369591768447367" TargetMode="External"/><Relationship Id="rId2" Type="http://schemas.openxmlformats.org/officeDocument/2006/relationships/hyperlink" Target="http://www.google.cz/url?sa=i&amp;rct=j&amp;q=VLAK&amp;source=images&amp;cd=&amp;cad=rja&amp;docid=4uoMqIDFpP7LeM&amp;tbnid=UqviUPcMGeBfFM:&amp;ved=&amp;url=http://www.fotoskoda.cz/eobchod/c5752-panasonic-lumix-dmcfz38&amp;ei=RgGhUZn6FMPZOpjpgLgO&amp;bvm=bv.47008514,d.ZWU&amp;psig=AFQjCNHcOvVJTlj3EzN6QWEy89ybTkfhGg&amp;ust=136959251858057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VLAK&amp;source=images&amp;cd=&amp;cad=rja&amp;docid=Sa37GwgG92tM2M&amp;tbnid=HVL1XVwIB6KypM:&amp;ved=&amp;url=http://www.zelpage.cz/zpravy/6396&amp;ei=RgGhUZn6FMPZOpjpgLgO&amp;bvm=bv.47008514,d.ZWU&amp;psig=AFQjCNHcOvVJTlj3EzN6QWEy89ybTkfhGg&amp;ust=136959251858057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auto&amp;source=images&amp;cd=&amp;cad=rja&amp;docid=JIAwf-ShubdI6M&amp;tbnid=flpKFrw24q5r1M:&amp;ved=0CAUQjRw&amp;url=http://byznys.ihned.cz/c1-52028670-auto-bild-skoda-chysta-delsi-octavii-pro-americky-trh-automobilka-to-popira&amp;ei=rQyhUbmBNYrePaefgegP&amp;psig=AFQjCNHSImNcVq9K4opI5ainFldPYBGcsA&amp;ust=1369595345888302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tachometr&amp;source=images&amp;cd=&amp;cad=rja&amp;docid=uEwW0uJ00-yeBM&amp;tbnid=UcKjBSQp7CU7yM:&amp;ved=0CAUQjRw&amp;url=http://www.auto.cz/stoceny-tachometr-ma-polovina-ojetin-jak-je-poznat-70463&amp;ei=HQ2hUZW3BMTMPczugPgJ&amp;psig=AFQjCNHexb52Vzx-girYlN1R_CGgfwYYyQ&amp;ust=136959551579437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www.google.cz/url?sa=i&amp;rct=j&amp;q=tachometr&amp;source=images&amp;cd=&amp;cad=rja&amp;docid=KlCpuizR7tVA7M&amp;tbnid=Ya1feSoVIBI10M:&amp;ved=0CAUQjRw&amp;url=http://www.mojekolo.cz/tachometry&amp;ei=kA2hUaTrEYbnOc35gbAI&amp;psig=AFQjCNHexb52Vzx-girYlN1R_CGgfwYYyQ&amp;ust=136959551579437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www.google.cz/url?sa=i&amp;rct=j&amp;q=tachometr&amp;source=images&amp;cd=&amp;cad=rja&amp;docid=AmLlQxaOgO5wQM&amp;tbnid=pGkOQBzky958EM:&amp;ved=0CAUQjRw&amp;url=http://tn.nova.cz/zpravy/na-vasi-strane/za-pretoceny-tachometr-odpovida-prodejce-auta.html&amp;ei=FA6hUdaoGMakPZ64gPgL&amp;psig=AFQjCNHexb52Vzx-girYlN1R_CGgfwYYyQ&amp;ust=136959551579437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tachometr&amp;source=images&amp;cd=&amp;cad=rja&amp;docid=lwbwSCbea-UrdM&amp;tbnid=1CIeWPQhX25gNM:&amp;ved=0CAUQjRw&amp;url=http://www.bbbparts.cz/214,cz_tachometr-bbb-bcp-03-dashboard.html&amp;ei=ABChUeHoAc7SPIiygdgP&amp;psig=AFQjCNHexb52Vzx-girYlN1R_CGgfwYYyQ&amp;ust=1369595515794371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tachometr&amp;source=images&amp;cd=&amp;cad=rja&amp;docid=7MTgv2mC7QmJ8M&amp;tbnid=0SO5mHKNzbXWgM:&amp;ved=0CAUQjRw&amp;url=http://www.truck-way.cz/analogovy-tachograf.html&amp;ei=xg6hUY6ND4SoO__jgKgF&amp;psig=AFQjCNHexb52Vzx-girYlN1R_CGgfwYYyQ&amp;ust=1369595515794371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img.ihned.cz/attachment.php/230/31892230/aiot48BDE7GHLMNjkPbdefpqyzUw2Vmn/skoda-auto-octavia-greenline.jpg" TargetMode="External"/><Relationship Id="rId13" Type="http://schemas.openxmlformats.org/officeDocument/2006/relationships/hyperlink" Target="http://www.bbbparts.cz/soubory/produkty/tachometr-bbb-bcp-0%5b7%5d.jpg" TargetMode="External"/><Relationship Id="rId3" Type="http://schemas.openxmlformats.org/officeDocument/2006/relationships/hyperlink" Target="http://www.vobas.org/images/v_pohybu/pohyb_0010.jpg" TargetMode="External"/><Relationship Id="rId7" Type="http://schemas.openxmlformats.org/officeDocument/2006/relationships/hyperlink" Target="http://www.hafici.cz/clanky/ostatni-clanky-12/cestovani-se-psem-pes-v-autobuse-nebo-ve-vlaku-9992/" TargetMode="External"/><Relationship Id="rId12" Type="http://schemas.openxmlformats.org/officeDocument/2006/relationships/hyperlink" Target="http://www.truck-way.cz/trucks/navod-analog/analog-tachograf-1.jpg" TargetMode="External"/><Relationship Id="rId2" Type="http://schemas.openxmlformats.org/officeDocument/2006/relationships/hyperlink" Target="http://img.auto.cz/news/img/art/2013-14/620_515d4084d8f5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2.gstatic.com/images?q=tbn:ANd9GcTJ4QvbF15bf8lDql1wO81grLHFrbSu9KcnCqr0o4y8UaC2aMdc" TargetMode="External"/><Relationship Id="rId11" Type="http://schemas.openxmlformats.org/officeDocument/2006/relationships/hyperlink" Target="http://img.cz.prg.cmestatic.com/media/images/750x750/Jul2009/524785.jpg?6c7f" TargetMode="External"/><Relationship Id="rId5" Type="http://schemas.openxmlformats.org/officeDocument/2006/relationships/hyperlink" Target="http://sszdra-karvina.cz/bunka/bi/01uvo/obr/gepard.jpg" TargetMode="External"/><Relationship Id="rId10" Type="http://schemas.openxmlformats.org/officeDocument/2006/relationships/hyperlink" Target="http://www.mojekolo.cz/imgs/zbozi/2905%20ciclosport%20tachometr-cm-2.1/maly/velky.jpg" TargetMode="External"/><Relationship Id="rId4" Type="http://schemas.openxmlformats.org/officeDocument/2006/relationships/hyperlink" Target="http://ipravda.sk/res/2012/10/04/thumbs/beh-sport-pohyb-clanok.jpg" TargetMode="External"/><Relationship Id="rId9" Type="http://schemas.openxmlformats.org/officeDocument/2006/relationships/hyperlink" Target="http://img.auto.cz/news/img/art/2012-41/620_50720cd2cb5c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44" y="3143248"/>
          <a:ext cx="8858312" cy="2928955"/>
        </p:xfrm>
        <a:graphic>
          <a:graphicData uri="http://schemas.openxmlformats.org/drawingml/2006/table">
            <a:tbl>
              <a:tblPr/>
              <a:tblGrid>
                <a:gridCol w="8858312"/>
              </a:tblGrid>
              <a:tr h="5857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857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857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NÁZEV: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VY_32_INOVACE_54_POHYB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 TĚLES</a:t>
                      </a:r>
                      <a:endParaRPr lang="cs-CZ" sz="1800" b="1" dirty="0">
                        <a:solidFill>
                          <a:schemeClr val="tx2">
                            <a:lumMod val="10000"/>
                          </a:schemeClr>
                        </a:solidFill>
                        <a:latin typeface="Constantia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857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TEMA: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FYZIKA</a:t>
                      </a:r>
                      <a:endParaRPr lang="cs-CZ" sz="1800" b="1" dirty="0">
                        <a:solidFill>
                          <a:schemeClr val="tx2">
                            <a:lumMod val="10000"/>
                          </a:schemeClr>
                        </a:solidFill>
                        <a:latin typeface="Constantia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857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onstantia" pitchFamily="18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642918"/>
            <a:ext cx="635798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"/>
            <a:ext cx="8170248" cy="3786189"/>
          </a:xfrm>
        </p:spPr>
        <p:txBody>
          <a:bodyPr anchor="ctr">
            <a:normAutofit/>
          </a:bodyPr>
          <a:lstStyle/>
          <a:p>
            <a:pPr algn="l"/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  <a:latin typeface="+mn-lt"/>
              </a:rPr>
              <a:t>POHYB TĚLES</a:t>
            </a:r>
            <a:endParaRPr lang="cs-CZ" sz="9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6143644"/>
            <a:ext cx="8858312" cy="466716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Vysvětlení pojmů: pohyb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 rychlost, příklady a procvičení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www.vobas.org/images/v_pohybu/pohyb_0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3071810"/>
            <a:ext cx="5207038" cy="2928958"/>
          </a:xfrm>
          <a:prstGeom prst="rect">
            <a:avLst/>
          </a:prstGeom>
          <a:noFill/>
        </p:spPr>
      </p:pic>
      <p:pic>
        <p:nvPicPr>
          <p:cNvPr id="11270" name="Picture 6" descr="http://ipravda.sk/res/2012/10/04/thumbs/beh-sport-pohyb-clanok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142852"/>
            <a:ext cx="3763212" cy="2826413"/>
          </a:xfrm>
          <a:prstGeom prst="rect">
            <a:avLst/>
          </a:prstGeom>
          <a:noFill/>
        </p:spPr>
      </p:pic>
      <p:pic>
        <p:nvPicPr>
          <p:cNvPr id="11272" name="Picture 8" descr="http://sszdra-karvina.cz/bunka/bi/01uvo/obr/gepard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20" y="3500438"/>
            <a:ext cx="3333772" cy="2500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92869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Pohyb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/>
          </a:bodyPr>
          <a:lstStyle/>
          <a:p>
            <a:pPr algn="just"/>
            <a:r>
              <a:rPr lang="cs-CZ" sz="3600" dirty="0" smtClean="0"/>
              <a:t>Pohyb můžeme definovat jako změnu polohy tělesa.</a:t>
            </a:r>
          </a:p>
          <a:p>
            <a:pPr algn="just"/>
            <a:r>
              <a:rPr lang="cs-CZ" sz="3600" dirty="0" smtClean="0"/>
              <a:t>Tělesa mohou být v klidu nebo v pohybu vzhledem k jinému tělesu. </a:t>
            </a:r>
          </a:p>
          <a:p>
            <a:pPr algn="just"/>
            <a:endParaRPr lang="cs-CZ" dirty="0"/>
          </a:p>
        </p:txBody>
      </p:sp>
      <p:sp>
        <p:nvSpPr>
          <p:cNvPr id="10242" name="AutoShape 2" descr="http://t2.gstatic.com/images?q=tbn:ANd9GcQ-FZ8Dn-G2tox4rgDHl3yY5eKnZV2Jjpv-LXxdZA2YTkkBWaHMNA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2400" y="285728"/>
            <a:ext cx="61882" cy="85725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" name="Picture 2" descr="http://img.auto.cz/news/img/art/2013-14/620_515d4084d8f51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3643314"/>
            <a:ext cx="4263549" cy="30257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4900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85725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Příklady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8472518" cy="557216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10000"/>
                  </a:schemeClr>
                </a:solidFill>
              </a:rPr>
              <a:t>cestující ve vlaku</a:t>
            </a:r>
          </a:p>
          <a:p>
            <a:pPr>
              <a:buNone/>
            </a:pP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		 je v klidu vzhledem k vlaku</a:t>
            </a:r>
          </a:p>
          <a:p>
            <a:pPr>
              <a:buNone/>
            </a:pP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		 </a:t>
            </a: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je v </a:t>
            </a: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pohybu vzhledem k domům</a:t>
            </a:r>
          </a:p>
          <a:p>
            <a:pPr>
              <a:buNone/>
            </a:pPr>
            <a:endParaRPr lang="cs-CZ" sz="36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36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10000"/>
                  </a:schemeClr>
                </a:solidFill>
              </a:rPr>
              <a:t>řidič auta</a:t>
            </a:r>
          </a:p>
          <a:p>
            <a:pPr lvl="1">
              <a:buNone/>
            </a:pP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		je v klidu vzhledem k autu</a:t>
            </a:r>
          </a:p>
          <a:p>
            <a:pPr lvl="1">
              <a:buNone/>
            </a:pP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		</a:t>
            </a: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je v </a:t>
            </a: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pohybu vzhledem k silnici</a:t>
            </a:r>
          </a:p>
          <a:p>
            <a:endParaRPr lang="cs-CZ" dirty="0"/>
          </a:p>
        </p:txBody>
      </p:sp>
      <p:sp>
        <p:nvSpPr>
          <p:cNvPr id="24578" name="AutoShape 2" descr="http://t1.gstatic.com/images?q=tbn:ANd9GcQN3cWrMz7HsQuFJ-FepXyfFRq7HAq7tU8nl9kBIdoTG9cHJy9s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-142908" y="-3929114"/>
            <a:ext cx="9010650" cy="264320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" name="Obrázek 9" descr="vla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488" y="3000372"/>
            <a:ext cx="2695575" cy="1695450"/>
          </a:xfrm>
          <a:prstGeom prst="rect">
            <a:avLst/>
          </a:prstGeom>
        </p:spPr>
      </p:pic>
      <p:pic>
        <p:nvPicPr>
          <p:cNvPr id="24584" name="Picture 8" descr="http://img.ihned.cz/attachment.php/230/31892230/aiot48BDE7GHLMNjkPbdefpqyzUw2Vmn/skoda-auto-octavia-greenlin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3143248"/>
            <a:ext cx="3170324" cy="1785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10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85725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Doplňte následující věty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8715436" cy="53578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Pes Alík sedí ve vlaku, </a:t>
            </a:r>
          </a:p>
          <a:p>
            <a:pPr marL="0" indent="0">
              <a:buNone/>
            </a:pPr>
            <a:r>
              <a:rPr lang="cs-CZ" sz="3200" dirty="0" smtClean="0"/>
              <a:t>který projíždí lesem. </a:t>
            </a:r>
          </a:p>
          <a:p>
            <a:pPr marL="0" indent="0">
              <a:buNone/>
            </a:pPr>
            <a:r>
              <a:rPr lang="cs-CZ" sz="3200" dirty="0" smtClean="0"/>
              <a:t>Doplňte, zda se </a:t>
            </a:r>
            <a:r>
              <a:rPr lang="cs-CZ" sz="3200" b="1" dirty="0" smtClean="0"/>
              <a:t>pohybuje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3200" dirty="0" smtClean="0"/>
              <a:t>či </a:t>
            </a:r>
            <a:r>
              <a:rPr lang="cs-CZ" sz="3200" b="1" dirty="0" smtClean="0"/>
              <a:t>nepohybuje</a:t>
            </a:r>
            <a:r>
              <a:rPr lang="cs-CZ" sz="3200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err="1" smtClean="0"/>
              <a:t>Alík</a:t>
            </a:r>
            <a:r>
              <a:rPr lang="cs-CZ" sz="3600" dirty="0" smtClean="0"/>
              <a:t> se 		          vzhledem ke stromům.</a:t>
            </a:r>
          </a:p>
          <a:p>
            <a:pPr marL="0" indent="0">
              <a:buNone/>
            </a:pPr>
            <a:r>
              <a:rPr lang="cs-CZ" sz="3600" dirty="0" err="1" smtClean="0"/>
              <a:t>Alík</a:t>
            </a:r>
            <a:r>
              <a:rPr lang="cs-CZ" sz="3600" dirty="0" smtClean="0"/>
              <a:t> se		          vzhledem k vlaku.</a:t>
            </a:r>
          </a:p>
          <a:p>
            <a:pPr marL="0" indent="0">
              <a:buNone/>
            </a:pPr>
            <a:r>
              <a:rPr lang="cs-CZ" sz="3600" dirty="0" smtClean="0"/>
              <a:t>Vlak se		          vzhledem ke stromům.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85918" y="4643446"/>
            <a:ext cx="2286016" cy="5029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/>
              <a:t>pohypoooo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57356" y="464344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pohybuje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785918" y="5286388"/>
            <a:ext cx="2286016" cy="5000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/>
              <a:t>pohoo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85918" y="5857892"/>
            <a:ext cx="2286016" cy="5000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/>
              <a:t>pohy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5918" y="5214950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nepohybuje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57356" y="578645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pohybuje</a:t>
            </a:r>
            <a:endParaRPr lang="cs-CZ" sz="3200" dirty="0"/>
          </a:p>
        </p:txBody>
      </p:sp>
      <p:pic>
        <p:nvPicPr>
          <p:cNvPr id="11" name="Obrázek 10" descr="pes ve vlaku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1142984"/>
            <a:ext cx="2357454" cy="353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92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7" grpId="0" animBg="1"/>
      <p:bldP spid="8" grpId="0" animBg="1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92869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Rychlost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643998" cy="5357850"/>
          </a:xfrm>
        </p:spPr>
        <p:txBody>
          <a:bodyPr>
            <a:noAutofit/>
          </a:bodyPr>
          <a:lstStyle/>
          <a:p>
            <a:pPr algn="just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Udává nám, jakou dráhu urazí těleso za určitý čas – za jednu sekundu, jednu hodinu.</a:t>
            </a:r>
          </a:p>
          <a:p>
            <a:pPr algn="just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Jednotkou rychlosti je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kilometr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za hodinu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(používá se např. u rychlosti auta).</a:t>
            </a:r>
          </a:p>
          <a:p>
            <a:pPr algn="just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Značka této jednotky</a:t>
            </a:r>
          </a:p>
          <a:p>
            <a:pPr algn="just">
              <a:buNone/>
            </a:pPr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just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Jinou jednotkou rychlosti je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metr za sekundu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(používá se např. u rychlosti chůze).</a:t>
            </a:r>
          </a:p>
          <a:p>
            <a:pPr algn="just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Značka této jednotky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 useBgFill="1">
        <p:nvSpPr>
          <p:cNvPr id="4" name="Zaoblený obdélník 3"/>
          <p:cNvSpPr/>
          <p:nvPr/>
        </p:nvSpPr>
        <p:spPr>
          <a:xfrm>
            <a:off x="4572000" y="3357562"/>
            <a:ext cx="1571636" cy="5638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357562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 km/h</a:t>
            </a:r>
            <a:endParaRPr lang="cs-CZ" sz="3200" b="1" dirty="0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4357686" y="5643578"/>
            <a:ext cx="1506985" cy="5792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5572140"/>
            <a:ext cx="10517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m/s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74009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00013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Různé druhy pohybu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</p:spPr>
        <p:txBody>
          <a:bodyPr/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Rychlost tělesa nemusí být stále stejná.</a:t>
            </a:r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2357430"/>
            <a:ext cx="7802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r>
              <a:rPr lang="cs-CZ" sz="2400" dirty="0" smtClean="0"/>
              <a:t>.  </a:t>
            </a:r>
            <a:r>
              <a:rPr lang="cs-CZ" sz="3200" dirty="0" smtClean="0"/>
              <a:t>Rychlost auta se zvětšuje, auto </a:t>
            </a:r>
            <a:r>
              <a:rPr lang="cs-CZ" sz="3200" b="1" dirty="0" smtClean="0"/>
              <a:t>zrychluje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596" y="3357562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3200" dirty="0" smtClean="0"/>
              <a:t>2. Rychlost </a:t>
            </a:r>
            <a:r>
              <a:rPr lang="cs-CZ" sz="3200" dirty="0"/>
              <a:t>auta se zmenšuje, auto </a:t>
            </a:r>
            <a:r>
              <a:rPr lang="cs-CZ" sz="3200" b="1" dirty="0"/>
              <a:t>zpomaluje </a:t>
            </a:r>
            <a:r>
              <a:rPr lang="cs-CZ" sz="3200" b="1" dirty="0" smtClean="0"/>
              <a:t>     </a:t>
            </a:r>
            <a:r>
              <a:rPr lang="cs-CZ" sz="3200" dirty="0" smtClean="0"/>
              <a:t>(</a:t>
            </a:r>
            <a:r>
              <a:rPr lang="cs-CZ" sz="3200" dirty="0"/>
              <a:t>brzdí</a:t>
            </a:r>
            <a:r>
              <a:rPr lang="cs-CZ" sz="3200" dirty="0" smtClean="0"/>
              <a:t>).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7158" y="4643446"/>
            <a:ext cx="81439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3200" dirty="0"/>
              <a:t>3. Rychlost auta se nemění, pohyb je </a:t>
            </a:r>
            <a:r>
              <a:rPr lang="cs-CZ" sz="3200" b="1" dirty="0"/>
              <a:t>rovnoměrný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2318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0013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Přístroj k měření rychlos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71736" y="1500174"/>
            <a:ext cx="37278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tachometr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img.auto.cz/news/img/art/2012-41/620_50720cd2cb5cb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786058"/>
            <a:ext cx="4999536" cy="3548059"/>
          </a:xfrm>
          <a:prstGeom prst="rect">
            <a:avLst/>
          </a:prstGeom>
          <a:noFill/>
        </p:spPr>
      </p:pic>
      <p:pic>
        <p:nvPicPr>
          <p:cNvPr id="7172" name="Picture 4" descr="http://www.mojekolo.cz/imgs/zbozi/2905%20ciclosport%20tachometr-cm-2.1/maly/velky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3000372"/>
            <a:ext cx="3164568" cy="2828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6080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715436" cy="857256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Zjisti rychlost vozidel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http://img.cz.prg.cmestatic.com/media/images/750x750/Jul2009/524785.jpg?6c7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000240"/>
            <a:ext cx="4570677" cy="2571768"/>
          </a:xfrm>
          <a:prstGeom prst="rect">
            <a:avLst/>
          </a:prstGeom>
          <a:noFill/>
        </p:spPr>
      </p:pic>
      <p:pic>
        <p:nvPicPr>
          <p:cNvPr id="6148" name="Picture 4" descr="http://www.truck-way.cz/trucks/navod-analog/analog-tachograf-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2857496"/>
            <a:ext cx="3657600" cy="3638551"/>
          </a:xfrm>
          <a:prstGeom prst="rect">
            <a:avLst/>
          </a:prstGeom>
          <a:noFill/>
        </p:spPr>
      </p:pic>
      <p:pic>
        <p:nvPicPr>
          <p:cNvPr id="6150" name="Picture 6" descr="http://www.bbbparts.cz/soubory/produkty/tachometr-bbb-bcp-0%5b7%5d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4571984"/>
            <a:ext cx="3429023" cy="228601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643042" y="1285860"/>
            <a:ext cx="185738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76 km/h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14612" y="5572140"/>
            <a:ext cx="185738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22 km/h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29322" y="2000240"/>
            <a:ext cx="235745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47 km/h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4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92869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Doplňte věty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67302"/>
          </a:xfrm>
        </p:spPr>
        <p:txBody>
          <a:bodyPr/>
          <a:lstStyle/>
          <a:p>
            <a:pPr algn="just">
              <a:buNone/>
            </a:pPr>
            <a:r>
              <a:rPr lang="cs-CZ" sz="3200" dirty="0" smtClean="0"/>
              <a:t>Doplňte, zda se jedná o pohyb </a:t>
            </a:r>
            <a:r>
              <a:rPr lang="cs-CZ" sz="3200" b="1" dirty="0" smtClean="0"/>
              <a:t>rovnoměrný</a:t>
            </a:r>
            <a:r>
              <a:rPr lang="cs-CZ" sz="3200" dirty="0" smtClean="0"/>
              <a:t>, </a:t>
            </a:r>
            <a:r>
              <a:rPr lang="cs-CZ" sz="3200" b="1" dirty="0" smtClean="0"/>
              <a:t>zrychlený</a:t>
            </a:r>
            <a:r>
              <a:rPr lang="cs-CZ" sz="3200" dirty="0" smtClean="0"/>
              <a:t> nebo </a:t>
            </a:r>
            <a:r>
              <a:rPr lang="cs-CZ" sz="3200" b="1" dirty="0" smtClean="0"/>
              <a:t>zpomalený</a:t>
            </a:r>
            <a:r>
              <a:rPr lang="cs-CZ" sz="3200" dirty="0" smtClean="0"/>
              <a:t>.</a:t>
            </a:r>
          </a:p>
          <a:p>
            <a:pPr algn="just"/>
            <a:endParaRPr lang="cs-CZ" dirty="0"/>
          </a:p>
          <a:p>
            <a:pPr algn="just"/>
            <a:r>
              <a:rPr lang="cs-CZ" sz="3200" dirty="0" smtClean="0"/>
              <a:t>Autobus odjíždí ze zastávky</a:t>
            </a:r>
          </a:p>
          <a:p>
            <a:pPr algn="just"/>
            <a:endParaRPr lang="cs-CZ" sz="3200" dirty="0" smtClean="0"/>
          </a:p>
          <a:p>
            <a:pPr algn="just"/>
            <a:r>
              <a:rPr lang="cs-CZ" sz="3200" dirty="0" smtClean="0"/>
              <a:t>Letadlo letí ve výšce</a:t>
            </a:r>
          </a:p>
          <a:p>
            <a:pPr algn="just">
              <a:buNone/>
            </a:pPr>
            <a:endParaRPr lang="cs-CZ" sz="3200" dirty="0" smtClean="0"/>
          </a:p>
          <a:p>
            <a:pPr algn="just"/>
            <a:r>
              <a:rPr lang="cs-CZ" sz="3200" dirty="0" smtClean="0"/>
              <a:t>Sáňkař sjel z kopce a jede po rovině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86512" y="2857496"/>
            <a:ext cx="234377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zrychlený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29322" y="4071942"/>
            <a:ext cx="271464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rovnoměrný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00364" y="5857892"/>
            <a:ext cx="2571768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zpomalený</a:t>
            </a:r>
            <a:endParaRPr lang="cs-CZ" sz="32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000760" y="2857496"/>
            <a:ext cx="2786082" cy="57492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929322" y="4071942"/>
            <a:ext cx="2786082" cy="61785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857488" y="5857892"/>
            <a:ext cx="2643206" cy="64294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532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Použité zdroje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643998" cy="5643602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http://img.auto.cz/news/img/art/2013-14/620_515d4084d8f51.jpg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vobas.org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images</a:t>
            </a:r>
            <a:r>
              <a:rPr lang="cs-CZ" sz="1800" dirty="0" smtClean="0">
                <a:hlinkClick r:id="rId3"/>
              </a:rPr>
              <a:t>/v_pohybu/pohyb_0010.jpg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http://ipravda.sk/res/2012/10/04/thumbs/beh-sport-pohyb-clanok.jpg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http://sszdra-karvina.cz/bunka/bi/01uvo/obr/gepard.jpg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http://t2.gstatic.com/</a:t>
            </a:r>
            <a:r>
              <a:rPr lang="cs-CZ" sz="1800" dirty="0" err="1" smtClean="0">
                <a:hlinkClick r:id="rId6"/>
              </a:rPr>
              <a:t>images</a:t>
            </a:r>
            <a:r>
              <a:rPr lang="cs-CZ" sz="1800" dirty="0" smtClean="0">
                <a:hlinkClick r:id="rId6"/>
              </a:rPr>
              <a:t>?q=</a:t>
            </a:r>
            <a:r>
              <a:rPr lang="cs-CZ" sz="1800" dirty="0" err="1" smtClean="0">
                <a:hlinkClick r:id="rId6"/>
              </a:rPr>
              <a:t>tbn</a:t>
            </a:r>
            <a:r>
              <a:rPr lang="cs-CZ" sz="1800" dirty="0" smtClean="0">
                <a:hlinkClick r:id="rId6"/>
              </a:rPr>
              <a:t>:ANd9GcTJ4QvbF15bf8lDql1wO81grLHFrbSu9KcnCqr0o4y8UaC2aMdc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http://www.</a:t>
            </a:r>
            <a:r>
              <a:rPr lang="cs-CZ" sz="1800" dirty="0" err="1" smtClean="0">
                <a:hlinkClick r:id="rId7"/>
              </a:rPr>
              <a:t>hafici.cz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clanky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ostatni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clanky</a:t>
            </a:r>
            <a:r>
              <a:rPr lang="cs-CZ" sz="1800" dirty="0" smtClean="0">
                <a:hlinkClick r:id="rId7"/>
              </a:rPr>
              <a:t>-12/</a:t>
            </a:r>
            <a:r>
              <a:rPr lang="cs-CZ" sz="1800" dirty="0" err="1" smtClean="0">
                <a:hlinkClick r:id="rId7"/>
              </a:rPr>
              <a:t>cestovani</a:t>
            </a:r>
            <a:r>
              <a:rPr lang="cs-CZ" sz="1800" dirty="0" smtClean="0">
                <a:hlinkClick r:id="rId7"/>
              </a:rPr>
              <a:t>-se-psem-pes-v-autobuse-nebo-ve-vlaku-9992/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http://img.ihned.cz/attachment.php/230/31892230/aiot48BDE7GHLMNjkPbdefpqyzUw2Vmn/skoda-auto-octavia-greenline.jpg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http://img.auto.cz/news/img/art/2012-41/620_50720cd2cb5cb.jpg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</a:t>
            </a:r>
            <a:r>
              <a:rPr lang="cs-CZ" sz="1800" dirty="0" err="1" smtClean="0">
                <a:hlinkClick r:id="rId10"/>
              </a:rPr>
              <a:t>mojekolo.cz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imgs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zbozi</a:t>
            </a:r>
            <a:r>
              <a:rPr lang="cs-CZ" sz="1800" dirty="0" smtClean="0">
                <a:hlinkClick r:id="rId10"/>
              </a:rPr>
              <a:t>/2905%20ciclosport%20tachometr-cm-2.1/</a:t>
            </a:r>
            <a:r>
              <a:rPr lang="cs-CZ" sz="1800" dirty="0" err="1" smtClean="0">
                <a:hlinkClick r:id="rId10"/>
              </a:rPr>
              <a:t>maly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velky.jpg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http://img.cz.prg.cmestatic.com/media/images/750x750/Jul2009/524785.jpg?6c7f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http://www.truck-</a:t>
            </a:r>
            <a:r>
              <a:rPr lang="cs-CZ" sz="1800" dirty="0" err="1" smtClean="0">
                <a:hlinkClick r:id="rId12"/>
              </a:rPr>
              <a:t>way.cz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trucks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navod</a:t>
            </a:r>
            <a:r>
              <a:rPr lang="cs-CZ" sz="1800" dirty="0" smtClean="0">
                <a:hlinkClick r:id="rId12"/>
              </a:rPr>
              <a:t>-analog/analog-tachograf-1.jpg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http://www.</a:t>
            </a:r>
            <a:r>
              <a:rPr lang="cs-CZ" sz="1800" dirty="0" err="1" smtClean="0">
                <a:hlinkClick r:id="rId13"/>
              </a:rPr>
              <a:t>bbbparts.cz</a:t>
            </a:r>
            <a:r>
              <a:rPr lang="cs-CZ" sz="1800" dirty="0" smtClean="0">
                <a:hlinkClick r:id="rId13"/>
              </a:rPr>
              <a:t>/soubory/produkty/tachometr-</a:t>
            </a:r>
            <a:r>
              <a:rPr lang="cs-CZ" sz="1800" dirty="0" err="1" smtClean="0">
                <a:hlinkClick r:id="rId13"/>
              </a:rPr>
              <a:t>bbb</a:t>
            </a:r>
            <a:r>
              <a:rPr lang="cs-CZ" sz="1800" dirty="0" smtClean="0">
                <a:hlinkClick r:id="rId13"/>
              </a:rPr>
              <a:t>-</a:t>
            </a:r>
            <a:r>
              <a:rPr lang="cs-CZ" sz="1800" dirty="0" err="1" smtClean="0">
                <a:hlinkClick r:id="rId13"/>
              </a:rPr>
              <a:t>bcp</a:t>
            </a:r>
            <a:r>
              <a:rPr lang="cs-CZ" sz="1800" dirty="0" smtClean="0">
                <a:hlinkClick r:id="rId13"/>
              </a:rPr>
              <a:t>-0[7].</a:t>
            </a:r>
            <a:r>
              <a:rPr lang="cs-CZ" sz="1800" dirty="0" err="1" smtClean="0">
                <a:hlinkClick r:id="rId13"/>
              </a:rPr>
              <a:t>jpg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2514</TotalTime>
  <Words>289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POHYB TĚLES</vt:lpstr>
      <vt:lpstr>Pohyb</vt:lpstr>
      <vt:lpstr>Příklady</vt:lpstr>
      <vt:lpstr>Doplňte následující věty</vt:lpstr>
      <vt:lpstr>Rychlost</vt:lpstr>
      <vt:lpstr>Různé druhy pohybu</vt:lpstr>
      <vt:lpstr>Přístroj k měření rychlosti</vt:lpstr>
      <vt:lpstr>Zjisti rychlost vozidel</vt:lpstr>
      <vt:lpstr>Doplňte věty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Hana Dvořáčková</cp:lastModifiedBy>
  <cp:revision>357</cp:revision>
  <dcterms:created xsi:type="dcterms:W3CDTF">2012-12-27T15:30:06Z</dcterms:created>
  <dcterms:modified xsi:type="dcterms:W3CDTF">2013-09-11T15:17:38Z</dcterms:modified>
</cp:coreProperties>
</file>