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58" r:id="rId3"/>
    <p:sldId id="257" r:id="rId4"/>
    <p:sldId id="279" r:id="rId5"/>
    <p:sldId id="280" r:id="rId6"/>
    <p:sldId id="281" r:id="rId7"/>
    <p:sldId id="282" r:id="rId8"/>
    <p:sldId id="283" r:id="rId9"/>
    <p:sldId id="285" r:id="rId10"/>
    <p:sldId id="284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299" r:id="rId25"/>
    <p:sldId id="30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037642-25EC-4238-B548-D94789EB9FC6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C00BF-D8EB-48DE-A50E-C4A601A8A3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145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7511CB0-A1B6-4C7E-937A-89A442207F18}" type="datetimeFigureOut">
              <a:rPr lang="cs-CZ" smtClean="0"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436DBB-D062-49A7-8750-0D0D11ED8D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rtbroget_dansk_malkerace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parschwein_Haspa02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revicnik_pantoflicek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ommons.wikimedia.org/wiki/File:MLS_Kou%C5%99im,_kadibudka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ungs_open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hyperlink" Target="http://commons.wikimedia.org/wiki/File:Ficus_benjamina1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hyperlink" Target="http://commons.wikimedia.org/wiki/File:Ficus_benjamina1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king-a-cutting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verflies_mating_midair.jp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gor_Mendel.png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mbooKyoto.jpg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Simpsons_FamilyPicture.png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rvp.cz/@api/deki/files/27131/=strom.gif" TargetMode="External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2636912"/>
            <a:ext cx="6172200" cy="1894362"/>
          </a:xfrm>
        </p:spPr>
        <p:txBody>
          <a:bodyPr/>
          <a:lstStyle/>
          <a:p>
            <a:r>
              <a:rPr lang="cs-CZ" dirty="0" smtClean="0"/>
              <a:t>Projevy života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534252"/>
            <a:ext cx="6172200" cy="1371600"/>
          </a:xfrm>
        </p:spPr>
        <p:txBody>
          <a:bodyPr/>
          <a:lstStyle/>
          <a:p>
            <a:r>
              <a:rPr lang="cs-CZ" dirty="0" smtClean="0"/>
              <a:t>ZŠ Brána Nová Paka</a:t>
            </a:r>
          </a:p>
          <a:p>
            <a:r>
              <a:rPr lang="cs-CZ" dirty="0" smtClean="0"/>
              <a:t>Přírodopis, 6. – 9. tř.</a:t>
            </a:r>
          </a:p>
          <a:p>
            <a:r>
              <a:rPr lang="cs-CZ" dirty="0" smtClean="0"/>
              <a:t>Autor: Ing. Michal Koťátko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824" y="5905351"/>
            <a:ext cx="4322763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637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9899389"/>
              </p:ext>
            </p:extLst>
          </p:nvPr>
        </p:nvGraphicFramePr>
        <p:xfrm>
          <a:off x="900113" y="1628775"/>
          <a:ext cx="7569200" cy="399315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Projevy života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VY_32_INOVACE_5_01_Bi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Základní projevy – charakteristiky života. Čím se liší živé organismy od neživých věcí.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720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se vlastně liší živé organismy od neživých věcí?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Samostatná práce ve dvojicích: Najděte a pokuste se formulovat, čím se vyznačují živé organismy – rostliny, zvířata, člověk…</a:t>
            </a:r>
            <a:endParaRPr lang="cs-CZ" dirty="0"/>
          </a:p>
        </p:txBody>
      </p:sp>
      <p:pic>
        <p:nvPicPr>
          <p:cNvPr id="1032" name="Picture 8" descr="C:\Users\Michal\AppData\Local\Microsoft\Windows\Temporary Internet Files\Content.IE5\JOWEU2TM\MP9004093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69575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ichal\AppData\Local\Microsoft\Windows\Temporary Internet Files\Content.IE5\JOVLDZWG\MP9002554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30737"/>
            <a:ext cx="2520280" cy="167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ichal\AppData\Local\Microsoft\Windows\Temporary Internet Files\Content.IE5\8UQXUXJT\MC900019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7" y="2924944"/>
            <a:ext cx="1434832" cy="186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5949280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obrázků: Galerie Klipart,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146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Diskuse a shrnutí…</a:t>
            </a:r>
            <a:endParaRPr lang="cs-CZ" dirty="0"/>
          </a:p>
        </p:txBody>
      </p:sp>
      <p:pic>
        <p:nvPicPr>
          <p:cNvPr id="2062" name="Picture 14" descr="C:\Users\Michal\AppData\Local\Microsoft\Windows\Temporary Internet Files\Content.IE5\JOWEU2TM\MC9000569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44824"/>
            <a:ext cx="4644244" cy="330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115616" y="5949280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obrázků: Galerie Klipart,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18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první: Výživa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88740" y="5013176"/>
            <a:ext cx="7715200" cy="1112987"/>
          </a:xfrm>
        </p:spPr>
        <p:txBody>
          <a:bodyPr/>
          <a:lstStyle/>
          <a:p>
            <a:r>
              <a:rPr lang="cs-CZ" dirty="0" smtClean="0"/>
              <a:t>Všichni potřebujeme jíst</a:t>
            </a:r>
            <a:endParaRPr lang="cs-CZ" dirty="0"/>
          </a:p>
        </p:txBody>
      </p:sp>
      <p:pic>
        <p:nvPicPr>
          <p:cNvPr id="4098" name="Picture 2" descr="C:\Users\Michal\AppData\Local\Microsoft\Windows\Temporary Internet Files\Content.IE5\JOVLDZWG\MP900409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3284984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5949280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obrázku: Galerie Klipart,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436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Projev první: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5157192"/>
            <a:ext cx="8229600" cy="896963"/>
          </a:xfrm>
        </p:spPr>
        <p:txBody>
          <a:bodyPr/>
          <a:lstStyle/>
          <a:p>
            <a:r>
              <a:rPr lang="cs-CZ" dirty="0" smtClean="0"/>
              <a:t>Býložravci se živí rostlinnou potravou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12776"/>
            <a:ext cx="4089020" cy="3644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5949280"/>
            <a:ext cx="7555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obrázku: </a:t>
            </a:r>
            <a:r>
              <a:rPr lang="cs-CZ" dirty="0">
                <a:hlinkClick r:id="rId3"/>
              </a:rPr>
              <a:t>http://cs.wikipedia.org/wiki/Soubor:Sortbroget_dansk_malkerace.jpg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729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Projev první: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13177"/>
            <a:ext cx="8229600" cy="648072"/>
          </a:xfrm>
        </p:spPr>
        <p:txBody>
          <a:bodyPr/>
          <a:lstStyle/>
          <a:p>
            <a:r>
              <a:rPr lang="cs-CZ" dirty="0" smtClean="0"/>
              <a:t>Pes je typický masožravec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5949280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Obrázek: Autor</a:t>
            </a:r>
            <a:endParaRPr lang="cs-CZ" dirty="0"/>
          </a:p>
        </p:txBody>
      </p:sp>
      <p:pic>
        <p:nvPicPr>
          <p:cNvPr id="6146" name="Picture 2" descr="C:\Users\Michal\Pictures\FOTOGRAFIE\2013 Březen\P11304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87909"/>
            <a:ext cx="4680520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534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Projev první: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85184"/>
            <a:ext cx="8229600" cy="1040979"/>
          </a:xfrm>
        </p:spPr>
        <p:txBody>
          <a:bodyPr/>
          <a:lstStyle/>
          <a:p>
            <a:r>
              <a:rPr lang="cs-CZ" dirty="0" smtClean="0"/>
              <a:t>Prase </a:t>
            </a:r>
            <a:r>
              <a:rPr lang="cs-CZ" smtClean="0"/>
              <a:t>je zase všežravec…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9" y="1469304"/>
            <a:ext cx="3528392" cy="3588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5949280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obrázku: </a:t>
            </a:r>
            <a:r>
              <a:rPr lang="cs-CZ" dirty="0">
                <a:hlinkClick r:id="rId3"/>
              </a:rPr>
              <a:t>http://cs.wikipedia.org/wiki/Soubor:Sparschwein_Haspa02.jpg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879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Projev první: Výživa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4968552" cy="3672408"/>
          </a:xfrm>
        </p:spPr>
        <p:txBody>
          <a:bodyPr>
            <a:normAutofit/>
          </a:bodyPr>
          <a:lstStyle/>
          <a:p>
            <a:r>
              <a:rPr lang="cs-CZ" dirty="0" smtClean="0"/>
              <a:t>Rostliny se vyživují skrze FOTOSYNTÉZU</a:t>
            </a:r>
          </a:p>
          <a:p>
            <a:r>
              <a:rPr lang="cs-CZ" dirty="0" smtClean="0"/>
              <a:t>FOTOSYNTÉZA je přeměna </a:t>
            </a:r>
            <a:r>
              <a:rPr lang="cs-CZ" b="1" dirty="0" smtClean="0"/>
              <a:t>jednoduchých</a:t>
            </a:r>
            <a:r>
              <a:rPr lang="cs-CZ" dirty="0" smtClean="0"/>
              <a:t> anorganických látek na </a:t>
            </a:r>
            <a:r>
              <a:rPr lang="cs-CZ" b="1" dirty="0" smtClean="0"/>
              <a:t>složité</a:t>
            </a:r>
            <a:r>
              <a:rPr lang="cs-CZ" dirty="0" smtClean="0"/>
              <a:t> organické pomocí energie </a:t>
            </a:r>
            <a:r>
              <a:rPr lang="cs-CZ" b="1" dirty="0" smtClean="0"/>
              <a:t>světla</a:t>
            </a:r>
            <a:endParaRPr lang="cs-CZ" dirty="0" smtClean="0"/>
          </a:p>
          <a:p>
            <a:r>
              <a:rPr lang="cs-CZ" dirty="0" smtClean="0"/>
              <a:t>Anorganické látky získávají spolu s vodou kořeny z půdy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825" y="1196752"/>
            <a:ext cx="3227008" cy="486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6318612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obrázku: </a:t>
            </a:r>
            <a:r>
              <a:rPr lang="cs-CZ" dirty="0">
                <a:hlinkClick r:id="rId3"/>
              </a:rPr>
              <a:t>http://cs.wikipedia.org/wiki/Soubor:Strevicnik_pantoflicek.JPG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Projev </a:t>
            </a:r>
            <a:r>
              <a:rPr lang="cs-CZ" dirty="0" smtClean="0"/>
              <a:t>druhý: Vylučování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8233" y="4653136"/>
            <a:ext cx="8229600" cy="1040979"/>
          </a:xfrm>
        </p:spPr>
        <p:txBody>
          <a:bodyPr>
            <a:normAutofit/>
          </a:bodyPr>
          <a:lstStyle/>
          <a:p>
            <a:r>
              <a:rPr lang="cs-CZ" dirty="0" smtClean="0"/>
              <a:t>Zpracováním potravy vznikají odpadní látky</a:t>
            </a:r>
          </a:p>
          <a:p>
            <a:r>
              <a:rPr lang="cs-CZ" dirty="0" smtClean="0"/>
              <a:t>Ty jsou vylučovány z těla organismu ven…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949280"/>
            <a:ext cx="7555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Zdroj obrázku: </a:t>
            </a:r>
            <a:r>
              <a:rPr lang="cs-CZ" dirty="0">
                <a:hlinkClick r:id="rId2"/>
              </a:rPr>
              <a:t>http://commons.wikimedia.org/wiki/File:MLS_Kou%C5%99im,_kadibudka.jpg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556792"/>
            <a:ext cx="2251137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253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třetí: 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výměna plynů mezi organismem a okolím</a:t>
            </a:r>
          </a:p>
          <a:p>
            <a:r>
              <a:rPr lang="cs-CZ" dirty="0" smtClean="0"/>
              <a:t>Je de facto </a:t>
            </a:r>
            <a:r>
              <a:rPr lang="cs-CZ" i="1" dirty="0" smtClean="0"/>
              <a:t>opakem</a:t>
            </a:r>
            <a:r>
              <a:rPr lang="cs-CZ" dirty="0" smtClean="0"/>
              <a:t> fotosyntézy: </a:t>
            </a:r>
          </a:p>
          <a:p>
            <a:pPr lvl="1"/>
            <a:r>
              <a:rPr lang="cs-CZ" dirty="0" smtClean="0"/>
              <a:t>Účelem je rozklad složitých látek na jednoduché a tím získávání energie pro život</a:t>
            </a:r>
          </a:p>
          <a:p>
            <a:pPr lvl="1"/>
            <a:r>
              <a:rPr lang="cs-CZ" dirty="0" smtClean="0"/>
              <a:t>Organismy, vč. člověka:</a:t>
            </a:r>
          </a:p>
          <a:p>
            <a:pPr lvl="2"/>
            <a:r>
              <a:rPr lang="cs-CZ" dirty="0" smtClean="0"/>
              <a:t>vdechují</a:t>
            </a:r>
            <a:r>
              <a:rPr lang="cs-CZ" b="1" dirty="0" smtClean="0"/>
              <a:t> kyslík</a:t>
            </a:r>
          </a:p>
          <a:p>
            <a:pPr lvl="2"/>
            <a:r>
              <a:rPr lang="cs-CZ" dirty="0" smtClean="0"/>
              <a:t>vydechují</a:t>
            </a:r>
            <a:r>
              <a:rPr lang="cs-CZ" b="1" dirty="0" smtClean="0"/>
              <a:t> oxid uhličitý a vodní páry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95629"/>
            <a:ext cx="2788917" cy="2326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5733256"/>
            <a:ext cx="5256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Obrázek: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cs.wikipedia.org/wiki/Soubor:Lungs_open.jpg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7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k zamyšlení: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1324744"/>
          </a:xfrm>
        </p:spPr>
        <p:txBody>
          <a:bodyPr/>
          <a:lstStyle/>
          <a:p>
            <a:r>
              <a:rPr lang="cs-CZ" dirty="0" smtClean="0"/>
              <a:t>Proč není dobré spát v jedné místnosti s pokojovými květinami?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45490"/>
            <a:ext cx="2599382" cy="3498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C:\Users\Michal\AppData\Local\Microsoft\Windows\Temporary Internet Files\Content.IE5\JOVLDZWG\MC900229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75528"/>
            <a:ext cx="2710028" cy="2109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5902088"/>
            <a:ext cx="691986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Obrázky: </a:t>
            </a:r>
          </a:p>
          <a:p>
            <a:r>
              <a:rPr lang="cs-CZ" dirty="0" smtClean="0"/>
              <a:t>- Galerie </a:t>
            </a:r>
            <a:r>
              <a:rPr lang="cs-CZ" dirty="0"/>
              <a:t>Klipart, Microsoft Office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commons.wikimedia.org/wiki/File:Ficus_benjamina1.jpg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3" name="Picture 7" descr="C:\Users\Michal\AppData\Local\Microsoft\Windows\Temporary Internet Files\Content.IE5\JOVLDZWG\MC9003189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299" y="2656540"/>
            <a:ext cx="1572432" cy="154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230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132474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Protože u rostlin přes den probíhá FOTOSYNTÉZA = produkce KYSLÍKU, ale </a:t>
            </a:r>
            <a:r>
              <a:rPr lang="cs-CZ" sz="3900" b="1" dirty="0" smtClean="0"/>
              <a:t>v noci DÝCHÁNÍ = PRODUKCE OXIDU UHLIČITÉHO!!!</a:t>
            </a:r>
            <a:endParaRPr lang="cs-CZ" sz="35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36630"/>
            <a:ext cx="2599382" cy="3498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C:\Users\Michal\AppData\Local\Microsoft\Windows\Temporary Internet Files\Content.IE5\JOVLDZWG\MC900229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75528"/>
            <a:ext cx="2710028" cy="2109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5902088"/>
            <a:ext cx="691986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Obrázky: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- Galerie </a:t>
            </a:r>
            <a:r>
              <a:rPr lang="cs-CZ" dirty="0">
                <a:solidFill>
                  <a:prstClr val="black"/>
                </a:solidFill>
              </a:rPr>
              <a:t>Klipart, Microsoft Office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- </a:t>
            </a:r>
            <a:r>
              <a:rPr lang="cs-CZ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dirty="0" smtClean="0">
                <a:solidFill>
                  <a:prstClr val="black"/>
                </a:solidFill>
                <a:hlinkClick r:id="rId4"/>
              </a:rPr>
              <a:t>commons.wikimedia.org/wiki/File:Ficus_benjamina1.jpg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103" name="Picture 7" descr="C:\Users\Michal\AppData\Local\Microsoft\Windows\Temporary Internet Files\Content.IE5\JOVLDZWG\MC9003189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299" y="2656540"/>
            <a:ext cx="1572432" cy="154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123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čtvrtý: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Živé organismy jsou schopny se rozmnožovat</a:t>
            </a:r>
          </a:p>
          <a:p>
            <a:r>
              <a:rPr lang="cs-CZ" dirty="0" smtClean="0"/>
              <a:t>Když jsou na to třeba dva: pohlavní rozmnožování</a:t>
            </a:r>
          </a:p>
          <a:p>
            <a:r>
              <a:rPr lang="cs-CZ" dirty="0" smtClean="0"/>
              <a:t>Když stačí jeden: nepohlavní</a:t>
            </a:r>
            <a:endParaRPr lang="cs-CZ" dirty="0"/>
          </a:p>
        </p:txBody>
      </p:sp>
      <p:pic>
        <p:nvPicPr>
          <p:cNvPr id="16386" name="Picture 2" descr="C:\Users\Michal\AppData\Local\Microsoft\Windows\Temporary Internet Files\Content.IE5\JOWEU2TM\MP9004424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56992"/>
            <a:ext cx="3049091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5949280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obrázků: Galerie Klipart,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34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Nepohlavní rozmnožování: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869160"/>
            <a:ext cx="8229600" cy="12570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Např. tzv. </a:t>
            </a:r>
            <a:r>
              <a:rPr lang="cs-CZ" b="1" dirty="0" smtClean="0"/>
              <a:t>řízkování</a:t>
            </a:r>
            <a:r>
              <a:rPr lang="cs-CZ" dirty="0" smtClean="0"/>
              <a:t> = rozmnožování pomocí části rostlinného těla</a:t>
            </a:r>
          </a:p>
          <a:p>
            <a:r>
              <a:rPr lang="cs-CZ" dirty="0" smtClean="0"/>
              <a:t>Na podobném principu funguje </a:t>
            </a:r>
            <a:r>
              <a:rPr lang="cs-CZ" b="1" dirty="0" smtClean="0"/>
              <a:t>klonování </a:t>
            </a:r>
            <a:r>
              <a:rPr lang="cs-CZ" dirty="0" smtClean="0"/>
              <a:t>u živočichů</a:t>
            </a:r>
            <a:endParaRPr lang="cs-CZ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84785"/>
            <a:ext cx="1743365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1154" y="6205954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cs.wikipedia.org/wiki/Soubor:Taking-a-cutting.jpg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198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rozmnožování: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581128"/>
            <a:ext cx="8229600" cy="1545035"/>
          </a:xfrm>
        </p:spPr>
        <p:txBody>
          <a:bodyPr/>
          <a:lstStyle/>
          <a:p>
            <a:r>
              <a:rPr lang="cs-CZ" dirty="0" smtClean="0"/>
              <a:t>Splynutím samčí a samičí pohlavní buňky vznikne nový jedinec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4824536" cy="3220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6093296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cs.wikipedia.org/wiki/Soubor:Hoverflies_mating_midair.jpg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34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pátý: Dědičnost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67544" y="4653136"/>
            <a:ext cx="8229600" cy="648072"/>
          </a:xfrm>
        </p:spPr>
        <p:txBody>
          <a:bodyPr/>
          <a:lstStyle/>
          <a:p>
            <a:r>
              <a:rPr lang="cs-CZ" dirty="0" smtClean="0"/>
              <a:t>Potomci nesou znaky svých rodičů</a:t>
            </a:r>
            <a:endParaRPr lang="cs-CZ" dirty="0"/>
          </a:p>
        </p:txBody>
      </p:sp>
      <p:pic>
        <p:nvPicPr>
          <p:cNvPr id="7171" name="Picture 3" descr="C:\Users\Michal\AppData\Local\Microsoft\Windows\Temporary Internet Files\Content.IE5\8UQXUXJT\MP9004422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1388505"/>
            <a:ext cx="4608512" cy="306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15616" y="5949280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obrázků: Galerie Klipart,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228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1905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Samostatná práce </a:t>
            </a:r>
            <a:br>
              <a:rPr lang="cs-CZ" dirty="0" smtClean="0"/>
            </a:br>
            <a:r>
              <a:rPr lang="cs-CZ" dirty="0" smtClean="0"/>
              <a:t>(čas 10 min.):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2204864"/>
            <a:ext cx="7902679" cy="2880320"/>
          </a:xfrm>
        </p:spPr>
        <p:txBody>
          <a:bodyPr>
            <a:normAutofit/>
          </a:bodyPr>
          <a:lstStyle/>
          <a:p>
            <a:r>
              <a:rPr lang="cs-CZ" dirty="0" smtClean="0"/>
              <a:t>Najdi na internetu, kdo jako první objevil a popsal zákony dědičnosti</a:t>
            </a:r>
          </a:p>
          <a:p>
            <a:r>
              <a:rPr lang="cs-CZ" dirty="0" smtClean="0"/>
              <a:t>Ze které země pocházel a kde působil?</a:t>
            </a:r>
          </a:p>
          <a:p>
            <a:r>
              <a:rPr lang="cs-CZ" dirty="0" smtClean="0"/>
              <a:t>Na jakém organismu své zákony poprvé ilustroval?</a:t>
            </a:r>
          </a:p>
          <a:p>
            <a:r>
              <a:rPr lang="cs-CZ" dirty="0" smtClean="0"/>
              <a:t>Jak byl jeho objev v tehdejší době přijat?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C:\Users\Michal\AppData\Local\Microsoft\Windows\Temporary Internet Files\Content.IE5\8UQXUXJT\MM9002346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3" y="116633"/>
            <a:ext cx="1612721" cy="1817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024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Johann Gregor Mendel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Objevitel zákonů dědičnosti</a:t>
            </a:r>
          </a:p>
          <a:p>
            <a:r>
              <a:rPr lang="cs-CZ" dirty="0" smtClean="0"/>
              <a:t>Pocházel z Moravy (Země Koruny České, Rakousko – Uhersko), kde i působil (Brno)</a:t>
            </a:r>
          </a:p>
          <a:p>
            <a:r>
              <a:rPr lang="cs-CZ" dirty="0" smtClean="0"/>
              <a:t>(Byl ovšem německé národnosti – cítil se být „Moravanem německé řeči“)</a:t>
            </a:r>
          </a:p>
          <a:p>
            <a:r>
              <a:rPr lang="cs-CZ" dirty="0" smtClean="0"/>
              <a:t>Své zákony ilustroval na rostlinách hrachu</a:t>
            </a:r>
          </a:p>
          <a:p>
            <a:r>
              <a:rPr lang="cs-CZ" dirty="0" smtClean="0"/>
              <a:t>Jeho přínos byl plně rozpoznán až po jeho smrti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28575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37441" y="4653136"/>
            <a:ext cx="393901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obrázku: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cs.wikipedia.org/wiki/Soubor:Gregor_Mendel.png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58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šestý: Růst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826768" cy="3556991"/>
          </a:xfrm>
        </p:spPr>
        <p:txBody>
          <a:bodyPr>
            <a:normAutofit/>
          </a:bodyPr>
          <a:lstStyle/>
          <a:p>
            <a:r>
              <a:rPr lang="cs-CZ" dirty="0" smtClean="0"/>
              <a:t>Všechny organismy v průběhu života </a:t>
            </a:r>
            <a:r>
              <a:rPr lang="cs-CZ" b="1" dirty="0" smtClean="0"/>
              <a:t>rostou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Např. bambus dokáže vyrůst až     </a:t>
            </a:r>
            <a:r>
              <a:rPr lang="cs-CZ" b="1" dirty="0" smtClean="0"/>
              <a:t>o 100 cm za den!!!</a:t>
            </a:r>
            <a:endParaRPr lang="cs-CZ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43000"/>
            <a:ext cx="3368427" cy="5065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943" y="5885138"/>
            <a:ext cx="5256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obrázku: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cs.wikipedia.org/wiki/Soubor:BambooKyoto.jpg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027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sedmý: Vývin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4906888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Vývin (vývoj) není růst</a:t>
            </a:r>
          </a:p>
          <a:p>
            <a:r>
              <a:rPr lang="cs-CZ" dirty="0" smtClean="0"/>
              <a:t>Růst = změna v množství, objemu, </a:t>
            </a:r>
            <a:r>
              <a:rPr lang="cs-CZ" i="1" dirty="0" smtClean="0"/>
              <a:t>kvantitě</a:t>
            </a:r>
          </a:p>
          <a:p>
            <a:r>
              <a:rPr lang="cs-CZ" b="1" dirty="0" smtClean="0"/>
              <a:t>Vývin = změna v </a:t>
            </a:r>
            <a:r>
              <a:rPr lang="cs-CZ" b="1" i="1" dirty="0" smtClean="0"/>
              <a:t>kvalitě</a:t>
            </a:r>
            <a:r>
              <a:rPr lang="cs-CZ" b="1" dirty="0" smtClean="0"/>
              <a:t>, proměna</a:t>
            </a:r>
          </a:p>
          <a:p>
            <a:r>
              <a:rPr lang="cs-CZ" dirty="0" smtClean="0"/>
              <a:t>Například dospělý člověk je nejen větší, ale také jinak vypadá, myslí, chová se, než malé dítě…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70388"/>
            <a:ext cx="3320344" cy="4847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6295468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obrázku: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en.wikipedia.org/wiki/File:Simpsons_FamilyPicture.png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43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osmý: Dráždivost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Dráždivost = reakce na podněty okolí</a:t>
            </a:r>
          </a:p>
          <a:p>
            <a:r>
              <a:rPr lang="cs-CZ" dirty="0" smtClean="0"/>
              <a:t>Každý živý organismus reaguje na své okolí</a:t>
            </a:r>
          </a:p>
          <a:p>
            <a:r>
              <a:rPr lang="cs-CZ" dirty="0" smtClean="0"/>
              <a:t>Uveďte sami příklady reakcí:</a:t>
            </a:r>
          </a:p>
          <a:p>
            <a:pPr lvl="1"/>
            <a:r>
              <a:rPr lang="cs-CZ" dirty="0" smtClean="0"/>
              <a:t>Rostlin</a:t>
            </a:r>
          </a:p>
          <a:p>
            <a:pPr lvl="1"/>
            <a:r>
              <a:rPr lang="cs-CZ" dirty="0" smtClean="0"/>
              <a:t>Zvířat</a:t>
            </a:r>
          </a:p>
          <a:p>
            <a:pPr lvl="1"/>
            <a:r>
              <a:rPr lang="cs-CZ" dirty="0" smtClean="0"/>
              <a:t>Člověka…</a:t>
            </a:r>
          </a:p>
          <a:p>
            <a:pPr marL="457200" lvl="1" indent="0">
              <a:buNone/>
            </a:pPr>
            <a:r>
              <a:rPr lang="cs-CZ" dirty="0" smtClean="0"/>
              <a:t>na změny svého prostředí.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82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 devátý: Pohyb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2260848"/>
          </a:xfrm>
        </p:spPr>
        <p:txBody>
          <a:bodyPr/>
          <a:lstStyle/>
          <a:p>
            <a:r>
              <a:rPr lang="cs-CZ" dirty="0" smtClean="0"/>
              <a:t>Vše živé vykonává nějaký druh pohybu</a:t>
            </a:r>
          </a:p>
          <a:p>
            <a:r>
              <a:rPr lang="cs-CZ" dirty="0" smtClean="0"/>
              <a:t>Člověk a zvířata se pohybují v prostoru</a:t>
            </a:r>
          </a:p>
          <a:p>
            <a:r>
              <a:rPr lang="cs-CZ" dirty="0" smtClean="0"/>
              <a:t>Rostliny se také pohybují - ale přitom zůstávají na místě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933056"/>
            <a:ext cx="4082588" cy="253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16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580926"/>
          </a:xfrm>
        </p:spPr>
        <p:txBody>
          <a:bodyPr/>
          <a:lstStyle/>
          <a:p>
            <a:r>
              <a:rPr lang="cs-CZ" dirty="0" smtClean="0"/>
              <a:t>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2890664" cy="52565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Výživa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Vylučování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Dýchání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Rozmnožování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Dědičnost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Růst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Vývin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Dráždivost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Pohyb</a:t>
            </a:r>
          </a:p>
          <a:p>
            <a:pPr marL="0" indent="0" algn="r">
              <a:buNone/>
            </a:pPr>
            <a:r>
              <a:rPr lang="cs-CZ" sz="5200" dirty="0" smtClean="0"/>
              <a:t>= ŽIVOT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3315" name="Picture 3" descr="C:\Users\Michal\AppData\Local\Microsoft\Windows\Temporary Internet Files\Content.IE5\8UQXUXJT\MP900423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730" y="1340768"/>
            <a:ext cx="471075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6340817"/>
            <a:ext cx="7555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Zdroj obrázků: Galerie Klipart, Microsoft Office</a:t>
            </a:r>
            <a:endParaRPr lang="cs-CZ" dirty="0"/>
          </a:p>
        </p:txBody>
      </p:sp>
      <p:pic>
        <p:nvPicPr>
          <p:cNvPr id="13318" name="Picture 6" descr="C:\Users\Michal\AppData\Local\Microsoft\Windows\Temporary Internet Files\Content.IE5\JOVLDZWG\MM90036524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484" y="4869159"/>
            <a:ext cx="1189772" cy="1163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5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580926"/>
          </a:xfrm>
        </p:spPr>
        <p:txBody>
          <a:bodyPr/>
          <a:lstStyle/>
          <a:p>
            <a:r>
              <a:rPr lang="cs-CZ" dirty="0" smtClean="0"/>
              <a:t>Avšak pozor!!!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124744"/>
            <a:ext cx="8229600" cy="1257003"/>
          </a:xfrm>
        </p:spPr>
        <p:txBody>
          <a:bodyPr/>
          <a:lstStyle/>
          <a:p>
            <a:r>
              <a:rPr lang="cs-CZ" dirty="0" smtClean="0"/>
              <a:t>Přes to všechno, co o životě víme, život sám zůstává stále </a:t>
            </a:r>
            <a:r>
              <a:rPr lang="cs-CZ" sz="3200" b="1" dirty="0" smtClean="0"/>
              <a:t>TAJEMSTVÍM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5083" y="4725144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DĚKUJI ZA POZORNOST!</a:t>
            </a:r>
            <a:endParaRPr lang="cs-CZ" sz="4800" b="1" dirty="0"/>
          </a:p>
        </p:txBody>
      </p:sp>
      <p:pic>
        <p:nvPicPr>
          <p:cNvPr id="14340" name="Picture 4" descr="http://wiki.rvp.cz/@api/deki/files/27131/=strom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190" y="2060848"/>
            <a:ext cx="235662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05082" y="6307209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obrázku: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://wiki.rvp.cz/@api/deki/files/27131/=</a:t>
            </a:r>
            <a:r>
              <a:rPr lang="cs-CZ" dirty="0" smtClean="0">
                <a:hlinkClick r:id="rId3"/>
              </a:rPr>
              <a:t>strom.gif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7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1099</TotalTime>
  <Words>760</Words>
  <Application>Microsoft Office PowerPoint</Application>
  <PresentationFormat>Předvádění na obrazovce (4:3)</PresentationFormat>
  <Paragraphs>137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Arkýř</vt:lpstr>
      <vt:lpstr>Projevy života</vt:lpstr>
      <vt:lpstr>Prezentace aplikace PowerPoint</vt:lpstr>
      <vt:lpstr>Jak se vlastně liší živé organismy od neživých věcí?</vt:lpstr>
      <vt:lpstr>Diskuse a shrnutí…</vt:lpstr>
      <vt:lpstr>Projev první: Výživa</vt:lpstr>
      <vt:lpstr>Projev první: Výživa</vt:lpstr>
      <vt:lpstr>Projev první: Výživa</vt:lpstr>
      <vt:lpstr>Projev první: Výživa</vt:lpstr>
      <vt:lpstr>Projev první: Výživa</vt:lpstr>
      <vt:lpstr>Projev druhý: Vylučování</vt:lpstr>
      <vt:lpstr>Projev třetí: Dýchání</vt:lpstr>
      <vt:lpstr>Úkol k zamyšlení:</vt:lpstr>
      <vt:lpstr>Odpověď:</vt:lpstr>
      <vt:lpstr>Projev čtvrtý: Rozmnožování</vt:lpstr>
      <vt:lpstr>Nepohlavní rozmnožování:</vt:lpstr>
      <vt:lpstr>Pohlavní rozmnožování:</vt:lpstr>
      <vt:lpstr>Projev pátý: Dědičnost</vt:lpstr>
      <vt:lpstr>Samostatná práce  (čas 10 min.):</vt:lpstr>
      <vt:lpstr>Johann Gregor Mendel</vt:lpstr>
      <vt:lpstr>Projev šestý: Růst</vt:lpstr>
      <vt:lpstr>Projev sedmý: Vývin</vt:lpstr>
      <vt:lpstr>Projev osmý: Dráždivost</vt:lpstr>
      <vt:lpstr>Projev devátý: Pohyb</vt:lpstr>
      <vt:lpstr>Shrnutí:</vt:lpstr>
      <vt:lpstr>Avšak pozor!!!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Živé složky životního prostředí</dc:title>
  <dc:creator>Michal</dc:creator>
  <cp:lastModifiedBy>Michal</cp:lastModifiedBy>
  <cp:revision>39</cp:revision>
  <dcterms:created xsi:type="dcterms:W3CDTF">2013-06-04T15:47:50Z</dcterms:created>
  <dcterms:modified xsi:type="dcterms:W3CDTF">2013-09-10T19:59:37Z</dcterms:modified>
</cp:coreProperties>
</file>