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74" r:id="rId3"/>
    <p:sldId id="276" r:id="rId4"/>
    <p:sldId id="281" r:id="rId5"/>
    <p:sldId id="278" r:id="rId6"/>
    <p:sldId id="265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9" d="100"/>
          <a:sy n="69" d="100"/>
        </p:scale>
        <p:origin x="-120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44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91DC4B6-6D29-4505-850C-D4A528BB9EF5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259AB2D-ED47-49FB-9537-317D89FC4B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977185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50C275F-13DD-483B-B7EF-E51DD613E0B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8979CC3-7A5E-43EE-A15B-6CCFE05196AE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1C1326C7-6AE6-477D-AF49-859ED74A6A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93CE8-C428-44CF-9336-0BB094AD60E1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81CFD-412A-4AF3-BF7F-1D942D728C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609C3271-A8E6-4902-B366-88B3FDC69040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939D289-188B-4A80-A6ED-8F36A35161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BB405A-2642-4ACD-9E0F-A55B46B4DA60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2D86EC-A86D-4969-BE11-36372B61BC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F3A166-489F-49FD-8928-D83EE67EADE0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E4B10-FE9B-4C59-98EE-F93B95BC2A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1B5B76-0CEB-4344-833E-36DFE164C7D4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3EF632-63E6-4866-9887-92AA84BF92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62CD8-B372-4431-A19C-8747DF5D2C4F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C0F213-CB9D-414A-8BFC-B15CDB5C05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3DCA05-FC5A-4A89-A50B-13756C9817BD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BC5F01-48E3-4E1D-A3FA-B07789C69C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8CEB7E8-CAEC-472D-8568-0D8721441366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5E3CED5-AC97-48A5-958C-66A15E5FF6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BA33AC-461F-484F-8D7A-98B4A8554737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6B2DF7-F2D8-457D-AE20-CC679BE0EC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70C88EA-A41B-4829-841F-1D59E35020FE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6DD9D7CF-4334-4B8B-BF05-C83E87EBF3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7837D061-468D-4D6D-9C40-8A21DF909ADE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EFC46898-6F25-4EF9-8D95-E0358376FC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8" r:id="rId1"/>
    <p:sldLayoutId id="2147483841" r:id="rId2"/>
    <p:sldLayoutId id="2147483849" r:id="rId3"/>
    <p:sldLayoutId id="2147483842" r:id="rId4"/>
    <p:sldLayoutId id="2147483843" r:id="rId5"/>
    <p:sldLayoutId id="2147483844" r:id="rId6"/>
    <p:sldLayoutId id="2147483845" r:id="rId7"/>
    <p:sldLayoutId id="2147483846" r:id="rId8"/>
    <p:sldLayoutId id="2147483850" r:id="rId9"/>
    <p:sldLayoutId id="2147483847" r:id="rId10"/>
    <p:sldLayoutId id="214748385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4/47/Lifeboat_tender.jpg" TargetMode="External"/><Relationship Id="rId13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12" Type="http://schemas.openxmlformats.org/officeDocument/2006/relationships/hyperlink" Target="//upload.wikimedia.org/wikipedia/commons/3/36/Jal.747.newcolours.arp.750pix.jpg" TargetMode="External"/><Relationship Id="rId17" Type="http://schemas.openxmlformats.org/officeDocument/2006/relationships/image" Target="../media/image10.jpeg"/><Relationship Id="rId2" Type="http://schemas.openxmlformats.org/officeDocument/2006/relationships/hyperlink" Target="//upload.wikimedia.org/wikipedia/commons/1/17/2012_Mazda5_Sport_--_03-09-2011.jpg" TargetMode="External"/><Relationship Id="rId16" Type="http://schemas.openxmlformats.org/officeDocument/2006/relationships/hyperlink" Target="//upload.wikimedia.org/wikipedia/commons/1/1d/ParnikVltava0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9/93/Honda_Hornet_900_1.jpg" TargetMode="External"/><Relationship Id="rId11" Type="http://schemas.openxmlformats.org/officeDocument/2006/relationships/image" Target="../media/image7.jpeg"/><Relationship Id="rId5" Type="http://schemas.openxmlformats.org/officeDocument/2006/relationships/image" Target="../media/image4.jpeg"/><Relationship Id="rId15" Type="http://schemas.openxmlformats.org/officeDocument/2006/relationships/image" Target="../media/image9.jpeg"/><Relationship Id="rId10" Type="http://schemas.openxmlformats.org/officeDocument/2006/relationships/hyperlink" Target="//upload.wikimedia.org/wikipedia/commons/4/41/Bell_206L3_(D-HASA).jpg" TargetMode="External"/><Relationship Id="rId4" Type="http://schemas.openxmlformats.org/officeDocument/2006/relationships/hyperlink" Target="//upload.wikimedia.org/wikipedia/commons/d/d5/Doubice_-_silnice_od_Kr%C3%A1sn%C3%A9_L%C3%ADpy.jpg" TargetMode="External"/><Relationship Id="rId9" Type="http://schemas.openxmlformats.org/officeDocument/2006/relationships/image" Target="../media/image6.jpeg"/><Relationship Id="rId14" Type="http://schemas.openxmlformats.org/officeDocument/2006/relationships/hyperlink" Target="//upload.wikimedia.org/wikipedia/commons/6/63/Skoda-LKW_S706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4/47/Lifeboat_tender.jpg" TargetMode="External"/><Relationship Id="rId13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12" Type="http://schemas.openxmlformats.org/officeDocument/2006/relationships/hyperlink" Target="//upload.wikimedia.org/wikipedia/commons/3/36/Jal.747.newcolours.arp.750pix.jpg" TargetMode="External"/><Relationship Id="rId17" Type="http://schemas.openxmlformats.org/officeDocument/2006/relationships/image" Target="../media/image10.jpeg"/><Relationship Id="rId2" Type="http://schemas.openxmlformats.org/officeDocument/2006/relationships/hyperlink" Target="//upload.wikimedia.org/wikipedia/commons/1/17/2012_Mazda5_Sport_--_03-09-2011.jpg" TargetMode="External"/><Relationship Id="rId16" Type="http://schemas.openxmlformats.org/officeDocument/2006/relationships/hyperlink" Target="//upload.wikimedia.org/wikipedia/commons/1/1d/ParnikVltava0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9/93/Honda_Hornet_900_1.jpg" TargetMode="External"/><Relationship Id="rId11" Type="http://schemas.openxmlformats.org/officeDocument/2006/relationships/image" Target="../media/image7.jpeg"/><Relationship Id="rId5" Type="http://schemas.openxmlformats.org/officeDocument/2006/relationships/image" Target="../media/image4.jpeg"/><Relationship Id="rId15" Type="http://schemas.openxmlformats.org/officeDocument/2006/relationships/image" Target="../media/image9.jpeg"/><Relationship Id="rId10" Type="http://schemas.openxmlformats.org/officeDocument/2006/relationships/hyperlink" Target="//upload.wikimedia.org/wikipedia/commons/4/41/Bell_206L3_(D-HASA).jpg" TargetMode="External"/><Relationship Id="rId4" Type="http://schemas.openxmlformats.org/officeDocument/2006/relationships/hyperlink" Target="//upload.wikimedia.org/wikipedia/commons/d/d5/Doubice_-_silnice_od_Kr%C3%A1sn%C3%A9_L%C3%ADpy.jpg" TargetMode="External"/><Relationship Id="rId9" Type="http://schemas.openxmlformats.org/officeDocument/2006/relationships/image" Target="../media/image6.jpeg"/><Relationship Id="rId14" Type="http://schemas.openxmlformats.org/officeDocument/2006/relationships/hyperlink" Target="//upload.wikimedia.org/wikipedia/commons/6/63/Skoda-LKW_S706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koda-LKW_S706.jpg" TargetMode="External"/><Relationship Id="rId3" Type="http://schemas.openxmlformats.org/officeDocument/2006/relationships/hyperlink" Target="http://cs.wikipedia.org/wiki/Soubor:2012_Mazda5_Sport_--_03-09-2011.jpg" TargetMode="External"/><Relationship Id="rId7" Type="http://schemas.openxmlformats.org/officeDocument/2006/relationships/hyperlink" Target="http://cs.wikipedia.org/wiki/Soubor:Jal.747.newcolours.arp.750pix.jpg" TargetMode="External"/><Relationship Id="rId2" Type="http://schemas.openxmlformats.org/officeDocument/2006/relationships/hyperlink" Target="http://cs.wikipedia.org/wiki/Soubor:Doubice__silnice_od_Kr%C3%A1sn%C3%A9_L%C3%ADp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ell_206L3_(D-HASA).jpg" TargetMode="External"/><Relationship Id="rId11" Type="http://schemas.openxmlformats.org/officeDocument/2006/relationships/image" Target="../media/image2.jpeg"/><Relationship Id="rId5" Type="http://schemas.openxmlformats.org/officeDocument/2006/relationships/hyperlink" Target="http://cs.wikipedia.org/wiki/Soubor:Lifeboat_tender.jpg" TargetMode="External"/><Relationship Id="rId10" Type="http://schemas.openxmlformats.org/officeDocument/2006/relationships/hyperlink" Target="http://cs.wikipedia.org/wiki/Dopravn%C3%AD_prost%C5%99edek" TargetMode="External"/><Relationship Id="rId4" Type="http://schemas.openxmlformats.org/officeDocument/2006/relationships/hyperlink" Target="http://cs.wikipedia.org/wiki/Soubor:Honda_Hornet_900_1.jpg" TargetMode="External"/><Relationship Id="rId9" Type="http://schemas.openxmlformats.org/officeDocument/2006/relationships/hyperlink" Target="http://cs.wikipedia.org/wiki/Soubor:ParnikVltava0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548680"/>
            <a:ext cx="7788700" cy="145544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DOPRAVNÍ Výchova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147" name="Podnadpis 2"/>
          <p:cNvSpPr>
            <a:spLocks noGrp="1"/>
          </p:cNvSpPr>
          <p:nvPr>
            <p:ph type="subTitle" idx="1"/>
          </p:nvPr>
        </p:nvSpPr>
        <p:spPr>
          <a:xfrm>
            <a:off x="2483768" y="1988840"/>
            <a:ext cx="6335713" cy="2305050"/>
          </a:xfrm>
        </p:spPr>
        <p:txBody>
          <a:bodyPr/>
          <a:lstStyle/>
          <a:p>
            <a:pPr algn="ctr" eaLnBrk="1" hangingPunct="1"/>
            <a:r>
              <a:rPr lang="cs-CZ" dirty="0" smtClean="0"/>
              <a:t>Mgr. Iveta </a:t>
            </a:r>
            <a:r>
              <a:rPr lang="cs-CZ" dirty="0" err="1" smtClean="0"/>
              <a:t>Niederlová</a:t>
            </a:r>
            <a:endParaRPr lang="cs-CZ" dirty="0" smtClean="0"/>
          </a:p>
          <a:p>
            <a:pPr algn="ctr" eaLnBrk="1" hangingPunct="1"/>
            <a:endParaRPr lang="cs-CZ" dirty="0" smtClean="0"/>
          </a:p>
          <a:p>
            <a:pPr algn="ctr" eaLnBrk="1" hangingPunct="1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VY_32_INOVACE_13_17_dopravní prostředky 8</a:t>
            </a:r>
          </a:p>
        </p:txBody>
      </p:sp>
      <p:pic>
        <p:nvPicPr>
          <p:cNvPr id="6148" name="Obrázek 3" descr="logo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4581525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804069"/>
          </a:xfrm>
        </p:spPr>
        <p:txBody>
          <a:bodyPr/>
          <a:lstStyle/>
          <a:p>
            <a:pPr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Popis prezentace</a:t>
            </a:r>
            <a:endParaRPr lang="cs-CZ" sz="2400" dirty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snímek – přiřazování silničních  dopravních prostředků</a:t>
            </a:r>
          </a:p>
          <a:p>
            <a:r>
              <a:rPr lang="cs-CZ" smtClean="0"/>
              <a:t>2.snímek –  přiřazování silničních dopravních prostředků - řešení</a:t>
            </a:r>
          </a:p>
          <a:p>
            <a:r>
              <a:rPr lang="cs-CZ" smtClean="0"/>
              <a:t>3. snímek – třídění do tabulky +řešení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239000" cy="698971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Přiřazování</a:t>
            </a:r>
            <a:endParaRPr lang="cs-CZ" dirty="0"/>
          </a:p>
        </p:txBody>
      </p:sp>
      <p:sp>
        <p:nvSpPr>
          <p:cNvPr id="8198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199" name="Rectangle 8"/>
          <p:cNvSpPr>
            <a:spLocks noChangeArrowheads="1"/>
          </p:cNvSpPr>
          <p:nvPr/>
        </p:nvSpPr>
        <p:spPr bwMode="auto">
          <a:xfrm>
            <a:off x="0" y="1238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200" name="Rectangle 9"/>
          <p:cNvSpPr>
            <a:spLocks noChangeArrowheads="1"/>
          </p:cNvSpPr>
          <p:nvPr/>
        </p:nvSpPr>
        <p:spPr bwMode="auto">
          <a:xfrm>
            <a:off x="0" y="2352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300">
                <a:solidFill>
                  <a:srgbClr val="0000FF"/>
                </a:solidFill>
                <a:cs typeface="Times New Roman" pitchFamily="18" charset="0"/>
              </a:rPr>
              <a:t>  </a:t>
            </a:r>
            <a:endParaRPr lang="cs-CZ"/>
          </a:p>
        </p:txBody>
      </p:sp>
      <p:sp>
        <p:nvSpPr>
          <p:cNvPr id="8201" name="Rectangle 10"/>
          <p:cNvSpPr>
            <a:spLocks noChangeArrowheads="1"/>
          </p:cNvSpPr>
          <p:nvPr/>
        </p:nvSpPr>
        <p:spPr bwMode="auto">
          <a:xfrm>
            <a:off x="0" y="34194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300">
                <a:solidFill>
                  <a:srgbClr val="0000FF"/>
                </a:solidFill>
                <a:cs typeface="Times New Roman" pitchFamily="18" charset="0"/>
              </a:rPr>
              <a:t>   </a:t>
            </a:r>
            <a:r>
              <a:rPr lang="cs-CZ" sz="800"/>
              <a:t> </a:t>
            </a:r>
            <a:endParaRPr lang="cs-CZ"/>
          </a:p>
        </p:txBody>
      </p:sp>
      <p:sp>
        <p:nvSpPr>
          <p:cNvPr id="8204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205" name="Rectangle 15"/>
          <p:cNvSpPr>
            <a:spLocks noChangeArrowheads="1"/>
          </p:cNvSpPr>
          <p:nvPr/>
        </p:nvSpPr>
        <p:spPr bwMode="auto">
          <a:xfrm>
            <a:off x="0" y="14573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000">
                <a:cs typeface="Times New Roman" pitchFamily="18" charset="0"/>
              </a:rPr>
              <a:t>  </a:t>
            </a:r>
            <a:endParaRPr lang="cs-CZ"/>
          </a:p>
        </p:txBody>
      </p:sp>
      <p:sp>
        <p:nvSpPr>
          <p:cNvPr id="8206" name="Rectangle 16"/>
          <p:cNvSpPr>
            <a:spLocks noChangeArrowheads="1"/>
          </p:cNvSpPr>
          <p:nvPr/>
        </p:nvSpPr>
        <p:spPr bwMode="auto">
          <a:xfrm>
            <a:off x="0" y="25431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000">
                <a:cs typeface="Times New Roman" pitchFamily="18" charset="0"/>
              </a:rPr>
              <a:t>  </a:t>
            </a:r>
            <a:endParaRPr lang="cs-CZ"/>
          </a:p>
        </p:txBody>
      </p:sp>
      <p:sp>
        <p:nvSpPr>
          <p:cNvPr id="8207" name="Rectangle 17"/>
          <p:cNvSpPr>
            <a:spLocks noChangeArrowheads="1"/>
          </p:cNvSpPr>
          <p:nvPr/>
        </p:nvSpPr>
        <p:spPr bwMode="auto">
          <a:xfrm>
            <a:off x="0" y="3600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000">
                <a:cs typeface="Times New Roman" pitchFamily="18" charset="0"/>
              </a:rPr>
              <a:t>  </a:t>
            </a:r>
            <a:endParaRPr lang="cs-CZ"/>
          </a:p>
        </p:txBody>
      </p:sp>
      <p:pic>
        <p:nvPicPr>
          <p:cNvPr id="19" name="Picture 2" descr="Soubor:2012 Mazda5 Sport -- 03-09-201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149080"/>
            <a:ext cx="1962540" cy="1224136"/>
          </a:xfrm>
          <a:prstGeom prst="rect">
            <a:avLst/>
          </a:prstGeom>
          <a:noFill/>
        </p:spPr>
      </p:pic>
      <p:pic>
        <p:nvPicPr>
          <p:cNvPr id="5122" name="Picture 2" descr="Soubor:Doubice - silnice od Krásné Lípy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980728"/>
            <a:ext cx="3312368" cy="2484276"/>
          </a:xfrm>
          <a:prstGeom prst="rect">
            <a:avLst/>
          </a:prstGeom>
          <a:noFill/>
        </p:spPr>
      </p:pic>
      <p:pic>
        <p:nvPicPr>
          <p:cNvPr id="27" name="Picture 4" descr="Soubor:Honda Hornet 900 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1412776"/>
            <a:ext cx="1800200" cy="1300645"/>
          </a:xfrm>
          <a:prstGeom prst="rect">
            <a:avLst/>
          </a:prstGeom>
          <a:noFill/>
        </p:spPr>
      </p:pic>
      <p:pic>
        <p:nvPicPr>
          <p:cNvPr id="5124" name="Picture 4" descr="Soubor:Lifeboat tender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948264" y="2780929"/>
            <a:ext cx="1838831" cy="1224136"/>
          </a:xfrm>
          <a:prstGeom prst="rect">
            <a:avLst/>
          </a:prstGeom>
          <a:noFill/>
        </p:spPr>
      </p:pic>
      <p:pic>
        <p:nvPicPr>
          <p:cNvPr id="5126" name="Picture 6" descr="Soubor:Bell 206L3 (D-HASA)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flipH="1">
            <a:off x="6876256" y="188640"/>
            <a:ext cx="1890326" cy="1124744"/>
          </a:xfrm>
          <a:prstGeom prst="rect">
            <a:avLst/>
          </a:prstGeom>
          <a:noFill/>
        </p:spPr>
      </p:pic>
      <p:pic>
        <p:nvPicPr>
          <p:cNvPr id="5128" name="Picture 8" descr="Soubor:Jal.747.newcolours.arp.750pix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355976" y="5301208"/>
            <a:ext cx="2011444" cy="1296144"/>
          </a:xfrm>
          <a:prstGeom prst="rect">
            <a:avLst/>
          </a:prstGeom>
          <a:noFill/>
        </p:spPr>
      </p:pic>
      <p:pic>
        <p:nvPicPr>
          <p:cNvPr id="5130" name="Picture 10" descr="Soubor:Skoda-LKW S706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483768" y="5301208"/>
            <a:ext cx="1787352" cy="1340514"/>
          </a:xfrm>
          <a:prstGeom prst="rect">
            <a:avLst/>
          </a:prstGeom>
          <a:noFill/>
        </p:spPr>
      </p:pic>
      <p:pic>
        <p:nvPicPr>
          <p:cNvPr id="5132" name="Picture 12" descr="Soubor:ParnikVltava04.JPG">
            <a:hlinkClick r:id="rId16"/>
          </p:cNvPr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395536" y="5326052"/>
            <a:ext cx="1967880" cy="13061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239000" cy="698971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Přiřazování - řešení</a:t>
            </a:r>
            <a:endParaRPr lang="cs-CZ" dirty="0"/>
          </a:p>
        </p:txBody>
      </p:sp>
      <p:sp>
        <p:nvSpPr>
          <p:cNvPr id="8198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199" name="Rectangle 8"/>
          <p:cNvSpPr>
            <a:spLocks noChangeArrowheads="1"/>
          </p:cNvSpPr>
          <p:nvPr/>
        </p:nvSpPr>
        <p:spPr bwMode="auto">
          <a:xfrm>
            <a:off x="0" y="1238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200" name="Rectangle 9"/>
          <p:cNvSpPr>
            <a:spLocks noChangeArrowheads="1"/>
          </p:cNvSpPr>
          <p:nvPr/>
        </p:nvSpPr>
        <p:spPr bwMode="auto">
          <a:xfrm>
            <a:off x="0" y="2352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300">
                <a:solidFill>
                  <a:srgbClr val="0000FF"/>
                </a:solidFill>
                <a:cs typeface="Times New Roman" pitchFamily="18" charset="0"/>
              </a:rPr>
              <a:t>  </a:t>
            </a:r>
            <a:endParaRPr lang="cs-CZ"/>
          </a:p>
        </p:txBody>
      </p:sp>
      <p:sp>
        <p:nvSpPr>
          <p:cNvPr id="8201" name="Rectangle 10"/>
          <p:cNvSpPr>
            <a:spLocks noChangeArrowheads="1"/>
          </p:cNvSpPr>
          <p:nvPr/>
        </p:nvSpPr>
        <p:spPr bwMode="auto">
          <a:xfrm>
            <a:off x="0" y="34194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300">
                <a:solidFill>
                  <a:srgbClr val="0000FF"/>
                </a:solidFill>
                <a:cs typeface="Times New Roman" pitchFamily="18" charset="0"/>
              </a:rPr>
              <a:t>   </a:t>
            </a:r>
            <a:r>
              <a:rPr lang="cs-CZ" sz="800"/>
              <a:t> </a:t>
            </a:r>
            <a:endParaRPr lang="cs-CZ"/>
          </a:p>
        </p:txBody>
      </p:sp>
      <p:sp>
        <p:nvSpPr>
          <p:cNvPr id="8204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205" name="Rectangle 15"/>
          <p:cNvSpPr>
            <a:spLocks noChangeArrowheads="1"/>
          </p:cNvSpPr>
          <p:nvPr/>
        </p:nvSpPr>
        <p:spPr bwMode="auto">
          <a:xfrm>
            <a:off x="0" y="14573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000">
                <a:cs typeface="Times New Roman" pitchFamily="18" charset="0"/>
              </a:rPr>
              <a:t>  </a:t>
            </a:r>
            <a:endParaRPr lang="cs-CZ"/>
          </a:p>
        </p:txBody>
      </p:sp>
      <p:sp>
        <p:nvSpPr>
          <p:cNvPr id="8206" name="Rectangle 16"/>
          <p:cNvSpPr>
            <a:spLocks noChangeArrowheads="1"/>
          </p:cNvSpPr>
          <p:nvPr/>
        </p:nvSpPr>
        <p:spPr bwMode="auto">
          <a:xfrm>
            <a:off x="0" y="25431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000">
                <a:cs typeface="Times New Roman" pitchFamily="18" charset="0"/>
              </a:rPr>
              <a:t>  </a:t>
            </a:r>
            <a:endParaRPr lang="cs-CZ"/>
          </a:p>
        </p:txBody>
      </p:sp>
      <p:sp>
        <p:nvSpPr>
          <p:cNvPr id="8207" name="Rectangle 17"/>
          <p:cNvSpPr>
            <a:spLocks noChangeArrowheads="1"/>
          </p:cNvSpPr>
          <p:nvPr/>
        </p:nvSpPr>
        <p:spPr bwMode="auto">
          <a:xfrm>
            <a:off x="0" y="3600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000">
                <a:cs typeface="Times New Roman" pitchFamily="18" charset="0"/>
              </a:rPr>
              <a:t>  </a:t>
            </a:r>
            <a:endParaRPr lang="cs-CZ"/>
          </a:p>
        </p:txBody>
      </p:sp>
      <p:pic>
        <p:nvPicPr>
          <p:cNvPr id="19" name="Picture 2" descr="Soubor:2012 Mazda5 Sport -- 03-09-201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149080"/>
            <a:ext cx="1962540" cy="1224136"/>
          </a:xfrm>
          <a:prstGeom prst="rect">
            <a:avLst/>
          </a:prstGeom>
          <a:noFill/>
        </p:spPr>
      </p:pic>
      <p:pic>
        <p:nvPicPr>
          <p:cNvPr id="5122" name="Picture 2" descr="Soubor:Doubice - silnice od Krásné Lípy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980728"/>
            <a:ext cx="3312368" cy="2484276"/>
          </a:xfrm>
          <a:prstGeom prst="rect">
            <a:avLst/>
          </a:prstGeom>
          <a:noFill/>
        </p:spPr>
      </p:pic>
      <p:pic>
        <p:nvPicPr>
          <p:cNvPr id="27" name="Picture 4" descr="Soubor:Honda Hornet 900 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1412776"/>
            <a:ext cx="1800200" cy="1300645"/>
          </a:xfrm>
          <a:prstGeom prst="rect">
            <a:avLst/>
          </a:prstGeom>
          <a:noFill/>
        </p:spPr>
      </p:pic>
      <p:pic>
        <p:nvPicPr>
          <p:cNvPr id="5124" name="Picture 4" descr="Soubor:Lifeboat tender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948264" y="2780929"/>
            <a:ext cx="1838831" cy="1224136"/>
          </a:xfrm>
          <a:prstGeom prst="rect">
            <a:avLst/>
          </a:prstGeom>
          <a:noFill/>
        </p:spPr>
      </p:pic>
      <p:pic>
        <p:nvPicPr>
          <p:cNvPr id="5126" name="Picture 6" descr="Soubor:Bell 206L3 (D-HASA)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flipH="1">
            <a:off x="6876256" y="188640"/>
            <a:ext cx="1890326" cy="1124744"/>
          </a:xfrm>
          <a:prstGeom prst="rect">
            <a:avLst/>
          </a:prstGeom>
          <a:noFill/>
        </p:spPr>
      </p:pic>
      <p:pic>
        <p:nvPicPr>
          <p:cNvPr id="5128" name="Picture 8" descr="Soubor:Jal.747.newcolours.arp.750pix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355976" y="5301208"/>
            <a:ext cx="2011444" cy="1296144"/>
          </a:xfrm>
          <a:prstGeom prst="rect">
            <a:avLst/>
          </a:prstGeom>
          <a:noFill/>
        </p:spPr>
      </p:pic>
      <p:pic>
        <p:nvPicPr>
          <p:cNvPr id="5130" name="Picture 10" descr="Soubor:Skoda-LKW S706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483768" y="5301208"/>
            <a:ext cx="1787352" cy="1340514"/>
          </a:xfrm>
          <a:prstGeom prst="rect">
            <a:avLst/>
          </a:prstGeom>
          <a:noFill/>
        </p:spPr>
      </p:pic>
      <p:pic>
        <p:nvPicPr>
          <p:cNvPr id="5132" name="Picture 12" descr="Soubor:ParnikVltava04.JPG">
            <a:hlinkClick r:id="rId16"/>
          </p:cNvPr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395536" y="5326052"/>
            <a:ext cx="1967880" cy="13061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26735E-6 L -0.44097 -0.07332 " pathEditMode="relative" ptsTypes="AA"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8.51064E-7 L -0.39375 -0.14685 " pathEditMode="relative" ptsTypes="AA">
                                      <p:cBhvr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5.22664E-6 L -0.22847 -0.31476 " pathEditMode="relative" ptsTypes="AA">
                                      <p:cBhvr>
                                        <p:cTn id="10" dur="2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64704"/>
            <a:ext cx="8229600" cy="5832475"/>
          </a:xfrm>
        </p:spPr>
        <p:txBody>
          <a:bodyPr rtlCol="0">
            <a:normAutofit fontScale="92500" lnSpcReduction="1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sz="3000" dirty="0" smtClean="0"/>
              <a:t>Rozdělte dopravní prostředky do tabulky podle toho kde se  pohybují ? (po silnici)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1800" b="1" dirty="0" smtClean="0"/>
              <a:t>Metro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1800" b="1" dirty="0" smtClean="0"/>
              <a:t>Vlak  osobní                                             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1800" b="1" dirty="0" smtClean="0"/>
              <a:t>Trolejbus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1800" b="1" dirty="0" smtClean="0"/>
              <a:t>Autobus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1800" b="1" dirty="0" smtClean="0"/>
              <a:t>Motocykl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1800" b="1" dirty="0" smtClean="0"/>
              <a:t>Nákladní automobil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1800" b="1" dirty="0" smtClean="0"/>
              <a:t>Kolo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1800" b="1" dirty="0" smtClean="0"/>
              <a:t>Traktor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1800" b="1" dirty="0" smtClean="0"/>
              <a:t>Motorový člun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1800" b="1" dirty="0" smtClean="0"/>
              <a:t>Letadlo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1800" b="1" dirty="0" smtClean="0"/>
              <a:t>Vrtulník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1800" b="1" dirty="0" smtClean="0"/>
              <a:t>Tramvaj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1800" b="1" dirty="0" smtClean="0"/>
              <a:t>Osobní automobil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1800" b="1" dirty="0" smtClean="0"/>
              <a:t>Vlak nákladní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1800" b="1" dirty="0" smtClean="0"/>
              <a:t>Lokomotiva 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1800" b="1" dirty="0" smtClean="0"/>
              <a:t>Balón</a:t>
            </a:r>
          </a:p>
          <a:p>
            <a:pPr eaLnBrk="1" hangingPunct="1">
              <a:spcAft>
                <a:spcPts val="0"/>
              </a:spcAft>
              <a:defRPr/>
            </a:pPr>
            <a:endParaRPr lang="cs-CZ" sz="1800" b="1" dirty="0" smtClean="0"/>
          </a:p>
          <a:p>
            <a:pPr eaLnBrk="1" fontAlgn="auto" hangingPunct="1">
              <a:spcAft>
                <a:spcPts val="0"/>
              </a:spcAft>
              <a:defRPr/>
            </a:pPr>
            <a:endParaRPr lang="cs-CZ" sz="1800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95738" y="1989138"/>
          <a:ext cx="1872208" cy="4235573"/>
        </p:xfrm>
        <a:graphic>
          <a:graphicData uri="http://schemas.openxmlformats.org/drawingml/2006/table">
            <a:tbl>
              <a:tblPr/>
              <a:tblGrid>
                <a:gridCol w="1872208"/>
              </a:tblGrid>
              <a:tr h="45905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372225" y="1989138"/>
          <a:ext cx="1872208" cy="4216404"/>
        </p:xfrm>
        <a:graphic>
          <a:graphicData uri="http://schemas.openxmlformats.org/drawingml/2006/table">
            <a:tbl>
              <a:tblPr/>
              <a:tblGrid>
                <a:gridCol w="1872208"/>
              </a:tblGrid>
              <a:tr h="48937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trolejbus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8937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autobus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8937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motocykl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8937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kolo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8937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traktor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2011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nákladní automobil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2011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osobní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automobil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8937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81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86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6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239000" cy="48231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251520" y="692696"/>
            <a:ext cx="7920880" cy="5976663"/>
          </a:xfrm>
        </p:spPr>
        <p:txBody>
          <a:bodyPr/>
          <a:lstStyle/>
          <a:p>
            <a:pPr eaLnBrk="1" hangingPunct="1"/>
            <a:r>
              <a:rPr lang="cs-CZ" sz="1600" dirty="0" smtClean="0"/>
              <a:t>Snímek č. 1</a:t>
            </a:r>
            <a:r>
              <a:rPr lang="cs-CZ" sz="1600" dirty="0" smtClean="0">
                <a:latin typeface="Times New Roman" pitchFamily="18" charset="0"/>
              </a:rPr>
              <a:t>,</a:t>
            </a:r>
            <a:r>
              <a:rPr lang="cs-CZ" sz="1600" dirty="0" smtClean="0">
                <a:latin typeface="Trebuchet MS (Základní text)w R"/>
              </a:rPr>
              <a:t>18</a:t>
            </a:r>
            <a:r>
              <a:rPr lang="cs-CZ" sz="1600" dirty="0" smtClean="0"/>
              <a:t>: 13. 04. 2011, [cit. 2011-04-13]. Dostupný z WWW: &lt;http://www.</a:t>
            </a:r>
            <a:r>
              <a:rPr lang="cs-CZ" sz="1600" dirty="0" err="1" smtClean="0"/>
              <a:t>eupenizeskolam.cz</a:t>
            </a:r>
            <a:r>
              <a:rPr lang="cs-CZ" sz="1600" dirty="0" smtClean="0"/>
              <a:t>/</a:t>
            </a:r>
            <a:r>
              <a:rPr lang="cs-CZ" sz="1600" dirty="0" err="1" smtClean="0"/>
              <a:t>uploads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/loga/loga_celek.</a:t>
            </a:r>
            <a:r>
              <a:rPr lang="cs-CZ" sz="1600" dirty="0" err="1" smtClean="0"/>
              <a:t>png</a:t>
            </a:r>
            <a:r>
              <a:rPr lang="cs-CZ" sz="1600" dirty="0" smtClean="0"/>
              <a:t> &gt;.</a:t>
            </a:r>
          </a:p>
          <a:p>
            <a:pPr eaLnBrk="1" hangingPunct="1"/>
            <a:r>
              <a:rPr lang="cs-CZ" sz="1600" dirty="0" smtClean="0">
                <a:hlinkClick r:id="rId2"/>
              </a:rPr>
              <a:t>http://cs.wikipedia.org/wiki/Soubor:Doubice__silnice_od_Kr%C3%A1sn%C3%A9_L%C3%ADpy.jpg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3"/>
              </a:rPr>
              <a:t>http://cs.wikipedia.org/wiki/Soubor:2012_Mazda5_Sport_--_03-09-2011.jpg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4"/>
              </a:rPr>
              <a:t>http://cs.wikipedia.org/wiki/Soubor:Honda_Hornet_900_1.jpg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5"/>
              </a:rPr>
              <a:t>http://cs.wikipedia.org/wiki/Soubor:Lifeboat_tender.jpg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6"/>
              </a:rPr>
              <a:t>http://cs.wikipedia.org/wiki/Soubor:Bell_206L3_(D-HASA).jpg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7"/>
              </a:rPr>
              <a:t>http://cs.wikipedia.org/wiki/Soubor:Jal.747.newcolours.arp.750pix.jpg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8"/>
              </a:rPr>
              <a:t>http://cs.wikipedia.org/wiki/Soubor:Skoda-LKW_S706.jpg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9"/>
              </a:rPr>
              <a:t>http://cs.wikipedia.org/wiki/Soubor:ParnikVltava04.JPG</a:t>
            </a:r>
            <a:endParaRPr lang="cs-CZ" sz="1600" dirty="0" smtClean="0"/>
          </a:p>
          <a:p>
            <a:pPr eaLnBrk="1" hangingPunct="1"/>
            <a:r>
              <a:rPr lang="cs-CZ" sz="1600" i="1" dirty="0" smtClean="0">
                <a:hlinkClick r:id="rId10"/>
              </a:rPr>
              <a:t>http://cs.wikipedia.org/wiki/Dopravn%C3%AD_prost%C5%99edek</a:t>
            </a:r>
            <a:endParaRPr lang="cs-CZ" sz="1600" dirty="0" smtClean="0"/>
          </a:p>
          <a:p>
            <a:pPr eaLnBrk="1" hangingPunct="1"/>
            <a:r>
              <a:rPr lang="cs-CZ" sz="1600" i="1" dirty="0" smtClean="0"/>
              <a:t>Autorem materiálu a všech jeho částí, není-li uvedeno jinak, je Mgr. Iveta </a:t>
            </a:r>
            <a:r>
              <a:rPr lang="cs-CZ" sz="1600" i="1" dirty="0" err="1" smtClean="0"/>
              <a:t>Niederlová</a:t>
            </a:r>
            <a:r>
              <a:rPr lang="cs-CZ" sz="1600" i="1" dirty="0" smtClean="0"/>
              <a:t> </a:t>
            </a:r>
            <a:endParaRPr lang="cs-CZ" sz="1600" dirty="0" smtClean="0"/>
          </a:p>
          <a:p>
            <a:pPr eaLnBrk="1" hangingPunct="1"/>
            <a:endParaRPr lang="cs-CZ" sz="1600" dirty="0" smtClean="0"/>
          </a:p>
          <a:p>
            <a:pPr eaLnBrk="1" hangingPunct="1"/>
            <a:endParaRPr lang="cs-CZ" sz="1600" dirty="0" smtClean="0"/>
          </a:p>
          <a:p>
            <a:pPr eaLnBrk="1" hangingPunct="1"/>
            <a:endParaRPr lang="cs-CZ" sz="1600" dirty="0" smtClean="0"/>
          </a:p>
        </p:txBody>
      </p:sp>
      <p:pic>
        <p:nvPicPr>
          <p:cNvPr id="5" name="Obrázek 3" descr="logo.JPG"/>
          <p:cNvPicPr>
            <a:picLocks noChangeAspect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11560" y="5013176"/>
            <a:ext cx="6248400" cy="120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345</TotalTime>
  <Words>65</Words>
  <Application>Microsoft Office PowerPoint</Application>
  <PresentationFormat>Předvádění na obrazovce (4:3)</PresentationFormat>
  <Paragraphs>58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Bohatý</vt:lpstr>
      <vt:lpstr>DOPRAVNÍ Výchova </vt:lpstr>
      <vt:lpstr>Popis prezentace</vt:lpstr>
      <vt:lpstr>Přiřazování</vt:lpstr>
      <vt:lpstr>Přiřazování - řešení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PROSTŘEDKY</dc:title>
  <dc:creator>Václav Niederle</dc:creator>
  <cp:lastModifiedBy>pc</cp:lastModifiedBy>
  <cp:revision>40</cp:revision>
  <dcterms:created xsi:type="dcterms:W3CDTF">2011-09-25T08:02:40Z</dcterms:created>
  <dcterms:modified xsi:type="dcterms:W3CDTF">2012-03-15T11:34:58Z</dcterms:modified>
</cp:coreProperties>
</file>