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notesSlides/notesSlide1.xml" ContentType="application/vnd.openxmlformats-officedocument.presentationml.notesSlide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8" r:id="rId3"/>
    <p:sldId id="271" r:id="rId4"/>
    <p:sldId id="263" r:id="rId5"/>
    <p:sldId id="266" r:id="rId6"/>
    <p:sldId id="264" r:id="rId7"/>
    <p:sldId id="260" r:id="rId8"/>
    <p:sldId id="261" r:id="rId9"/>
    <p:sldId id="268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903" autoAdjust="0"/>
  </p:normalViewPr>
  <p:slideViewPr>
    <p:cSldViewPr>
      <p:cViewPr varScale="1">
        <p:scale>
          <a:sx n="71" d="100"/>
          <a:sy n="71" d="100"/>
        </p:scale>
        <p:origin x="-4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834E4A-0422-425A-9D03-3C01A9B1B1F2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E082A0-834E-485B-A9DC-D42A52115F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63259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E082A0-834E-485B-A9DC-D42A52115FF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5528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E082A0-834E-485B-A9DC-D42A52115FF6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6865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619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959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62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00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52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750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904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31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404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973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519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F3BF9-F030-40AE-9EBE-6A4858600D2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499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7.JPG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image" Target="../media/image6.JP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2.JPG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5.JPG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image" Target="../media/image14.JPG"/><Relationship Id="rId5" Type="http://schemas.openxmlformats.org/officeDocument/2006/relationships/image" Target="../media/image13.JP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8.GIF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image" Target="../media/image17.JPG"/><Relationship Id="rId5" Type="http://schemas.openxmlformats.org/officeDocument/2006/relationships/image" Target="../media/image16.jp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5" Type="http://schemas.openxmlformats.org/officeDocument/2006/relationships/image" Target="../media/image19.JPG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2.JPG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6" Type="http://schemas.openxmlformats.org/officeDocument/2006/relationships/image" Target="../media/image21.JPG"/><Relationship Id="rId5" Type="http://schemas.openxmlformats.org/officeDocument/2006/relationships/image" Target="../media/image20.JPG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1.xml"/><Relationship Id="rId1" Type="http://schemas.openxmlformats.org/officeDocument/2006/relationships/tags" Target="../tags/tag20.xml"/><Relationship Id="rId6" Type="http://schemas.openxmlformats.org/officeDocument/2006/relationships/hyperlink" Target="http://vtm.e15.cz/aktuality/cesta-do-nitra-planety-zeme" TargetMode="External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4160024549"/>
              </p:ext>
            </p:extLst>
          </p:nvPr>
        </p:nvGraphicFramePr>
        <p:xfrm>
          <a:off x="457200" y="1526706"/>
          <a:ext cx="8229600" cy="530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17347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err="1" smtClean="0"/>
                        <a:t>Reg</a:t>
                      </a:r>
                      <a:r>
                        <a:rPr lang="cs-CZ" sz="1600" i="1" dirty="0" smtClean="0"/>
                        <a:t>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Dana Sobotková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26.1.2013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VY_52_INOVACE_58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dirty="0" smtClean="0"/>
                        <a:t>Člověk a jeho</a:t>
                      </a:r>
                      <a:r>
                        <a:rPr lang="cs-CZ" sz="1600" baseline="0" dirty="0" smtClean="0"/>
                        <a:t> svět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dirty="0" smtClean="0"/>
                        <a:t>Přírodověda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3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dirty="0" smtClean="0"/>
                        <a:t>PLANETA</a:t>
                      </a:r>
                      <a:r>
                        <a:rPr lang="cs-CZ" sz="1600" baseline="0" dirty="0" smtClean="0"/>
                        <a:t> ZEMĚ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Prezentace uvádí základní informace o naší planetě,</a:t>
                      </a:r>
                      <a:r>
                        <a:rPr lang="cs-CZ" sz="1400" baseline="0" dirty="0" smtClean="0"/>
                        <a:t> a zároveň je doplněna o zajímavosti, které s hlavním tématem souvisejí. Žáci mohou formou soutěže vyhledávat odpovědi na dopředu zadané otázky. </a:t>
                      </a:r>
                      <a:r>
                        <a:rPr lang="cs-CZ" sz="1400" dirty="0" smtClean="0"/>
                        <a:t>Může sloužit i jako podklad k samostatnému zápisu učiva. Navazuje na ni VY_52_INOVACE_59</a:t>
                      </a:r>
                      <a:r>
                        <a:rPr lang="cs-CZ" sz="1400" baseline="0" dirty="0" smtClean="0"/>
                        <a:t> a </a:t>
                      </a:r>
                      <a:r>
                        <a:rPr lang="cs-CZ" sz="1400" dirty="0" smtClean="0"/>
                        <a:t>VY_52_INOVACE_60</a:t>
                      </a:r>
                      <a:r>
                        <a:rPr lang="cs-CZ" sz="1400" baseline="0" dirty="0" smtClean="0"/>
                        <a:t> o pohybech Země.</a:t>
                      </a:r>
                      <a:endParaRPr lang="cs-CZ" sz="1600" dirty="0" smtClean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Prezentace – výklad učiva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6540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50" y="1487349"/>
            <a:ext cx="2420375" cy="24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12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Planeta Země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1453176"/>
            <a:ext cx="4316288" cy="5648232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planeta </a:t>
            </a:r>
            <a:r>
              <a:rPr lang="cs-CZ" b="1" dirty="0" smtClean="0"/>
              <a:t>Země</a:t>
            </a:r>
            <a:r>
              <a:rPr lang="cs-CZ" dirty="0" smtClean="0"/>
              <a:t> je součástí </a:t>
            </a:r>
            <a:r>
              <a:rPr lang="cs-CZ" b="1" dirty="0" smtClean="0"/>
              <a:t>sluneční soustavy</a:t>
            </a:r>
            <a:r>
              <a:rPr lang="cs-CZ" dirty="0" smtClean="0"/>
              <a:t>,             v pořadí  </a:t>
            </a:r>
            <a:r>
              <a:rPr lang="cs-CZ" b="1" dirty="0" smtClean="0"/>
              <a:t>třetí planeta    </a:t>
            </a:r>
            <a:r>
              <a:rPr lang="cs-CZ" dirty="0" smtClean="0"/>
              <a:t>od Slunce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patří mezi </a:t>
            </a:r>
            <a:r>
              <a:rPr lang="cs-CZ" b="1" dirty="0" smtClean="0"/>
              <a:t>malé planety </a:t>
            </a:r>
            <a:r>
              <a:rPr lang="cs-CZ" dirty="0" smtClean="0"/>
              <a:t>typu </a:t>
            </a:r>
            <a:r>
              <a:rPr lang="cs-CZ" b="1" dirty="0" smtClean="0"/>
              <a:t>skalnatých těles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vznikla</a:t>
            </a:r>
            <a:r>
              <a:rPr lang="cs-CZ" dirty="0" smtClean="0"/>
              <a:t> jako celá sluneční soustava </a:t>
            </a:r>
            <a:r>
              <a:rPr lang="cs-CZ" b="1" dirty="0" smtClean="0"/>
              <a:t>před více než     4 a půl miliardami let </a:t>
            </a:r>
            <a:endParaRPr lang="cs-CZ" b="1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988840"/>
            <a:ext cx="3582144" cy="3582144"/>
          </a:xfr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877" y="3645024"/>
            <a:ext cx="1420813" cy="120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3579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Planeta Země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95536" y="4168608"/>
            <a:ext cx="3429181" cy="18002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dirty="0" smtClean="0"/>
              <a:t>Kolem Země obíhá </a:t>
            </a:r>
            <a:r>
              <a:rPr lang="cs-CZ" sz="3200" i="1" dirty="0" smtClean="0"/>
              <a:t>jeden měsíc </a:t>
            </a:r>
            <a:r>
              <a:rPr lang="cs-CZ" sz="3200" dirty="0" smtClean="0"/>
              <a:t>– nazývá se </a:t>
            </a:r>
            <a:r>
              <a:rPr lang="cs-CZ" sz="3200" b="1" dirty="0" smtClean="0"/>
              <a:t>Měsíc.</a:t>
            </a:r>
          </a:p>
          <a:p>
            <a:endParaRPr lang="cs-CZ" sz="2000" dirty="0"/>
          </a:p>
          <a:p>
            <a:endParaRPr lang="cs-CZ" sz="2000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246747" y="2127684"/>
            <a:ext cx="8964488" cy="172819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b="1" dirty="0"/>
              <a:t>Vzdálenost Země od Slunce </a:t>
            </a:r>
            <a:r>
              <a:rPr lang="cs-CZ" sz="3200" dirty="0"/>
              <a:t>(</a:t>
            </a:r>
            <a:r>
              <a:rPr lang="cs-CZ" sz="3200" dirty="0" smtClean="0"/>
              <a:t>150 miliónů km) </a:t>
            </a:r>
            <a:r>
              <a:rPr lang="cs-CZ" sz="3200" dirty="0"/>
              <a:t>určili vědci jako </a:t>
            </a:r>
            <a:r>
              <a:rPr lang="cs-CZ" sz="3200" i="1" dirty="0"/>
              <a:t>astronomickou jednotku(AU</a:t>
            </a:r>
            <a:r>
              <a:rPr lang="cs-CZ" sz="3200" dirty="0"/>
              <a:t>) pro měření </a:t>
            </a:r>
            <a:r>
              <a:rPr lang="cs-CZ" sz="3200" dirty="0" smtClean="0"/>
              <a:t>vzdáleností.</a:t>
            </a:r>
            <a:endParaRPr lang="cs-CZ" sz="3200" dirty="0"/>
          </a:p>
          <a:p>
            <a:pPr marL="0" indent="0">
              <a:buNone/>
            </a:pPr>
            <a:endParaRPr lang="cs-CZ" sz="3200" dirty="0" smtClean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33" t="13378" r="14419" b="11622"/>
          <a:stretch/>
        </p:blipFill>
        <p:spPr>
          <a:xfrm>
            <a:off x="6531860" y="116632"/>
            <a:ext cx="2043952" cy="212768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96" r="11339"/>
          <a:stretch/>
        </p:blipFill>
        <p:spPr>
          <a:xfrm>
            <a:off x="4558136" y="3868370"/>
            <a:ext cx="1973724" cy="2657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3108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Planeta Země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512" y="3861048"/>
            <a:ext cx="5400600" cy="28411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/>
              <a:t>Země vytváří </a:t>
            </a:r>
            <a:r>
              <a:rPr lang="cs-CZ" sz="3200" b="1" dirty="0"/>
              <a:t>magnetické pole</a:t>
            </a:r>
            <a:r>
              <a:rPr lang="cs-CZ" sz="3200" dirty="0"/>
              <a:t>, které </a:t>
            </a:r>
            <a:r>
              <a:rPr lang="cs-CZ" sz="3200" b="1" dirty="0" smtClean="0"/>
              <a:t>spolu s </a:t>
            </a:r>
            <a:r>
              <a:rPr lang="cs-CZ" sz="3200" b="1" dirty="0"/>
              <a:t>atmosférou</a:t>
            </a:r>
            <a:r>
              <a:rPr lang="cs-CZ" sz="3200" dirty="0"/>
              <a:t> nás </a:t>
            </a:r>
            <a:r>
              <a:rPr lang="cs-CZ" sz="3200" b="1" i="1" dirty="0"/>
              <a:t>chrání</a:t>
            </a:r>
            <a:r>
              <a:rPr lang="cs-CZ" sz="3200" i="1" dirty="0"/>
              <a:t> </a:t>
            </a:r>
            <a:r>
              <a:rPr lang="cs-CZ" sz="3200" dirty="0"/>
              <a:t>před </a:t>
            </a:r>
            <a:r>
              <a:rPr lang="cs-CZ" sz="3200" dirty="0" smtClean="0"/>
              <a:t>nebezpečím            z vesmíru (</a:t>
            </a:r>
            <a:r>
              <a:rPr lang="cs-CZ" sz="3200" i="1" dirty="0"/>
              <a:t>záření, meteority</a:t>
            </a:r>
            <a:r>
              <a:rPr lang="cs-CZ" sz="3200" dirty="0" smtClean="0"/>
              <a:t>).</a:t>
            </a:r>
            <a:endParaRPr lang="cs-CZ" sz="3200" dirty="0"/>
          </a:p>
          <a:p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323528" y="1700808"/>
            <a:ext cx="8820472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Země má </a:t>
            </a:r>
            <a:r>
              <a:rPr lang="cs-CZ" sz="3200" b="1" dirty="0"/>
              <a:t>atmosféru</a:t>
            </a:r>
            <a:r>
              <a:rPr lang="cs-CZ" sz="3200" dirty="0"/>
              <a:t> tvořenou </a:t>
            </a:r>
            <a:r>
              <a:rPr lang="cs-CZ" sz="3200" i="1" dirty="0"/>
              <a:t>dusíkem, kyslíkem, oxidem uhličitým, vodní párou</a:t>
            </a:r>
            <a:r>
              <a:rPr lang="cs-CZ" sz="3200" dirty="0"/>
              <a:t> a dalšími </a:t>
            </a:r>
            <a:r>
              <a:rPr lang="cs-CZ" sz="3200" dirty="0" smtClean="0"/>
              <a:t>plyny.</a:t>
            </a:r>
            <a:endParaRPr lang="cs-CZ" sz="3200" dirty="0"/>
          </a:p>
          <a:p>
            <a:endParaRPr lang="cs-CZ" dirty="0"/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5240907"/>
            <a:ext cx="1296144" cy="1296144"/>
          </a:xfr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38" b="11030"/>
          <a:stretch/>
        </p:blipFill>
        <p:spPr>
          <a:xfrm>
            <a:off x="5666968" y="2780928"/>
            <a:ext cx="2991232" cy="2355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168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7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0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Planeta Země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07504" y="1607572"/>
            <a:ext cx="4038600" cy="4525963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Ø"/>
            </a:pPr>
            <a:r>
              <a:rPr lang="cs-CZ" i="1" dirty="0" smtClean="0"/>
              <a:t>V atmosféře </a:t>
            </a:r>
            <a:r>
              <a:rPr lang="cs-CZ" dirty="0" smtClean="0"/>
              <a:t>se nachází </a:t>
            </a:r>
            <a:r>
              <a:rPr lang="cs-CZ" b="1" dirty="0" smtClean="0"/>
              <a:t>voda </a:t>
            </a:r>
            <a:r>
              <a:rPr lang="cs-CZ" dirty="0" smtClean="0"/>
              <a:t>ve formě oblaků; jako déšť, sníh či kroupy padá k zemi a odtud se zpět odpařuje – vytváří </a:t>
            </a:r>
            <a:r>
              <a:rPr lang="cs-CZ" b="1" dirty="0" smtClean="0"/>
              <a:t>uzavřený koloběh vody.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557736" y="4283404"/>
            <a:ext cx="4038600" cy="2376264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Ø"/>
            </a:pPr>
            <a:r>
              <a:rPr lang="cs-CZ" i="1" dirty="0" smtClean="0"/>
              <a:t>Pohyb vzduchu </a:t>
            </a:r>
            <a:r>
              <a:rPr lang="cs-CZ" dirty="0" smtClean="0"/>
              <a:t>v atmosféře se nazývá </a:t>
            </a:r>
            <a:r>
              <a:rPr lang="cs-CZ" b="1" dirty="0" smtClean="0"/>
              <a:t>vítr.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Silný vítr působí ničivě jako </a:t>
            </a:r>
            <a:r>
              <a:rPr lang="cs-CZ" b="1" dirty="0" smtClean="0"/>
              <a:t>vichřice, hurikán či tornádo.</a:t>
            </a:r>
            <a:endParaRPr lang="cs-CZ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618"/>
          <a:stretch/>
        </p:blipFill>
        <p:spPr>
          <a:xfrm>
            <a:off x="4283968" y="1566254"/>
            <a:ext cx="4179967" cy="239452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463935" y="1566254"/>
            <a:ext cx="6298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Obr.1</a:t>
            </a:r>
            <a:endParaRPr lang="cs-CZ" sz="16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34" b="14895"/>
          <a:stretch/>
        </p:blipFill>
        <p:spPr>
          <a:xfrm>
            <a:off x="179512" y="4509120"/>
            <a:ext cx="3095625" cy="215054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42" r="18938"/>
          <a:stretch/>
        </p:blipFill>
        <p:spPr>
          <a:xfrm>
            <a:off x="7596336" y="3530271"/>
            <a:ext cx="1431169" cy="2242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680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Planeta Země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23528" y="1600200"/>
            <a:ext cx="489654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/>
              <a:t>Povrch </a:t>
            </a:r>
            <a:r>
              <a:rPr lang="cs-CZ" sz="3200" b="1" dirty="0" smtClean="0"/>
              <a:t>Země </a:t>
            </a:r>
            <a:r>
              <a:rPr lang="cs-CZ" sz="3200" dirty="0"/>
              <a:t>tvoří </a:t>
            </a:r>
            <a:r>
              <a:rPr lang="cs-CZ" sz="3200" b="1" dirty="0"/>
              <a:t>pevniny</a:t>
            </a:r>
            <a:r>
              <a:rPr lang="cs-CZ" sz="3200" dirty="0"/>
              <a:t>(1/3) </a:t>
            </a:r>
            <a:r>
              <a:rPr lang="cs-CZ" sz="3200" b="1" dirty="0"/>
              <a:t>a oceány</a:t>
            </a:r>
            <a:r>
              <a:rPr lang="cs-CZ" sz="3200" dirty="0"/>
              <a:t>(2/3</a:t>
            </a:r>
            <a:r>
              <a:rPr lang="cs-CZ" sz="3200" dirty="0" smtClean="0"/>
              <a:t>).</a:t>
            </a:r>
          </a:p>
          <a:p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i="1" dirty="0" smtClean="0"/>
              <a:t>Nejvyšším místem </a:t>
            </a:r>
            <a:r>
              <a:rPr lang="cs-CZ" dirty="0" smtClean="0"/>
              <a:t>na Zemi je vrchol Himálaje – </a:t>
            </a:r>
            <a:r>
              <a:rPr lang="cs-CZ" b="1" dirty="0" smtClean="0"/>
              <a:t>Mount Everest</a:t>
            </a:r>
            <a:r>
              <a:rPr lang="cs-CZ" dirty="0" smtClean="0"/>
              <a:t> (výška 8850m).</a:t>
            </a:r>
            <a:endParaRPr lang="cs-CZ" dirty="0"/>
          </a:p>
          <a:p>
            <a:pPr>
              <a:buFont typeface="Wingdings" pitchFamily="2" charset="2"/>
              <a:buChar char="ü"/>
            </a:pPr>
            <a:r>
              <a:rPr lang="cs-CZ" i="1" dirty="0" smtClean="0"/>
              <a:t>Nejnižším</a:t>
            </a:r>
            <a:r>
              <a:rPr lang="cs-CZ" dirty="0" smtClean="0"/>
              <a:t> hlubokomořský </a:t>
            </a:r>
            <a:r>
              <a:rPr lang="cs-CZ" b="1" dirty="0" smtClean="0"/>
              <a:t>Mariánský příkop </a:t>
            </a:r>
            <a:r>
              <a:rPr lang="cs-CZ" dirty="0" smtClean="0"/>
              <a:t>(hloubka 10924m).</a:t>
            </a:r>
            <a:endParaRPr lang="cs-CZ" dirty="0"/>
          </a:p>
        </p:txBody>
      </p:sp>
      <p:pic>
        <p:nvPicPr>
          <p:cNvPr id="14" name="Zástupný symbol pro obsah 13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1628800"/>
            <a:ext cx="2635324" cy="2635324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4149080"/>
            <a:ext cx="1536451" cy="153645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48" b="15693"/>
          <a:stretch/>
        </p:blipFill>
        <p:spPr>
          <a:xfrm>
            <a:off x="6156176" y="5446929"/>
            <a:ext cx="2019744" cy="1360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7475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900" decel="100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00" decel="100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Planeta Země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600200"/>
            <a:ext cx="45720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Na povrchu Země se nachází tenká </a:t>
            </a:r>
            <a:r>
              <a:rPr lang="cs-CZ" b="1" dirty="0" smtClean="0"/>
              <a:t>zemská kůra, </a:t>
            </a:r>
            <a:r>
              <a:rPr lang="cs-CZ" dirty="0" smtClean="0"/>
              <a:t>pod ní tekutý </a:t>
            </a:r>
            <a:r>
              <a:rPr lang="cs-CZ" b="1" dirty="0" smtClean="0"/>
              <a:t>zemský plášť</a:t>
            </a:r>
            <a:r>
              <a:rPr lang="cs-CZ" dirty="0" smtClean="0"/>
              <a:t> a uvnitř horké </a:t>
            </a:r>
            <a:r>
              <a:rPr lang="cs-CZ" b="1" dirty="0" smtClean="0"/>
              <a:t>zemské jádro</a:t>
            </a:r>
            <a:r>
              <a:rPr lang="cs-CZ" dirty="0" smtClean="0"/>
              <a:t>(až 4700°C).</a:t>
            </a:r>
          </a:p>
          <a:p>
            <a:endParaRPr lang="cs-CZ" dirty="0" smtClean="0"/>
          </a:p>
          <a:p>
            <a:r>
              <a:rPr lang="cs-CZ" b="1" dirty="0" smtClean="0"/>
              <a:t>Poloměr Země </a:t>
            </a:r>
            <a:r>
              <a:rPr lang="cs-CZ" dirty="0" smtClean="0"/>
              <a:t>je 6378km.</a:t>
            </a:r>
          </a:p>
        </p:txBody>
      </p:sp>
      <p:sp>
        <p:nvSpPr>
          <p:cNvPr id="8" name="Obdélník 7"/>
          <p:cNvSpPr/>
          <p:nvPr/>
        </p:nvSpPr>
        <p:spPr>
          <a:xfrm>
            <a:off x="1259632" y="5589240"/>
            <a:ext cx="5659165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b="1" dirty="0">
                <a:solidFill>
                  <a:prstClr val="black"/>
                </a:solidFill>
              </a:rPr>
              <a:t>Pohyb ker </a:t>
            </a:r>
            <a:r>
              <a:rPr lang="cs-CZ" sz="2800" dirty="0">
                <a:solidFill>
                  <a:prstClr val="black"/>
                </a:solidFill>
              </a:rPr>
              <a:t>zemské kůry způsobuje </a:t>
            </a:r>
            <a:r>
              <a:rPr lang="cs-CZ" sz="2800" dirty="0">
                <a:solidFill>
                  <a:srgbClr val="C00000"/>
                </a:solidFill>
              </a:rPr>
              <a:t>zemětřesení a sopečnou </a:t>
            </a:r>
            <a:r>
              <a:rPr lang="cs-CZ" sz="2800" dirty="0" smtClean="0">
                <a:solidFill>
                  <a:srgbClr val="C00000"/>
                </a:solidFill>
              </a:rPr>
              <a:t>činnost.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6485" y="1628800"/>
            <a:ext cx="3673040" cy="3528392"/>
          </a:xfrm>
        </p:spPr>
      </p:pic>
      <p:sp>
        <p:nvSpPr>
          <p:cNvPr id="10" name="TextovéPole 9"/>
          <p:cNvSpPr txBox="1"/>
          <p:nvPr/>
        </p:nvSpPr>
        <p:spPr>
          <a:xfrm>
            <a:off x="8147702" y="5131931"/>
            <a:ext cx="89356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Obr.2</a:t>
            </a:r>
            <a:endParaRPr lang="cs-CZ" sz="16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667" y="5393342"/>
            <a:ext cx="1150005" cy="115000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8981" y="5275983"/>
            <a:ext cx="1540768" cy="1540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49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 tmFilter="0,0; .5, 1; 1, 1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 tmFilter="0,0; .5, 1; 1, 1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 build="p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Planeta Země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472538" cy="45259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500" u="sng" dirty="0" smtClean="0">
                <a:solidFill>
                  <a:schemeClr val="accent2">
                    <a:lumMod val="75000"/>
                  </a:schemeClr>
                </a:solidFill>
              </a:rPr>
              <a:t>NA ZEMI VZNIKL ŽIVOT</a:t>
            </a:r>
          </a:p>
          <a:p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004048" y="1628800"/>
            <a:ext cx="4038600" cy="45259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u="sng" dirty="0" smtClean="0"/>
              <a:t>Nezbytné podmínky pro vznik života:</a:t>
            </a:r>
          </a:p>
          <a:p>
            <a:pPr>
              <a:buFont typeface="Wingdings" pitchFamily="2" charset="2"/>
              <a:buChar char="ü"/>
            </a:pP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vhodná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vzdálenost </a:t>
            </a:r>
            <a:r>
              <a:rPr lang="cs-CZ" dirty="0" smtClean="0"/>
              <a:t>od Slunce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sluneční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světlo a teplo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vhodné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složení atmosféry</a:t>
            </a:r>
          </a:p>
          <a:p>
            <a:pPr>
              <a:buFont typeface="Wingdings" pitchFamily="2" charset="2"/>
              <a:buChar char="ü"/>
            </a:pP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voda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smtClean="0"/>
              <a:t>v kapalném skupenství</a:t>
            </a:r>
          </a:p>
          <a:p>
            <a:pPr>
              <a:buFont typeface="Wingdings" pitchFamily="2" charset="2"/>
              <a:buChar char="ü"/>
            </a:pP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pohyby Země</a:t>
            </a:r>
            <a:r>
              <a:rPr lang="cs-CZ" dirty="0" smtClean="0"/>
              <a:t>(otáčení, obíhání)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064" b="17990"/>
          <a:stretch/>
        </p:blipFill>
        <p:spPr>
          <a:xfrm>
            <a:off x="179512" y="3246825"/>
            <a:ext cx="4544546" cy="310805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179512" y="6344949"/>
            <a:ext cx="720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Obr.3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02259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 tmFilter="0,0; .5, 1; 1, 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Planeta </a:t>
            </a:r>
            <a:r>
              <a:rPr lang="cs-CZ" dirty="0" smtClean="0"/>
              <a:t>Země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07504" y="1468329"/>
            <a:ext cx="4968552" cy="4525963"/>
          </a:xfrm>
        </p:spPr>
        <p:txBody>
          <a:bodyPr/>
          <a:lstStyle/>
          <a:p>
            <a:pPr marL="0" indent="0">
              <a:buNone/>
            </a:pPr>
            <a:r>
              <a:rPr lang="cs-CZ" sz="3600" b="1" u="sng" dirty="0" smtClean="0"/>
              <a:t>Pohyby Země: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/>
              <a:t>o</a:t>
            </a:r>
            <a:r>
              <a:rPr lang="cs-CZ" sz="3200" b="1" dirty="0" smtClean="0"/>
              <a:t>bíhání </a:t>
            </a:r>
            <a:r>
              <a:rPr lang="cs-CZ" sz="3200" b="1" dirty="0"/>
              <a:t>kolem </a:t>
            </a:r>
            <a:r>
              <a:rPr lang="cs-CZ" sz="3200" b="1" dirty="0" smtClean="0"/>
              <a:t>Slunce</a:t>
            </a:r>
          </a:p>
          <a:p>
            <a:pPr marL="0" indent="0">
              <a:buNone/>
            </a:pPr>
            <a:endParaRPr lang="cs-CZ" sz="3200" b="1" dirty="0"/>
          </a:p>
          <a:p>
            <a:pPr>
              <a:buFont typeface="Wingdings" pitchFamily="2" charset="2"/>
              <a:buChar char="Ø"/>
            </a:pPr>
            <a:r>
              <a:rPr lang="cs-CZ" sz="3200" b="1" dirty="0" smtClean="0"/>
              <a:t>otáčení kolem osy</a:t>
            </a:r>
          </a:p>
          <a:p>
            <a:pPr>
              <a:buFont typeface="Wingdings" pitchFamily="2" charset="2"/>
              <a:buChar char="Ø"/>
            </a:pPr>
            <a:endParaRPr lang="cs-CZ" sz="3200" i="1" dirty="0" smtClean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1453176"/>
            <a:ext cx="2065834" cy="2065834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4285" y="2723238"/>
            <a:ext cx="1620180" cy="162018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 flipH="1">
            <a:off x="395536" y="4801829"/>
            <a:ext cx="626469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Pouze na Zemi jsou podmínky vhodné pro náš život – měli bychom se proto k ní chovat zodpovědně!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4743499"/>
            <a:ext cx="1828800" cy="182880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1416" y="1988840"/>
            <a:ext cx="1219200" cy="1262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303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800" decel="100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800" decel="100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800" decel="100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800" decel="100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 tmFilter="0,0; .5, 1; 1, 1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4350"/>
                            </p:stCondLst>
                            <p:childTnLst>
                              <p:par>
                                <p:cTn id="6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 informací: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5257800"/>
          </a:xfrm>
        </p:spPr>
        <p:txBody>
          <a:bodyPr>
            <a:normAutofit/>
          </a:bodyPr>
          <a:lstStyle/>
          <a:p>
            <a:r>
              <a:rPr lang="cs-CZ" sz="1800" dirty="0" smtClean="0"/>
              <a:t>Učivo vychází z učebnice J</a:t>
            </a:r>
            <a:r>
              <a:rPr lang="cs-CZ" sz="1800" dirty="0"/>
              <a:t>. </a:t>
            </a:r>
            <a:r>
              <a:rPr lang="cs-CZ" sz="1800" dirty="0" err="1"/>
              <a:t>Matyášek</a:t>
            </a:r>
            <a:r>
              <a:rPr lang="cs-CZ" sz="1800" dirty="0"/>
              <a:t>, V. Štiková, J. Trna, </a:t>
            </a:r>
            <a:r>
              <a:rPr lang="cs-CZ" sz="1800" i="1" dirty="0"/>
              <a:t>PŘÍRODOVĚDA 5</a:t>
            </a:r>
            <a:r>
              <a:rPr lang="cs-CZ" sz="1800" dirty="0"/>
              <a:t>,učebnice pro 5.ročník, </a:t>
            </a:r>
            <a:r>
              <a:rPr lang="cs-CZ" sz="1400" dirty="0"/>
              <a:t>ČLOVĚK A JEHO SVĚT</a:t>
            </a:r>
            <a:r>
              <a:rPr lang="cs-CZ" sz="1800" dirty="0"/>
              <a:t>, nakladatelství Nová škola 2004,  ISBN 80-7289-063-8, str. </a:t>
            </a:r>
            <a:r>
              <a:rPr lang="cs-CZ" sz="1800" dirty="0" smtClean="0"/>
              <a:t>27</a:t>
            </a:r>
          </a:p>
          <a:p>
            <a:r>
              <a:rPr lang="cs-CZ" sz="1800" u="sng" dirty="0">
                <a:hlinkClick r:id="rId6"/>
              </a:rPr>
              <a:t>http://</a:t>
            </a:r>
            <a:r>
              <a:rPr lang="cs-CZ" sz="1800" u="sng" dirty="0" smtClean="0">
                <a:hlinkClick r:id="rId6"/>
              </a:rPr>
              <a:t>vtm.e15.cz/aktuality/cesta-do-nitra-planety-zeme</a:t>
            </a:r>
            <a:endParaRPr lang="cs-CZ" sz="1800" u="sng" dirty="0" smtClean="0"/>
          </a:p>
          <a:p>
            <a:r>
              <a:rPr lang="cs-CZ" sz="1800" dirty="0" smtClean="0"/>
              <a:t>ZEMĚ, hlavní redaktor J.F. </a:t>
            </a:r>
            <a:r>
              <a:rPr lang="cs-CZ" sz="1800" dirty="0" err="1" smtClean="0"/>
              <a:t>Luhr</a:t>
            </a:r>
            <a:r>
              <a:rPr lang="cs-CZ" sz="1800" dirty="0" smtClean="0"/>
              <a:t>, z anglického originálu </a:t>
            </a:r>
            <a:r>
              <a:rPr lang="cs-CZ" sz="1800" dirty="0" err="1" smtClean="0"/>
              <a:t>Earth</a:t>
            </a:r>
            <a:r>
              <a:rPr lang="cs-CZ" sz="1800" dirty="0" smtClean="0"/>
              <a:t> (</a:t>
            </a:r>
            <a:r>
              <a:rPr lang="cs-CZ" sz="1800" dirty="0" err="1" smtClean="0"/>
              <a:t>Dorling</a:t>
            </a:r>
            <a:r>
              <a:rPr lang="cs-CZ" sz="1800" dirty="0" smtClean="0"/>
              <a:t> </a:t>
            </a:r>
            <a:r>
              <a:rPr lang="cs-CZ" sz="1800" dirty="0" err="1" smtClean="0"/>
              <a:t>Kindersley</a:t>
            </a:r>
            <a:r>
              <a:rPr lang="cs-CZ" sz="1800" dirty="0" smtClean="0"/>
              <a:t>, Londýn 2003) přeložila a vydala </a:t>
            </a:r>
            <a:r>
              <a:rPr lang="cs-CZ" sz="1800" dirty="0" err="1" smtClean="0"/>
              <a:t>Euromedia</a:t>
            </a:r>
            <a:r>
              <a:rPr lang="cs-CZ" sz="1800" dirty="0" smtClean="0"/>
              <a:t> Group, v Praze 2007 pro nakl. Svojtka </a:t>
            </a:r>
            <a:r>
              <a:rPr lang="el-GR" sz="1800" dirty="0" smtClean="0"/>
              <a:t>α</a:t>
            </a:r>
            <a:r>
              <a:rPr lang="cs-CZ" sz="1800" dirty="0" smtClean="0"/>
              <a:t> Co., ISBN 978-80-242-1901-1, str.54-57</a:t>
            </a:r>
          </a:p>
          <a:p>
            <a:endParaRPr lang="cs-CZ" sz="1800" dirty="0"/>
          </a:p>
          <a:p>
            <a:r>
              <a:rPr lang="cs-CZ" sz="1800" dirty="0"/>
              <a:t>Obrázky: Microsoft Office Klipart </a:t>
            </a:r>
            <a:r>
              <a:rPr lang="cs-CZ" sz="1800" i="1" dirty="0"/>
              <a:t>/office.microsoft.com/</a:t>
            </a:r>
          </a:p>
          <a:p>
            <a:r>
              <a:rPr lang="cs-CZ" sz="1800" dirty="0" smtClean="0"/>
              <a:t>Obr.1,3: </a:t>
            </a:r>
            <a:r>
              <a:rPr lang="cs-CZ" sz="1800" dirty="0"/>
              <a:t>f</a:t>
            </a:r>
            <a:r>
              <a:rPr lang="cs-CZ" sz="1800" dirty="0" smtClean="0"/>
              <a:t>otografie </a:t>
            </a:r>
            <a:r>
              <a:rPr lang="cs-CZ" sz="1800" dirty="0"/>
              <a:t>jsou vlastním dílem </a:t>
            </a:r>
            <a:r>
              <a:rPr lang="cs-CZ" sz="1800" dirty="0" smtClean="0"/>
              <a:t>autora</a:t>
            </a:r>
          </a:p>
          <a:p>
            <a:r>
              <a:rPr lang="cs-CZ" sz="1800" dirty="0" smtClean="0"/>
              <a:t>Obr.2: kresba autora</a:t>
            </a:r>
            <a:endParaRPr lang="cs-CZ" sz="1800" dirty="0"/>
          </a:p>
          <a:p>
            <a:endParaRPr lang="cs-CZ" sz="1800" dirty="0"/>
          </a:p>
          <a:p>
            <a:pPr marL="0" indent="0">
              <a:buNone/>
            </a:pPr>
            <a:r>
              <a:rPr lang="cs-CZ" sz="1800" dirty="0"/>
              <a:t> </a:t>
            </a:r>
          </a:p>
          <a:p>
            <a:endParaRPr lang="cs-CZ" sz="1800" dirty="0" smtClean="0"/>
          </a:p>
          <a:p>
            <a:endParaRPr lang="cs-CZ" sz="1600" dirty="0"/>
          </a:p>
          <a:p>
            <a:endParaRPr lang="cs-CZ" sz="1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2517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453</TotalTime>
  <Words>489</Words>
  <Application>Microsoft Office PowerPoint</Application>
  <PresentationFormat>Předvádění na obrazovce (4:3)</PresentationFormat>
  <Paragraphs>87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Planeta Země</vt:lpstr>
      <vt:lpstr>Planeta Země</vt:lpstr>
      <vt:lpstr>Planeta Země</vt:lpstr>
      <vt:lpstr>Planeta Země</vt:lpstr>
      <vt:lpstr>Planeta Země</vt:lpstr>
      <vt:lpstr>Planeta Země</vt:lpstr>
      <vt:lpstr>Planeta Země</vt:lpstr>
      <vt:lpstr>Planeta Země</vt:lpstr>
      <vt:lpstr>Použité zdroje informací:</vt:lpstr>
    </vt:vector>
  </TitlesOfParts>
  <Company>-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Zdenek</cp:lastModifiedBy>
  <cp:revision>60</cp:revision>
  <dcterms:created xsi:type="dcterms:W3CDTF">2013-01-06T11:03:03Z</dcterms:created>
  <dcterms:modified xsi:type="dcterms:W3CDTF">2013-08-26T19:47:03Z</dcterms:modified>
</cp:coreProperties>
</file>