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74" r:id="rId3"/>
    <p:sldId id="281" r:id="rId4"/>
    <p:sldId id="283" r:id="rId5"/>
    <p:sldId id="280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63CBAC6-EE7B-4690-B617-67E1070A91C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3047778-6C83-4291-BA50-BB31D17C2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5948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20FD8B5-EFC1-453E-B732-610BCF94F07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60D0DCB-512A-49C0-BF29-42271001C62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A503DF0-9A9B-47D2-BDC8-91547E931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412C8-D8C9-42AF-9651-25EB16DB560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B2EC9-1CB6-47B9-9D89-D8A3D9566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C5152821-DD8B-4E4A-B375-20977EAA48D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2A2E7ED-CD22-480B-8FA7-3296495FE3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7F08F-6B06-4DD0-AC02-2017972A135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5A1AE-ABFC-4132-AB6B-E0008A33C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F9A5E-E411-4842-BB64-EDE39C4516E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931CC-025B-4492-819A-5B68E24FF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709F-66CB-4B77-A462-CD0DC3FEF0E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44C40-77A0-437F-A1AE-744F85982C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9C2DE-024F-449B-BB62-FA08AB5D7B0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7ABE8-DB16-46C5-A799-AE5864405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BB006-8AB1-42E2-BA51-62796298823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A50E6-2A5C-48A7-A5D9-7CE4A4E55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AE4D60-6655-421A-BD62-9C361360A0A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8FE37DA-4743-4C27-9CB6-FDE7FF3B7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245B4-579F-4768-9540-4DAC1C66E87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3EBBD-CD36-4412-B5E0-171541993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D19E8B-26A6-4324-A124-1134C29381F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29D7439-CF11-4C73-8FE7-E854BC19E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738BA50-1D85-4EC9-86E3-3A759D64E40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E80988A-5189-47F8-93F7-4941575FC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1" r:id="rId2"/>
    <p:sldLayoutId id="2147483849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50" r:id="rId9"/>
    <p:sldLayoutId id="2147483847" r:id="rId10"/>
    <p:sldLayoutId id="214748385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//upload.wikimedia.org/wikipedia/commons/9/93/Scania_124L-Galliker_(B)-2003..jpg" TargetMode="External"/><Relationship Id="rId18" Type="http://schemas.openxmlformats.org/officeDocument/2006/relationships/image" Target="../media/image11.jpeg"/><Relationship Id="rId3" Type="http://schemas.openxmlformats.org/officeDocument/2006/relationships/hyperlink" Target="//upload.wikimedia.org/wikipedia/commons/4/41/Bell_206L3_(D-HASA).jpg" TargetMode="External"/><Relationship Id="rId7" Type="http://schemas.openxmlformats.org/officeDocument/2006/relationships/hyperlink" Target="//upload.wikimedia.org/wikipedia/commons/1/17/2012_Mazda5_Sport_--_03-09-2011.jpg" TargetMode="External"/><Relationship Id="rId12" Type="http://schemas.openxmlformats.org/officeDocument/2006/relationships/image" Target="../media/image8.jpeg"/><Relationship Id="rId17" Type="http://schemas.openxmlformats.org/officeDocument/2006/relationships/hyperlink" Target="//upload.wikimedia.org/wikipedia/commons/c/c3/Horkovzdu%C5%A1n%C3%BD_balon.jpg" TargetMode="External"/><Relationship Id="rId2" Type="http://schemas.openxmlformats.org/officeDocument/2006/relationships/image" Target="../media/image3.jpeg"/><Relationship Id="rId16" Type="http://schemas.openxmlformats.org/officeDocument/2006/relationships/image" Target="../media/image10.jpeg"/><Relationship Id="rId20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hyperlink" Target="//upload.wikimedia.org/wikipedia/commons/3/36/Jal.747.newcolours.arp.750pix.jpg" TargetMode="External"/><Relationship Id="rId5" Type="http://schemas.openxmlformats.org/officeDocument/2006/relationships/hyperlink" Target="//upload.wikimedia.org/wikipedia/commons/d/de/Tram_Vario_LF_Brno.jpg" TargetMode="External"/><Relationship Id="rId15" Type="http://schemas.openxmlformats.org/officeDocument/2006/relationships/hyperlink" Target="//upload.wikimedia.org/wikipedia/commons/6/69/Praha_metro_renovovany_vlak.jpg" TargetMode="External"/><Relationship Id="rId10" Type="http://schemas.openxmlformats.org/officeDocument/2006/relationships/image" Target="../media/image7.jpeg"/><Relationship Id="rId19" Type="http://schemas.openxmlformats.org/officeDocument/2006/relationships/hyperlink" Target="//upload.wikimedia.org/wikipedia/commons/5/5c/Mlad%C4%9Bjov,_motorov%C3%A1_jednotka_814.jpg" TargetMode="External"/><Relationship Id="rId4" Type="http://schemas.openxmlformats.org/officeDocument/2006/relationships/image" Target="../media/image4.jpeg"/><Relationship Id="rId9" Type="http://schemas.openxmlformats.org/officeDocument/2006/relationships/hyperlink" Target="//upload.wikimedia.org/wikipedia/commons/4/47/Lifeboat_tender.jpg" TargetMode="External"/><Relationship Id="rId1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//upload.wikimedia.org/wikipedia/commons/9/93/Scania_124L-Galliker_(B)-2003..jpg" TargetMode="External"/><Relationship Id="rId18" Type="http://schemas.openxmlformats.org/officeDocument/2006/relationships/image" Target="../media/image11.jpeg"/><Relationship Id="rId3" Type="http://schemas.openxmlformats.org/officeDocument/2006/relationships/hyperlink" Target="//upload.wikimedia.org/wikipedia/commons/4/41/Bell_206L3_(D-HASA).jpg" TargetMode="External"/><Relationship Id="rId7" Type="http://schemas.openxmlformats.org/officeDocument/2006/relationships/hyperlink" Target="//upload.wikimedia.org/wikipedia/commons/1/17/2012_Mazda5_Sport_--_03-09-2011.jpg" TargetMode="External"/><Relationship Id="rId12" Type="http://schemas.openxmlformats.org/officeDocument/2006/relationships/image" Target="../media/image8.jpeg"/><Relationship Id="rId17" Type="http://schemas.openxmlformats.org/officeDocument/2006/relationships/hyperlink" Target="//upload.wikimedia.org/wikipedia/commons/c/c3/Horkovzdu%C5%A1n%C3%BD_balon.jpg" TargetMode="External"/><Relationship Id="rId2" Type="http://schemas.openxmlformats.org/officeDocument/2006/relationships/image" Target="../media/image3.jpeg"/><Relationship Id="rId16" Type="http://schemas.openxmlformats.org/officeDocument/2006/relationships/image" Target="../media/image10.jpeg"/><Relationship Id="rId20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hyperlink" Target="//upload.wikimedia.org/wikipedia/commons/3/36/Jal.747.newcolours.arp.750pix.jpg" TargetMode="External"/><Relationship Id="rId5" Type="http://schemas.openxmlformats.org/officeDocument/2006/relationships/hyperlink" Target="//upload.wikimedia.org/wikipedia/commons/d/de/Tram_Vario_LF_Brno.jpg" TargetMode="External"/><Relationship Id="rId15" Type="http://schemas.openxmlformats.org/officeDocument/2006/relationships/hyperlink" Target="//upload.wikimedia.org/wikipedia/commons/6/69/Praha_metro_renovovany_vlak.jpg" TargetMode="External"/><Relationship Id="rId10" Type="http://schemas.openxmlformats.org/officeDocument/2006/relationships/image" Target="../media/image7.jpeg"/><Relationship Id="rId19" Type="http://schemas.openxmlformats.org/officeDocument/2006/relationships/hyperlink" Target="//upload.wikimedia.org/wikipedia/commons/5/5c/Mlad%C4%9Bjov,_motorov%C3%A1_jednotka_814.jpg" TargetMode="External"/><Relationship Id="rId4" Type="http://schemas.openxmlformats.org/officeDocument/2006/relationships/image" Target="../media/image4.jpeg"/><Relationship Id="rId9" Type="http://schemas.openxmlformats.org/officeDocument/2006/relationships/hyperlink" Target="//upload.wikimedia.org/wikipedia/commons/4/47/Lifeboat_tender.jpg" TargetMode="External"/><Relationship Id="rId1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_metro_renovovany_vlak.jpg" TargetMode="External"/><Relationship Id="rId3" Type="http://schemas.openxmlformats.org/officeDocument/2006/relationships/hyperlink" Target="http://cs.wikipedia.org/wiki/Soubor:Bell_206L3_(D-HASA).jpg" TargetMode="External"/><Relationship Id="rId7" Type="http://schemas.openxmlformats.org/officeDocument/2006/relationships/hyperlink" Target="http://cs.wikipedia.org/wiki/Soubor:Jal.747.newcolours.arp.750pix.jpg" TargetMode="External"/><Relationship Id="rId12" Type="http://schemas.openxmlformats.org/officeDocument/2006/relationships/image" Target="../media/image2.jpeg"/><Relationship Id="rId2" Type="http://schemas.openxmlformats.org/officeDocument/2006/relationships/hyperlink" Target="http://homeo-eg.gb-soft.com/weby/homeo/FOTO/Krajinky/P1030915.jpg%20Kolej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feboat_tender.jpg" TargetMode="External"/><Relationship Id="rId11" Type="http://schemas.openxmlformats.org/officeDocument/2006/relationships/hyperlink" Target="http://cs.wikipedia.org/wiki/Soubor:Mlad%C4%9Bjov,_motorov%C3%A1_jednotka_814.jpg" TargetMode="External"/><Relationship Id="rId5" Type="http://schemas.openxmlformats.org/officeDocument/2006/relationships/hyperlink" Target="http://cs.wikipedia.org/wiki/Soubor:2012_Mazda5_Sport_--_03-09-2011.jpg" TargetMode="External"/><Relationship Id="rId10" Type="http://schemas.openxmlformats.org/officeDocument/2006/relationships/hyperlink" Target="http://cs.wikipedia.org/wiki/Dopravn%C3%AD_prost%C5%99edek" TargetMode="External"/><Relationship Id="rId4" Type="http://schemas.openxmlformats.org/officeDocument/2006/relationships/hyperlink" Target="http://cs.wikipedia.org/wiki/Soubor:Tram_Vario_LF_Brno.jpg" TargetMode="External"/><Relationship Id="rId9" Type="http://schemas.openxmlformats.org/officeDocument/2006/relationships/hyperlink" Target="http://cs.wikipedia.org/wiki/Soubor:Horkovzdu%C5%A1n%C3%BD_bal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555776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VY_32_INOVACE_14_17_dopravní prostředky 9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725"/>
            <a:ext cx="7786688" cy="4846638"/>
          </a:xfrm>
        </p:spPr>
        <p:txBody>
          <a:bodyPr/>
          <a:lstStyle/>
          <a:p>
            <a:r>
              <a:rPr lang="cs-CZ" smtClean="0"/>
              <a:t>1. snímek – přiřazování kolejových dopravních prostředků</a:t>
            </a:r>
          </a:p>
          <a:p>
            <a:r>
              <a:rPr lang="cs-CZ" smtClean="0"/>
              <a:t>2.snímek –  přiřazování kolejových dopravních prostředků - řešení</a:t>
            </a:r>
          </a:p>
          <a:p>
            <a:r>
              <a:rPr lang="cs-CZ" smtClean="0"/>
              <a:t>3. snímek – třídění do tabulky +řešení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4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5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5122" name="Picture 2" descr="http://homeo-eg.gb-soft.com/weby/homeo/FOTO/Krajinky/P1030915.jpg%20Kolej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1052736"/>
            <a:ext cx="3361907" cy="2520280"/>
          </a:xfrm>
          <a:prstGeom prst="rect">
            <a:avLst/>
          </a:prstGeom>
          <a:noFill/>
        </p:spPr>
      </p:pic>
      <p:pic>
        <p:nvPicPr>
          <p:cNvPr id="30" name="Picture 6" descr="Soubor:Bell 206L3 (D-HASA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337314" y="188640"/>
            <a:ext cx="1573284" cy="1008112"/>
          </a:xfrm>
          <a:prstGeom prst="rect">
            <a:avLst/>
          </a:prstGeom>
          <a:noFill/>
        </p:spPr>
      </p:pic>
      <p:pic>
        <p:nvPicPr>
          <p:cNvPr id="5124" name="Picture 4" descr="Soubor:Tram Vario LF Brno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43461" y="1196752"/>
            <a:ext cx="1536171" cy="1152128"/>
          </a:xfrm>
          <a:prstGeom prst="rect">
            <a:avLst/>
          </a:prstGeom>
          <a:noFill/>
        </p:spPr>
      </p:pic>
      <p:pic>
        <p:nvPicPr>
          <p:cNvPr id="31" name="Picture 2" descr="Soubor:2012 Mazda5 Sport -- 03-09-201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94594" y="3717032"/>
            <a:ext cx="1616209" cy="1008112"/>
          </a:xfrm>
          <a:prstGeom prst="rect">
            <a:avLst/>
          </a:prstGeom>
          <a:noFill/>
        </p:spPr>
      </p:pic>
      <p:pic>
        <p:nvPicPr>
          <p:cNvPr id="32" name="Picture 4" descr="Soubor:Lifeboat tende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08304" y="2492896"/>
            <a:ext cx="1587311" cy="1056696"/>
          </a:xfrm>
          <a:prstGeom prst="rect">
            <a:avLst/>
          </a:prstGeom>
          <a:noFill/>
        </p:spPr>
      </p:pic>
      <p:pic>
        <p:nvPicPr>
          <p:cNvPr id="33" name="Picture 8" descr="Soubor:Jal.747.newcolours.arp.750pix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92080" y="5445224"/>
            <a:ext cx="1787950" cy="1152128"/>
          </a:xfrm>
          <a:prstGeom prst="rect">
            <a:avLst/>
          </a:prstGeom>
          <a:noFill/>
        </p:spPr>
      </p:pic>
      <p:pic>
        <p:nvPicPr>
          <p:cNvPr id="5126" name="Picture 6" descr="Soubor:Scania 124L-Galliker (B)-2003.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635896" y="5445224"/>
            <a:ext cx="1571328" cy="1178496"/>
          </a:xfrm>
          <a:prstGeom prst="rect">
            <a:avLst/>
          </a:prstGeom>
          <a:noFill/>
        </p:spPr>
      </p:pic>
      <p:pic>
        <p:nvPicPr>
          <p:cNvPr id="34" name="Picture 2" descr="Soubor:Praha metro renovovany vlak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23528" y="5445224"/>
            <a:ext cx="1620688" cy="1206895"/>
          </a:xfrm>
          <a:prstGeom prst="rect">
            <a:avLst/>
          </a:prstGeom>
          <a:noFill/>
        </p:spPr>
      </p:pic>
      <p:pic>
        <p:nvPicPr>
          <p:cNvPr id="35" name="Picture 2" descr="Soubor:Horkovzdušný balon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195736" y="5085184"/>
            <a:ext cx="1056198" cy="1560884"/>
          </a:xfrm>
          <a:prstGeom prst="rect">
            <a:avLst/>
          </a:prstGeom>
          <a:noFill/>
        </p:spPr>
      </p:pic>
      <p:pic>
        <p:nvPicPr>
          <p:cNvPr id="22" name="Picture 2" descr="Soubor:Mladějov, motorová jednotka 814.jpg">
            <a:hlinkClick r:id="rId19"/>
          </p:cNvPr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308304" y="4797152"/>
            <a:ext cx="1595331" cy="11964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 - řešení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4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5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5122" name="Picture 2" descr="http://homeo-eg.gb-soft.com/weby/homeo/FOTO/Krajinky/P1030915.jpg%20Kolej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1052736"/>
            <a:ext cx="3361907" cy="2520280"/>
          </a:xfrm>
          <a:prstGeom prst="rect">
            <a:avLst/>
          </a:prstGeom>
          <a:noFill/>
        </p:spPr>
      </p:pic>
      <p:pic>
        <p:nvPicPr>
          <p:cNvPr id="30" name="Picture 6" descr="Soubor:Bell 206L3 (D-HASA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337314" y="188640"/>
            <a:ext cx="1573284" cy="1008112"/>
          </a:xfrm>
          <a:prstGeom prst="rect">
            <a:avLst/>
          </a:prstGeom>
          <a:noFill/>
        </p:spPr>
      </p:pic>
      <p:pic>
        <p:nvPicPr>
          <p:cNvPr id="5124" name="Picture 4" descr="Soubor:Tram Vario LF Brno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43461" y="1196752"/>
            <a:ext cx="1536171" cy="1152128"/>
          </a:xfrm>
          <a:prstGeom prst="rect">
            <a:avLst/>
          </a:prstGeom>
          <a:noFill/>
        </p:spPr>
      </p:pic>
      <p:pic>
        <p:nvPicPr>
          <p:cNvPr id="31" name="Picture 2" descr="Soubor:2012 Mazda5 Sport -- 03-09-201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94594" y="3717032"/>
            <a:ext cx="1616209" cy="1008112"/>
          </a:xfrm>
          <a:prstGeom prst="rect">
            <a:avLst/>
          </a:prstGeom>
          <a:noFill/>
        </p:spPr>
      </p:pic>
      <p:pic>
        <p:nvPicPr>
          <p:cNvPr id="32" name="Picture 4" descr="Soubor:Lifeboat tende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08304" y="2492896"/>
            <a:ext cx="1587311" cy="1056696"/>
          </a:xfrm>
          <a:prstGeom prst="rect">
            <a:avLst/>
          </a:prstGeom>
          <a:noFill/>
        </p:spPr>
      </p:pic>
      <p:pic>
        <p:nvPicPr>
          <p:cNvPr id="33" name="Picture 8" descr="Soubor:Jal.747.newcolours.arp.750pix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92080" y="5445224"/>
            <a:ext cx="1787950" cy="1152128"/>
          </a:xfrm>
          <a:prstGeom prst="rect">
            <a:avLst/>
          </a:prstGeom>
          <a:noFill/>
        </p:spPr>
      </p:pic>
      <p:pic>
        <p:nvPicPr>
          <p:cNvPr id="5126" name="Picture 6" descr="Soubor:Scania 124L-Galliker (B)-2003.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635896" y="5445224"/>
            <a:ext cx="1571328" cy="1178496"/>
          </a:xfrm>
          <a:prstGeom prst="rect">
            <a:avLst/>
          </a:prstGeom>
          <a:noFill/>
        </p:spPr>
      </p:pic>
      <p:pic>
        <p:nvPicPr>
          <p:cNvPr id="34" name="Picture 2" descr="Soubor:Praha metro renovovany vlak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23528" y="5445224"/>
            <a:ext cx="1620688" cy="1206895"/>
          </a:xfrm>
          <a:prstGeom prst="rect">
            <a:avLst/>
          </a:prstGeom>
          <a:noFill/>
        </p:spPr>
      </p:pic>
      <p:pic>
        <p:nvPicPr>
          <p:cNvPr id="35" name="Picture 2" descr="Soubor:Horkovzdušný balon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195736" y="5085184"/>
            <a:ext cx="1056198" cy="1560884"/>
          </a:xfrm>
          <a:prstGeom prst="rect">
            <a:avLst/>
          </a:prstGeom>
          <a:noFill/>
        </p:spPr>
      </p:pic>
      <p:pic>
        <p:nvPicPr>
          <p:cNvPr id="22" name="Picture 2" descr="Soubor:Mladějov, motorová jednotka 814.jpg">
            <a:hlinkClick r:id="rId19"/>
          </p:cNvPr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308304" y="4797152"/>
            <a:ext cx="1595331" cy="11964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5.48566E-6 L -0.0158 -0.32517 " pathEditMode="relative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37558E-6 L -0.39375 -0.01064 " pathEditMode="relative" ptsTypes="AA">
                                      <p:cBhvr>
                                        <p:cTn id="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620713"/>
            <a:ext cx="7848600" cy="5616575"/>
          </a:xfrm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Rozdělte dopravní prostředky do tabulky podle toho kde se  pohybují ? (po kolejích)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Metro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Vlak  osobní                                             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Trolejbus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Autobus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Motocykl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Nákladní automobil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Kolo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Traktor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Motorový člun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Letadlo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Vrtulník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Tramvaj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Pozemní lanová dráha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Vlak nákladní</a:t>
            </a:r>
          </a:p>
          <a:p>
            <a:pPr>
              <a:spcAft>
                <a:spcPts val="0"/>
              </a:spcAft>
              <a:defRPr/>
            </a:pPr>
            <a:r>
              <a:rPr lang="cs-CZ" sz="2000" b="1" dirty="0" smtClean="0"/>
              <a:t>Lokomotiva </a:t>
            </a:r>
          </a:p>
          <a:p>
            <a:pPr>
              <a:spcAft>
                <a:spcPts val="0"/>
              </a:spcAft>
              <a:defRPr/>
            </a:pPr>
            <a:endParaRPr lang="cs-CZ" sz="2000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>
              <a:spcAft>
                <a:spcPts val="0"/>
              </a:spcAft>
              <a:defRPr/>
            </a:pPr>
            <a:endParaRPr lang="cs-CZ" b="1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graphicFrame>
        <p:nvGraphicFramePr>
          <p:cNvPr id="5" name="Group 4"/>
          <p:cNvGraphicFramePr>
            <a:graphicFrameLocks/>
          </p:cNvGraphicFramePr>
          <p:nvPr/>
        </p:nvGraphicFramePr>
        <p:xfrm>
          <a:off x="6659563" y="2060575"/>
          <a:ext cx="2088232" cy="4199040"/>
        </p:xfrm>
        <a:graphic>
          <a:graphicData uri="http://schemas.openxmlformats.org/drawingml/2006/table">
            <a:tbl>
              <a:tblPr/>
              <a:tblGrid>
                <a:gridCol w="2088232"/>
              </a:tblGrid>
              <a:tr h="4420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metro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4278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vlak osobní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92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vlak nákladní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92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pozemní lanová dráha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92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lokomotiva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92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tramvaj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92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92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84663" y="2060575"/>
          <a:ext cx="1872208" cy="4248472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7776864" cy="6048672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</a:t>
            </a:r>
            <a:r>
              <a:rPr lang="cs-CZ" sz="1600" dirty="0" smtClean="0">
                <a:latin typeface="Trebuchet MS (Základní text)w R"/>
              </a:rPr>
              <a:t>22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http://homeo-eg.gb-soft.com/weby/homeo/FOTO/Krajinky/P1030915.jpg%20Koleje.jpg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http://cs.wikipedia.org/wiki/Soubor:Bell_206L3_(D-HASA).jpg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http://cs.wikipedia.org/wiki/Soubor:Tram_Vario_LF_Brno.jpg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http://cs.wikipedia.org/wiki/Soubor:Lifeboat_tender.jpg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http://cs.wikipedia.org/wiki/Soubor:Jal.747.newcolours.arp.750pix.jpg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http://cs.wikipedia.org/wiki/Soubor:Praha_metro_renovovany_vlak.jpg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http://cs.wikipedia.org/wiki/Soubor:Horkovzdu%C5%A1n%C3%BD_balon.jpg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0"/>
              </a:rPr>
              <a:t>http://cs.wikipedia.org/wiki/Dopravn%C3%AD_prost%C5%99edek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1"/>
              </a:rPr>
              <a:t>http://cs.wikipedia.org/wiki/Soubor:Mlad%C4%9Bjov,_motorov%C3%A1_jednotka_814.jpg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>
              <a:buNone/>
            </a:pPr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27584" y="5301208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325</TotalTime>
  <Words>102</Words>
  <Application>Microsoft Office PowerPoint</Application>
  <PresentationFormat>Předvádění na obrazovce (4:3)</PresentationFormat>
  <Paragraphs>70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DOPRAVNÍ Výchova </vt:lpstr>
      <vt:lpstr>Popis prezentace</vt:lpstr>
      <vt:lpstr>Přiřazování</vt:lpstr>
      <vt:lpstr>Přiřazování - řešení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37</cp:revision>
  <dcterms:created xsi:type="dcterms:W3CDTF">2011-09-25T08:02:40Z</dcterms:created>
  <dcterms:modified xsi:type="dcterms:W3CDTF">2012-03-15T11:35:23Z</dcterms:modified>
</cp:coreProperties>
</file>