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3" r:id="rId4"/>
    <p:sldId id="264" r:id="rId5"/>
    <p:sldId id="258" r:id="rId6"/>
    <p:sldId id="259" r:id="rId7"/>
    <p:sldId id="260" r:id="rId8"/>
    <p:sldId id="261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06198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89593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4628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92003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0520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57502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29047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33116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64042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39734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85190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3F3BF9-F030-40AE-9EBE-6A4858600D23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94995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tags" Target="../tags/tag3.xml"/><Relationship Id="rId2" Type="http://schemas.openxmlformats.org/officeDocument/2006/relationships/tags" Target="../tags/tag2.xml"/><Relationship Id="rId1" Type="http://schemas.openxmlformats.org/officeDocument/2006/relationships/tags" Target="../tags/tag1.xml"/><Relationship Id="rId6" Type="http://schemas.openxmlformats.org/officeDocument/2006/relationships/image" Target="../media/image2.jpeg"/><Relationship Id="rId5" Type="http://schemas.openxmlformats.org/officeDocument/2006/relationships/image" Target="../media/image1.jpeg"/><Relationship Id="rId4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tags" Target="../tags/tag5.xml"/><Relationship Id="rId1" Type="http://schemas.openxmlformats.org/officeDocument/2006/relationships/tags" Target="../tags/tag4.xml"/><Relationship Id="rId6" Type="http://schemas.openxmlformats.org/officeDocument/2006/relationships/image" Target="../media/image5.JPG"/><Relationship Id="rId5" Type="http://schemas.openxmlformats.org/officeDocument/2006/relationships/image" Target="../media/image4.JP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8.jpeg"/><Relationship Id="rId2" Type="http://schemas.openxmlformats.org/officeDocument/2006/relationships/tags" Target="../tags/tag7.xml"/><Relationship Id="rId1" Type="http://schemas.openxmlformats.org/officeDocument/2006/relationships/tags" Target="../tags/tag6.xml"/><Relationship Id="rId6" Type="http://schemas.openxmlformats.org/officeDocument/2006/relationships/image" Target="../media/image7.jpeg"/><Relationship Id="rId5" Type="http://schemas.openxmlformats.org/officeDocument/2006/relationships/image" Target="../media/image6.JPG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G"/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11.JPG"/><Relationship Id="rId2" Type="http://schemas.openxmlformats.org/officeDocument/2006/relationships/tags" Target="../tags/tag9.xml"/><Relationship Id="rId1" Type="http://schemas.openxmlformats.org/officeDocument/2006/relationships/tags" Target="../tags/tag8.xml"/><Relationship Id="rId6" Type="http://schemas.openxmlformats.org/officeDocument/2006/relationships/image" Target="../media/image10.JPG"/><Relationship Id="rId5" Type="http://schemas.openxmlformats.org/officeDocument/2006/relationships/image" Target="../media/image9.JPG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15.jpeg"/><Relationship Id="rId2" Type="http://schemas.openxmlformats.org/officeDocument/2006/relationships/tags" Target="../tags/tag11.xml"/><Relationship Id="rId1" Type="http://schemas.openxmlformats.org/officeDocument/2006/relationships/tags" Target="../tags/tag10.xml"/><Relationship Id="rId6" Type="http://schemas.openxmlformats.org/officeDocument/2006/relationships/image" Target="../media/image14.jpeg"/><Relationship Id="rId5" Type="http://schemas.openxmlformats.org/officeDocument/2006/relationships/image" Target="../media/image13.JPG"/><Relationship Id="rId4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tags" Target="../tags/tag13.xml"/><Relationship Id="rId1" Type="http://schemas.openxmlformats.org/officeDocument/2006/relationships/tags" Target="../tags/tag12.xml"/><Relationship Id="rId6" Type="http://schemas.openxmlformats.org/officeDocument/2006/relationships/image" Target="../media/image17.jpeg"/><Relationship Id="rId5" Type="http://schemas.openxmlformats.org/officeDocument/2006/relationships/image" Target="../media/image16.JPG"/><Relationship Id="rId4" Type="http://schemas.openxmlformats.org/officeDocument/2006/relationships/image" Target="../media/image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20.JPG"/><Relationship Id="rId2" Type="http://schemas.openxmlformats.org/officeDocument/2006/relationships/tags" Target="../tags/tag15.xml"/><Relationship Id="rId1" Type="http://schemas.openxmlformats.org/officeDocument/2006/relationships/tags" Target="../tags/tag14.xml"/><Relationship Id="rId6" Type="http://schemas.openxmlformats.org/officeDocument/2006/relationships/image" Target="../media/image19.JPG"/><Relationship Id="rId5" Type="http://schemas.openxmlformats.org/officeDocument/2006/relationships/image" Target="../media/image18.JPG"/><Relationship Id="rId4" Type="http://schemas.openxmlformats.org/officeDocument/2006/relationships/image" Target="../media/image3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23.JPG"/><Relationship Id="rId2" Type="http://schemas.openxmlformats.org/officeDocument/2006/relationships/tags" Target="../tags/tag17.xml"/><Relationship Id="rId1" Type="http://schemas.openxmlformats.org/officeDocument/2006/relationships/tags" Target="../tags/tag16.xml"/><Relationship Id="rId6" Type="http://schemas.openxmlformats.org/officeDocument/2006/relationships/image" Target="../media/image22.JPG"/><Relationship Id="rId5" Type="http://schemas.openxmlformats.org/officeDocument/2006/relationships/image" Target="../media/image21.JPG"/><Relationship Id="rId4" Type="http://schemas.openxmlformats.org/officeDocument/2006/relationships/image" Target="../media/image3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19.xml"/><Relationship Id="rId1" Type="http://schemas.openxmlformats.org/officeDocument/2006/relationships/tags" Target="../tags/tag18.xml"/><Relationship Id="rId4" Type="http://schemas.openxmlformats.org/officeDocument/2006/relationships/image" Target="../media/image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7"/>
          <p:cNvGraphicFramePr>
            <a:graphicFrameLocks/>
          </p:cNvGraphicFramePr>
          <p:nvPr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179771891"/>
              </p:ext>
            </p:extLst>
          </p:nvPr>
        </p:nvGraphicFramePr>
        <p:xfrm>
          <a:off x="457200" y="1526706"/>
          <a:ext cx="8229600" cy="4968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3200"/>
                <a:gridCol w="2743200"/>
                <a:gridCol w="2743200"/>
              </a:tblGrid>
              <a:tr h="217347">
                <a:tc rowSpan="7">
                  <a:txBody>
                    <a:bodyPr/>
                    <a:lstStyle/>
                    <a:p>
                      <a:endParaRPr lang="cs-CZ" sz="1600" dirty="0"/>
                    </a:p>
                  </a:txBody>
                  <a:tcPr marL="186331" marR="186331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sz="1600" baseline="0" dirty="0" smtClean="0">
                          <a:solidFill>
                            <a:schemeClr val="tx1"/>
                          </a:solidFill>
                        </a:rPr>
                        <a:t>EU peníze školám</a:t>
                      </a:r>
                      <a:endParaRPr lang="cs-CZ" sz="1600" baseline="0" dirty="0">
                        <a:solidFill>
                          <a:schemeClr val="tx1"/>
                        </a:solidFill>
                      </a:endParaRPr>
                    </a:p>
                  </a:txBody>
                  <a:tcPr marL="186331" marR="186331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cs-CZ" sz="1600" i="1" dirty="0" err="1" smtClean="0"/>
                        <a:t>Reg</a:t>
                      </a:r>
                      <a:r>
                        <a:rPr lang="cs-CZ" sz="1600" i="1" dirty="0" smtClean="0"/>
                        <a:t>.</a:t>
                      </a:r>
                      <a:r>
                        <a:rPr lang="cs-CZ" sz="1600" i="1" baseline="0" dirty="0" smtClean="0"/>
                        <a:t> číslo projektu: CZ.1.07/1.4.00/21.1440</a:t>
                      </a:r>
                      <a:endParaRPr lang="cs-CZ" sz="1600" i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Autor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Ing. Dana Sobotková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Ročník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5.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Datum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20.3.2013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Šablona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V/2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Č. materiálu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VY_52_INOVACE_66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 gridSpan="3">
                  <a:txBody>
                    <a:bodyPr/>
                    <a:lstStyle/>
                    <a:p>
                      <a:endParaRPr lang="cs-CZ" sz="1600" b="1" dirty="0"/>
                    </a:p>
                  </a:txBody>
                  <a:tcPr marL="186331" marR="186331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b="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7347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Vzdělávací oblast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Člověk a jeho</a:t>
                      </a:r>
                      <a:r>
                        <a:rPr lang="cs-CZ" baseline="0" dirty="0" smtClean="0"/>
                        <a:t> svět</a:t>
                      </a:r>
                      <a:endParaRPr lang="cs-CZ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Předmět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Přírodověda</a:t>
                      </a:r>
                      <a:endParaRPr lang="cs-CZ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49630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Způsob</a:t>
                      </a:r>
                      <a:r>
                        <a:rPr lang="cs-CZ" sz="1600" b="1" baseline="0" dirty="0" smtClean="0"/>
                        <a:t> využití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VÁPENEC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Prezentace seznamuje s horninou</a:t>
                      </a:r>
                      <a:r>
                        <a:rPr lang="cs-CZ" baseline="0" dirty="0" smtClean="0"/>
                        <a:t> vápencem, </a:t>
                      </a:r>
                      <a:r>
                        <a:rPr lang="cs-CZ" dirty="0" smtClean="0"/>
                        <a:t>uvádí její výskyt</a:t>
                      </a:r>
                      <a:r>
                        <a:rPr lang="cs-CZ" baseline="0" dirty="0" smtClean="0"/>
                        <a:t> v přírodě, využití</a:t>
                      </a:r>
                      <a:r>
                        <a:rPr lang="cs-CZ" dirty="0" smtClean="0"/>
                        <a:t> v praxi. Může sloužit k samostatnému zápisu učiva.</a:t>
                      </a:r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7347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Druh materiálu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mtClean="0"/>
                        <a:t>Prezentace – výklad učiva</a:t>
                      </a:r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Picture 4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1650" y="116540"/>
            <a:ext cx="5600700" cy="13716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3"/>
            </p:custDataLst>
          </p:nvPr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450" y="1487349"/>
            <a:ext cx="2420375" cy="24204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371250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Vápenec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b="1" dirty="0" smtClean="0"/>
              <a:t>VÁPENEC</a:t>
            </a:r>
            <a:r>
              <a:rPr lang="cs-CZ" dirty="0" smtClean="0"/>
              <a:t> je </a:t>
            </a:r>
            <a:r>
              <a:rPr lang="cs-CZ" b="1" dirty="0" smtClean="0"/>
              <a:t>usazená hornina </a:t>
            </a:r>
            <a:r>
              <a:rPr lang="cs-CZ" dirty="0" smtClean="0"/>
              <a:t>tvořená </a:t>
            </a:r>
            <a:r>
              <a:rPr lang="cs-CZ" b="1" dirty="0" smtClean="0"/>
              <a:t>nerostem kalcitem.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barva: </a:t>
            </a:r>
            <a:r>
              <a:rPr lang="cs-CZ" i="1" dirty="0" smtClean="0"/>
              <a:t>bílá, béžová, šedá</a:t>
            </a:r>
          </a:p>
          <a:p>
            <a:r>
              <a:rPr lang="cs-CZ" dirty="0" smtClean="0"/>
              <a:t>při vrypu či úderu se </a:t>
            </a:r>
            <a:r>
              <a:rPr lang="cs-CZ" i="1" dirty="0" smtClean="0"/>
              <a:t>uvolňuje </a:t>
            </a:r>
            <a:r>
              <a:rPr lang="cs-CZ" b="1" i="1" dirty="0" smtClean="0"/>
              <a:t>bílý</a:t>
            </a:r>
            <a:r>
              <a:rPr lang="cs-CZ" i="1" dirty="0" smtClean="0"/>
              <a:t> prach</a:t>
            </a:r>
          </a:p>
          <a:p>
            <a:pPr marL="0" indent="0">
              <a:buNone/>
            </a:pPr>
            <a:endParaRPr lang="cs-CZ" dirty="0"/>
          </a:p>
          <a:p>
            <a:pPr>
              <a:buFont typeface="Wingdings" pitchFamily="2" charset="2"/>
              <a:buChar char="Ø"/>
            </a:pPr>
            <a:r>
              <a:rPr lang="cs-CZ" sz="3000" dirty="0"/>
              <a:t>Jako kusový kámen se </a:t>
            </a:r>
            <a:r>
              <a:rPr lang="cs-CZ" sz="3000" b="1" dirty="0"/>
              <a:t>těží v lomech.</a:t>
            </a:r>
          </a:p>
          <a:p>
            <a:pPr marL="0" indent="0">
              <a:buNone/>
            </a:pPr>
            <a:endParaRPr lang="cs-CZ" sz="3000" dirty="0"/>
          </a:p>
        </p:txBody>
      </p:sp>
      <p:pic>
        <p:nvPicPr>
          <p:cNvPr id="9" name="Zástupný symbol pro obsah 8"/>
          <p:cNvPicPr>
            <a:picLocks noGrp="1" noChangeAspect="1"/>
          </p:cNvPicPr>
          <p:nvPr>
            <p:ph sz="half" idx="2"/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195" t="22000" r="29223" b="22358"/>
          <a:stretch/>
        </p:blipFill>
        <p:spPr>
          <a:xfrm>
            <a:off x="5436096" y="1844824"/>
            <a:ext cx="3016148" cy="317994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978" b="15858"/>
          <a:stretch/>
        </p:blipFill>
        <p:spPr>
          <a:xfrm>
            <a:off x="4427984" y="5517232"/>
            <a:ext cx="1828800" cy="1228299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6256784" y="6374802"/>
            <a:ext cx="64807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Obr.1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29186337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Vápenec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997152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V přírodě se nachází na </a:t>
            </a:r>
            <a:r>
              <a:rPr lang="cs-CZ" b="1" dirty="0" smtClean="0"/>
              <a:t>dně moří </a:t>
            </a:r>
            <a:r>
              <a:rPr lang="cs-CZ" dirty="0" smtClean="0"/>
              <a:t>(</a:t>
            </a:r>
            <a:r>
              <a:rPr lang="cs-CZ" i="1" dirty="0" smtClean="0"/>
              <a:t>korálové útesy</a:t>
            </a:r>
            <a:r>
              <a:rPr lang="cs-CZ" dirty="0" smtClean="0"/>
              <a:t>) i na pevninách, kde tvoří </a:t>
            </a:r>
            <a:r>
              <a:rPr lang="cs-CZ" b="1" dirty="0" smtClean="0"/>
              <a:t>pohoří a krasová území</a:t>
            </a:r>
            <a:r>
              <a:rPr lang="cs-CZ" dirty="0" smtClean="0"/>
              <a:t>.</a:t>
            </a:r>
            <a:r>
              <a:rPr lang="cs-CZ" dirty="0"/>
              <a:t> </a:t>
            </a: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Pro </a:t>
            </a:r>
            <a:r>
              <a:rPr lang="cs-CZ" b="1" dirty="0"/>
              <a:t>kras</a:t>
            </a:r>
            <a:r>
              <a:rPr lang="cs-CZ" dirty="0"/>
              <a:t> jsou typické </a:t>
            </a:r>
            <a:r>
              <a:rPr lang="cs-CZ" b="1" i="1" dirty="0"/>
              <a:t>jeskyně s </a:t>
            </a:r>
            <a:r>
              <a:rPr lang="cs-CZ" b="1" i="1" dirty="0" smtClean="0"/>
              <a:t>krápníky, propasti a podzemní toky</a:t>
            </a:r>
            <a:r>
              <a:rPr lang="cs-CZ" dirty="0" smtClean="0"/>
              <a:t>.</a:t>
            </a:r>
            <a:endParaRPr lang="cs-CZ" dirty="0"/>
          </a:p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Největším krasovým územím v ČR je </a:t>
            </a:r>
            <a:r>
              <a:rPr lang="cs-CZ" i="1" dirty="0" smtClean="0"/>
              <a:t>Moravský kras. </a:t>
            </a:r>
            <a:endParaRPr lang="cs-CZ" i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834172" y="6374802"/>
            <a:ext cx="89959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Obr.2</a:t>
            </a:r>
            <a:endParaRPr lang="cs-CZ" sz="1600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321" b="16226"/>
          <a:stretch/>
        </p:blipFill>
        <p:spPr>
          <a:xfrm>
            <a:off x="4472303" y="4293096"/>
            <a:ext cx="3605034" cy="2431722"/>
          </a:xfr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0152" y="736532"/>
            <a:ext cx="3039321" cy="227949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3967" y="2613661"/>
            <a:ext cx="1944217" cy="14581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6750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Vápenec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Vápenec se používá na </a:t>
            </a:r>
            <a:r>
              <a:rPr lang="cs-CZ" i="1" dirty="0" smtClean="0"/>
              <a:t>obklady budov, na výrobu soch a náhrobků.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Nejvíce se s ním setkáme v zemích u Středozemního moře, kde jsou z něho postaveny budovy, chrámy, sochy…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818" r="16130"/>
          <a:stretch/>
        </p:blipFill>
        <p:spPr>
          <a:xfrm>
            <a:off x="7700015" y="2114575"/>
            <a:ext cx="1414081" cy="2140835"/>
          </a:xfr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842" r="16092"/>
          <a:stretch/>
        </p:blipFill>
        <p:spPr>
          <a:xfrm>
            <a:off x="6228184" y="896213"/>
            <a:ext cx="1471831" cy="2131029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682" r="16914"/>
          <a:stretch/>
        </p:blipFill>
        <p:spPr>
          <a:xfrm>
            <a:off x="4137868" y="2818726"/>
            <a:ext cx="1764912" cy="2542941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798" b="12829"/>
          <a:stretch/>
        </p:blipFill>
        <p:spPr>
          <a:xfrm>
            <a:off x="5625331" y="4816942"/>
            <a:ext cx="2380998" cy="1794634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6228184" y="3861048"/>
            <a:ext cx="108012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Obr.3-6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592675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Vápno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179512" y="1621538"/>
            <a:ext cx="4038600" cy="4525963"/>
          </a:xfrm>
        </p:spPr>
        <p:txBody>
          <a:bodyPr/>
          <a:lstStyle/>
          <a:p>
            <a:pPr marL="0" indent="0">
              <a:buNone/>
            </a:pPr>
            <a:r>
              <a:rPr lang="cs-CZ" b="1" i="1" dirty="0" smtClean="0"/>
              <a:t>Ve vápenkách </a:t>
            </a:r>
            <a:r>
              <a:rPr lang="cs-CZ" dirty="0" smtClean="0"/>
              <a:t>se z vápence vyrábí </a:t>
            </a:r>
            <a:r>
              <a:rPr lang="cs-CZ" b="1" dirty="0" smtClean="0"/>
              <a:t>vápno.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b="1" dirty="0" smtClean="0"/>
              <a:t>Vápno</a:t>
            </a:r>
            <a:r>
              <a:rPr lang="cs-CZ" dirty="0" smtClean="0"/>
              <a:t> se používá ve stavebnictví, kde je součástí </a:t>
            </a:r>
            <a:r>
              <a:rPr lang="cs-CZ" i="1" dirty="0" smtClean="0"/>
              <a:t>malty i omítky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131840" y="6205525"/>
            <a:ext cx="66632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Obr.7</a:t>
            </a:r>
            <a:endParaRPr lang="cs-CZ" sz="1600" dirty="0"/>
          </a:p>
        </p:txBody>
      </p:sp>
      <p:pic>
        <p:nvPicPr>
          <p:cNvPr id="13" name="Zástupný symbol pro obsah 12"/>
          <p:cNvPicPr>
            <a:picLocks noGrp="1" noChangeAspect="1"/>
          </p:cNvPicPr>
          <p:nvPr>
            <p:ph sz="half" idx="2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63888" y="4873718"/>
            <a:ext cx="1393413" cy="1393413"/>
          </a:xfr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286817">
            <a:off x="5619058" y="688962"/>
            <a:ext cx="2102434" cy="280324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4285" y="3084197"/>
            <a:ext cx="2713725" cy="20352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57966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Cement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i="1" dirty="0" smtClean="0"/>
              <a:t>V cementárnách </a:t>
            </a:r>
            <a:r>
              <a:rPr lang="cs-CZ" dirty="0" smtClean="0"/>
              <a:t>se z vápence vyrábí </a:t>
            </a:r>
            <a:r>
              <a:rPr lang="cs-CZ" b="1" dirty="0" smtClean="0"/>
              <a:t>cement</a:t>
            </a:r>
            <a:r>
              <a:rPr lang="cs-CZ" b="1" dirty="0" smtClean="0"/>
              <a:t>.</a:t>
            </a:r>
          </a:p>
          <a:p>
            <a:pPr marL="0" indent="0">
              <a:buNone/>
            </a:pPr>
            <a:endParaRPr lang="cs-CZ" b="1" dirty="0" smtClean="0"/>
          </a:p>
          <a:p>
            <a:r>
              <a:rPr lang="cs-CZ" dirty="0" smtClean="0"/>
              <a:t>Při výrobě cementu se </a:t>
            </a:r>
            <a:r>
              <a:rPr lang="cs-CZ" i="1" dirty="0" smtClean="0"/>
              <a:t>hodně práší</a:t>
            </a:r>
            <a:r>
              <a:rPr lang="cs-CZ" dirty="0" smtClean="0"/>
              <a:t>, zaměstnanci musí mít </a:t>
            </a:r>
            <a:r>
              <a:rPr lang="cs-CZ" b="1" dirty="0" smtClean="0"/>
              <a:t>ochranné pomůcky.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5629300" y="6391561"/>
            <a:ext cx="93610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Obr.8</a:t>
            </a:r>
            <a:endParaRPr lang="cs-CZ" sz="1600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36245" y="4732038"/>
            <a:ext cx="1828800" cy="1828800"/>
          </a:xfr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5510091" y="1649061"/>
            <a:ext cx="3440498" cy="25803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17070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Cement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/>
              <a:t>Cement je </a:t>
            </a:r>
            <a:r>
              <a:rPr lang="cs-CZ" b="1" dirty="0" smtClean="0"/>
              <a:t>součástí betonu.</a:t>
            </a:r>
          </a:p>
          <a:p>
            <a:r>
              <a:rPr lang="cs-CZ" dirty="0" smtClean="0"/>
              <a:t>Z betonu jsou </a:t>
            </a:r>
            <a:r>
              <a:rPr lang="cs-CZ" i="1" dirty="0" smtClean="0"/>
              <a:t>základy staveb, mosty i celé budovy.</a:t>
            </a:r>
          </a:p>
          <a:p>
            <a:r>
              <a:rPr lang="cs-CZ" dirty="0" smtClean="0"/>
              <a:t>Z betonu se vyrábí řada </a:t>
            </a:r>
            <a:r>
              <a:rPr lang="cs-CZ" dirty="0"/>
              <a:t>dalších výrobků (</a:t>
            </a:r>
            <a:r>
              <a:rPr lang="cs-CZ" i="1" dirty="0"/>
              <a:t>dlažba, trubky, koryta, sloupky,…)</a:t>
            </a:r>
          </a:p>
          <a:p>
            <a:endParaRPr lang="cs-CZ" dirty="0"/>
          </a:p>
        </p:txBody>
      </p:sp>
      <p:pic>
        <p:nvPicPr>
          <p:cNvPr id="15" name="Zástupný symbol pro obsah 14"/>
          <p:cNvPicPr>
            <a:picLocks noGrp="1" noChangeAspect="1"/>
          </p:cNvPicPr>
          <p:nvPr>
            <p:ph sz="half" idx="2"/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6189" t="27700" r="6189" b="29752"/>
          <a:stretch/>
        </p:blipFill>
        <p:spPr>
          <a:xfrm>
            <a:off x="4572000" y="1700808"/>
            <a:ext cx="4038600" cy="1288752"/>
          </a:xfrm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328" t="21189" r="13582" b="20398"/>
          <a:stretch/>
        </p:blipFill>
        <p:spPr>
          <a:xfrm>
            <a:off x="5506770" y="3606556"/>
            <a:ext cx="2289998" cy="1615784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462" t="17712" r="5313" b="28159"/>
          <a:stretch/>
        </p:blipFill>
        <p:spPr>
          <a:xfrm>
            <a:off x="3491880" y="5222340"/>
            <a:ext cx="3519929" cy="16382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74996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Mramor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179512" y="1628800"/>
            <a:ext cx="4038600" cy="4525963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Ušlechtilou odrůdou vápence je mramor.</a:t>
            </a:r>
          </a:p>
          <a:p>
            <a:pPr marL="0" indent="0">
              <a:buNone/>
            </a:pPr>
            <a:endParaRPr lang="cs-CZ" b="1" dirty="0" smtClean="0"/>
          </a:p>
          <a:p>
            <a:r>
              <a:rPr lang="cs-CZ" b="1" dirty="0" smtClean="0"/>
              <a:t>Leštěné desky </a:t>
            </a:r>
            <a:r>
              <a:rPr lang="cs-CZ" dirty="0" smtClean="0"/>
              <a:t>v barvě </a:t>
            </a:r>
            <a:r>
              <a:rPr lang="cs-CZ" b="1" i="1" dirty="0" smtClean="0"/>
              <a:t>černé, růžové, bílé </a:t>
            </a:r>
            <a:r>
              <a:rPr lang="cs-CZ" dirty="0" smtClean="0"/>
              <a:t>se používají na </a:t>
            </a:r>
            <a:r>
              <a:rPr lang="cs-CZ" i="1" dirty="0" smtClean="0"/>
              <a:t>luxusní obklady a dlažby,  </a:t>
            </a:r>
            <a:r>
              <a:rPr lang="cs-CZ" dirty="0" smtClean="0"/>
              <a:t>vyrábějí se z něho </a:t>
            </a:r>
            <a:r>
              <a:rPr lang="cs-CZ" i="1" dirty="0" smtClean="0"/>
              <a:t>náhrobky a sochy</a:t>
            </a:r>
            <a:r>
              <a:rPr lang="cs-CZ" dirty="0" smtClean="0"/>
              <a:t>. 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003935" y="6374802"/>
            <a:ext cx="86409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Obr.9</a:t>
            </a:r>
            <a:endParaRPr lang="cs-CZ" sz="1600" dirty="0"/>
          </a:p>
        </p:txBody>
      </p:sp>
      <p:pic>
        <p:nvPicPr>
          <p:cNvPr id="11" name="Zástupný symbol pro obsah 10"/>
          <p:cNvPicPr>
            <a:picLocks noGrp="1" noChangeAspect="1"/>
          </p:cNvPicPr>
          <p:nvPr>
            <p:ph sz="half" idx="2"/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092" t="8519" r="25515" b="25247"/>
          <a:stretch/>
        </p:blipFill>
        <p:spPr>
          <a:xfrm>
            <a:off x="6408141" y="764704"/>
            <a:ext cx="2459455" cy="2288228"/>
          </a:xfr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149" t="8955" r="36418" b="24179"/>
          <a:stretch/>
        </p:blipFill>
        <p:spPr>
          <a:xfrm>
            <a:off x="4572000" y="2276872"/>
            <a:ext cx="1985749" cy="2292824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996" r="41002"/>
          <a:stretch/>
        </p:blipFill>
        <p:spPr>
          <a:xfrm>
            <a:off x="6868031" y="3573016"/>
            <a:ext cx="1269266" cy="3095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259958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Použité zdroje informací: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Učivo vychází z učebnice J</a:t>
            </a:r>
            <a:r>
              <a:rPr lang="cs-CZ" sz="2000" dirty="0"/>
              <a:t>. </a:t>
            </a:r>
            <a:r>
              <a:rPr lang="cs-CZ" sz="2000" dirty="0" err="1"/>
              <a:t>Matyášek</a:t>
            </a:r>
            <a:r>
              <a:rPr lang="cs-CZ" sz="2000" dirty="0"/>
              <a:t>, V. Štiková, J. Trna, </a:t>
            </a:r>
            <a:r>
              <a:rPr lang="cs-CZ" sz="2000" i="1" dirty="0"/>
              <a:t>PŘÍRODOVĚDA 5</a:t>
            </a:r>
            <a:r>
              <a:rPr lang="cs-CZ" sz="2000" dirty="0"/>
              <a:t>,učebnice pro 5.ročník, </a:t>
            </a:r>
            <a:r>
              <a:rPr lang="cs-CZ" sz="1800" dirty="0"/>
              <a:t>ČLOVĚK A JEHO SVĚT</a:t>
            </a:r>
            <a:r>
              <a:rPr lang="cs-CZ" sz="2000" dirty="0"/>
              <a:t>, nakladatelství Nová škola 2004,  ISBN 80-7289-063-8, str. </a:t>
            </a:r>
            <a:r>
              <a:rPr lang="cs-CZ" sz="2000" dirty="0" smtClean="0"/>
              <a:t>12</a:t>
            </a:r>
          </a:p>
          <a:p>
            <a:endParaRPr lang="cs-CZ" sz="2000" dirty="0"/>
          </a:p>
          <a:p>
            <a:r>
              <a:rPr lang="cs-CZ" sz="2000" dirty="0"/>
              <a:t>Fotografie, není-li uvedeno jinak, jsou vlastním dílem autora. </a:t>
            </a:r>
          </a:p>
          <a:p>
            <a:r>
              <a:rPr lang="cs-CZ" sz="2000" dirty="0" smtClean="0"/>
              <a:t>Obr.1-9: </a:t>
            </a:r>
            <a:r>
              <a:rPr lang="cs-CZ" sz="2000" dirty="0"/>
              <a:t>Microsoft Office Klipart </a:t>
            </a:r>
            <a:r>
              <a:rPr lang="cs-CZ" sz="2000" i="1" dirty="0"/>
              <a:t>/office.microsoft.com/</a:t>
            </a:r>
          </a:p>
          <a:p>
            <a:endParaRPr lang="cs-CZ" sz="2000" dirty="0"/>
          </a:p>
          <a:p>
            <a:endParaRPr lang="cs-CZ" sz="2000" dirty="0" smtClean="0"/>
          </a:p>
          <a:p>
            <a:endParaRPr lang="cs-CZ" sz="1800" dirty="0" smtClean="0"/>
          </a:p>
        </p:txBody>
      </p:sp>
    </p:spTree>
    <p:extLst>
      <p:ext uri="{BB962C8B-B14F-4D97-AF65-F5344CB8AC3E}">
        <p14:creationId xmlns:p14="http://schemas.microsoft.com/office/powerpoint/2010/main" val="123568665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HxH8svxPeDq32rEcAGtJkr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OV3FPcRDi0HY63MUmM0ACo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Angles</Template>
  <TotalTime>179</TotalTime>
  <Words>353</Words>
  <Application>Microsoft Office PowerPoint</Application>
  <PresentationFormat>Předvádění na obrazovce (4:3)</PresentationFormat>
  <Paragraphs>72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Vápenec</vt:lpstr>
      <vt:lpstr>Vápenec</vt:lpstr>
      <vt:lpstr>Vápenec</vt:lpstr>
      <vt:lpstr>Vápno</vt:lpstr>
      <vt:lpstr>Cement</vt:lpstr>
      <vt:lpstr>Cement</vt:lpstr>
      <vt:lpstr>Mramor</vt:lpstr>
      <vt:lpstr>Použité zdroje informací:</vt:lpstr>
    </vt:vector>
  </TitlesOfParts>
  <Company>-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Zdenek</dc:creator>
  <cp:lastModifiedBy>Zdenek</cp:lastModifiedBy>
  <cp:revision>25</cp:revision>
  <dcterms:created xsi:type="dcterms:W3CDTF">2013-01-06T11:03:03Z</dcterms:created>
  <dcterms:modified xsi:type="dcterms:W3CDTF">2013-08-28T17:17:27Z</dcterms:modified>
</cp:coreProperties>
</file>