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slideLayouts/slideLayout10.xml" ContentType="application/vnd.openxmlformats-officedocument.presentationml.slideLayout+xml"/>
  <Default Extension="gif" ContentType="image/gif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tags/tag3.xml" ContentType="application/vnd.openxmlformats-officedocument.presentationml.tags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269EA4C-C3D4-4B26-95E7-141CA5D29937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657F4A-49D7-4A87-9056-05FC395DC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16FF57F-0E84-4A07-8676-3915446D5C4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45DC0-E345-4B60-92B1-61C8EE45D04F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833D7-ABAB-4B13-9711-C94C0B2BD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8D022-3580-41F7-B68B-AD698F589E3B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C3717-1107-48D2-8FAE-E75ED59D1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73854-484B-4A32-B302-BF8D7F783C52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3B869-3AE9-44E1-9603-4FCACD079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14FD7-07D6-42F1-9348-9BC74CDD3700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70C54-4F96-4BAE-B97B-DA9C269EA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BAACC-021F-470D-AD64-7C054786A198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56E3F-3CDE-4B51-8468-5F8064C1B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B4155-680F-4BD7-B88A-99F33E43EA84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6389E-CB9E-4E7F-B783-27F89DC98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E408C-CAAE-4724-A079-F1E43834E08A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6CAE3-8C2C-49AD-A955-FF7827CBE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5F769-B755-4D7A-BAFA-017F7F40AC89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79608-CCAC-46E9-BB37-91A16C332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D255D-821A-4FCC-976F-9ABAE9A7BC82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298C2-8009-4190-8450-3257557F8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9D287-DF50-45BD-BEF3-D73932EEC329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88AE9-F5BA-4E08-9043-7161F9A58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6EBEE-E34D-438B-920F-ED7F83F2AA31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EAC3F-F5CD-40B1-A3D9-5451899FE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9421B0-8697-4369-8396-F780C78616AD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BB2D52-7211-4C06-B046-FBA0EB7EA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5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7.jpeg"/><Relationship Id="rId5" Type="http://schemas.openxmlformats.org/officeDocument/2006/relationships/image" Target="../media/image6.gif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3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8.jpe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3.jpeg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image" Target="../media/image22.jpe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5.jpe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9.jpeg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</p:nvPr>
        </p:nvGraphicFramePr>
        <p:xfrm>
          <a:off x="457200" y="1527175"/>
          <a:ext cx="8229600" cy="4967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26.3.2013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VY_52_INOVACE_67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MAGNETIT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seznamuje s </a:t>
                      </a:r>
                      <a:r>
                        <a:rPr lang="cs-CZ" smtClean="0"/>
                        <a:t>železnou rudou-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magnetitem, </a:t>
                      </a:r>
                      <a:r>
                        <a:rPr lang="cs-CZ" dirty="0" smtClean="0"/>
                        <a:t>uvádí její výskyt</a:t>
                      </a:r>
                      <a:r>
                        <a:rPr lang="cs-CZ" baseline="0" dirty="0" smtClean="0"/>
                        <a:t> v přírodě, využití</a:t>
                      </a:r>
                      <a:r>
                        <a:rPr lang="cs-CZ" dirty="0" smtClean="0"/>
                        <a:t> v praxi. Může sloužit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0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81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5362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Magnetit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Magnetit</a:t>
            </a:r>
            <a:r>
              <a:rPr lang="cs-CZ" dirty="0" smtClean="0"/>
              <a:t> patří mezi </a:t>
            </a:r>
            <a:r>
              <a:rPr lang="cs-CZ" b="1" dirty="0" smtClean="0"/>
              <a:t>železné rudy </a:t>
            </a:r>
            <a:r>
              <a:rPr lang="cs-CZ" i="1" dirty="0" smtClean="0"/>
              <a:t>s</a:t>
            </a:r>
            <a:r>
              <a:rPr lang="cs-CZ" dirty="0" smtClean="0"/>
              <a:t> </a:t>
            </a:r>
            <a:r>
              <a:rPr lang="cs-CZ" i="1" u="sng" dirty="0" smtClean="0"/>
              <a:t>největším</a:t>
            </a:r>
            <a:r>
              <a:rPr lang="cs-CZ" i="1" dirty="0" smtClean="0"/>
              <a:t> </a:t>
            </a:r>
            <a:r>
              <a:rPr lang="cs-CZ" i="1" u="sng" dirty="0" smtClean="0"/>
              <a:t>obsahem železa</a:t>
            </a:r>
            <a:r>
              <a:rPr lang="cs-CZ" i="1" dirty="0" smtClean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má </a:t>
            </a:r>
            <a:r>
              <a:rPr lang="cs-CZ" b="1" dirty="0" smtClean="0"/>
              <a:t>šedočernou barvu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</a:t>
            </a:r>
            <a:r>
              <a:rPr lang="cs-CZ" b="1" dirty="0" smtClean="0"/>
              <a:t>těžký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</a:t>
            </a:r>
            <a:r>
              <a:rPr lang="cs-CZ" b="1" dirty="0" smtClean="0"/>
              <a:t>silně magnetický </a:t>
            </a:r>
            <a:r>
              <a:rPr lang="cs-CZ" dirty="0" smtClean="0"/>
              <a:t>(přitahuje magnet, působí na </a:t>
            </a:r>
            <a:r>
              <a:rPr lang="cs-CZ" dirty="0"/>
              <a:t>střelku kompasu)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15365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 l="21770" t="12123" r="33286" b="28851"/>
          <a:stretch>
            <a:fillRect/>
          </a:stretch>
        </p:blipFill>
        <p:spPr>
          <a:xfrm>
            <a:off x="5527675" y="1916113"/>
            <a:ext cx="2625725" cy="2587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638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Magnetit</a:t>
            </a:r>
          </a:p>
        </p:txBody>
      </p:sp>
      <p:sp>
        <p:nvSpPr>
          <p:cNvPr id="16388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Těží se v </a:t>
            </a:r>
            <a:r>
              <a:rPr lang="cs-CZ" b="1" smtClean="0"/>
              <a:t>lomech</a:t>
            </a:r>
            <a:r>
              <a:rPr lang="cs-CZ" smtClean="0"/>
              <a:t> nebo </a:t>
            </a:r>
            <a:r>
              <a:rPr lang="cs-CZ" b="1" smtClean="0"/>
              <a:t>dolech</a:t>
            </a:r>
            <a:r>
              <a:rPr lang="cs-CZ" smtClean="0"/>
              <a:t>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16389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smtClean="0"/>
              <a:t>Tavením </a:t>
            </a:r>
            <a:r>
              <a:rPr lang="cs-CZ" smtClean="0"/>
              <a:t>se z něho získává </a:t>
            </a:r>
            <a:r>
              <a:rPr lang="cs-CZ" b="1" smtClean="0"/>
              <a:t>kov – železo</a:t>
            </a:r>
            <a:r>
              <a:rPr lang="cs-CZ" smtClean="0"/>
              <a:t>.</a:t>
            </a:r>
          </a:p>
          <a:p>
            <a:endParaRPr lang="cs-CZ" smtClean="0"/>
          </a:p>
        </p:txBody>
      </p:sp>
      <p:pic>
        <p:nvPicPr>
          <p:cNvPr id="16390" name="Obrázek 1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84625" y="2773363"/>
            <a:ext cx="4187825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843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Železo</a:t>
            </a:r>
          </a:p>
        </p:txBody>
      </p:sp>
      <p:sp>
        <p:nvSpPr>
          <p:cNvPr id="18436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smtClean="0"/>
              <a:t>Nejstarší předměty ze železa </a:t>
            </a:r>
            <a:r>
              <a:rPr lang="cs-CZ" smtClean="0"/>
              <a:t>už vyráběl pravěký člověk </a:t>
            </a:r>
            <a:r>
              <a:rPr lang="cs-CZ" b="1" smtClean="0"/>
              <a:t>v době železné</a:t>
            </a:r>
            <a:r>
              <a:rPr lang="cs-CZ" smtClean="0"/>
              <a:t>. Byly to </a:t>
            </a:r>
            <a:r>
              <a:rPr lang="cs-CZ" i="1" smtClean="0"/>
              <a:t>zbraně a pracovní nástroje.</a:t>
            </a:r>
          </a:p>
          <a:p>
            <a:r>
              <a:rPr lang="cs-CZ" smtClean="0"/>
              <a:t>Brzy se objevují i první </a:t>
            </a:r>
            <a:r>
              <a:rPr lang="cs-CZ" i="1" smtClean="0"/>
              <a:t>šperky</a:t>
            </a:r>
            <a:r>
              <a:rPr lang="cs-CZ" smtClean="0"/>
              <a:t> – spony, náušnice, náramky.</a:t>
            </a:r>
          </a:p>
        </p:txBody>
      </p:sp>
      <p:sp>
        <p:nvSpPr>
          <p:cNvPr id="18437" name="TextovéPole 8"/>
          <p:cNvSpPr txBox="1">
            <a:spLocks noChangeArrowheads="1"/>
          </p:cNvSpPr>
          <p:nvPr/>
        </p:nvSpPr>
        <p:spPr bwMode="auto">
          <a:xfrm>
            <a:off x="8010525" y="4581525"/>
            <a:ext cx="6477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Obr.2</a:t>
            </a:r>
          </a:p>
        </p:txBody>
      </p:sp>
      <p:pic>
        <p:nvPicPr>
          <p:cNvPr id="1843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5148263" y="1449388"/>
            <a:ext cx="2281237" cy="2281237"/>
          </a:xfrm>
        </p:spPr>
      </p:pic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6732588" y="2636838"/>
            <a:ext cx="6477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Obr.1</a:t>
            </a:r>
          </a:p>
        </p:txBody>
      </p:sp>
      <p:pic>
        <p:nvPicPr>
          <p:cNvPr id="18440" name="Obrázek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27763" y="34591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9458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Železo</a:t>
            </a:r>
          </a:p>
        </p:txBody>
      </p:sp>
      <p:sp>
        <p:nvSpPr>
          <p:cNvPr id="19460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Tavením železné rudy 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v </a:t>
            </a:r>
            <a:r>
              <a:rPr lang="cs-CZ" b="1" smtClean="0"/>
              <a:t>hutích</a:t>
            </a:r>
            <a:r>
              <a:rPr lang="cs-CZ" smtClean="0"/>
              <a:t> se vyrábí železo.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Železo dále zpracovávají </a:t>
            </a:r>
            <a:r>
              <a:rPr lang="cs-CZ" b="1" smtClean="0"/>
              <a:t>železárny</a:t>
            </a:r>
            <a:r>
              <a:rPr lang="cs-CZ" smtClean="0"/>
              <a:t> pro:</a:t>
            </a:r>
          </a:p>
          <a:p>
            <a:r>
              <a:rPr lang="cs-CZ" b="1" smtClean="0"/>
              <a:t>drátovny</a:t>
            </a:r>
            <a:r>
              <a:rPr lang="cs-CZ" smtClean="0"/>
              <a:t>(dráty, pružiny), </a:t>
            </a:r>
          </a:p>
          <a:p>
            <a:r>
              <a:rPr lang="cs-CZ" b="1" smtClean="0"/>
              <a:t>válcovny</a:t>
            </a:r>
            <a:r>
              <a:rPr lang="cs-CZ" smtClean="0"/>
              <a:t>(plechy, trubky)</a:t>
            </a:r>
          </a:p>
          <a:p>
            <a:r>
              <a:rPr lang="cs-CZ" b="1" smtClean="0"/>
              <a:t>ocelárny</a:t>
            </a:r>
            <a:r>
              <a:rPr lang="cs-CZ" smtClean="0"/>
              <a:t>(ocel).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9461" name="Obrázek 9"/>
          <p:cNvPicPr>
            <a:picLocks noChangeAspect="1"/>
          </p:cNvPicPr>
          <p:nvPr/>
        </p:nvPicPr>
        <p:blipFill>
          <a:blip r:embed="rId5"/>
          <a:srcRect l="14433" r="20193"/>
          <a:stretch>
            <a:fillRect/>
          </a:stretch>
        </p:blipFill>
        <p:spPr bwMode="auto">
          <a:xfrm>
            <a:off x="7164388" y="538163"/>
            <a:ext cx="1195387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6"/>
          <a:srcRect/>
          <a:stretch>
            <a:fillRect/>
          </a:stretch>
        </p:blipFill>
        <p:spPr>
          <a:xfrm>
            <a:off x="5649913" y="1609725"/>
            <a:ext cx="1514475" cy="1514475"/>
          </a:xfrm>
        </p:spPr>
      </p:pic>
      <p:pic>
        <p:nvPicPr>
          <p:cNvPr id="19463" name="Obrázek 1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70438" y="4029075"/>
            <a:ext cx="131445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Obrázek 1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419475" y="4989513"/>
            <a:ext cx="135096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Obrázek 14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84888" y="4868863"/>
            <a:ext cx="1355725" cy="180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Obrázek 13"/>
          <p:cNvPicPr>
            <a:picLocks noChangeAspect="1"/>
          </p:cNvPicPr>
          <p:nvPr/>
        </p:nvPicPr>
        <p:blipFill>
          <a:blip r:embed="rId10"/>
          <a:srcRect l="9065" r="10994" b="12209"/>
          <a:stretch>
            <a:fillRect/>
          </a:stretch>
        </p:blipFill>
        <p:spPr bwMode="auto">
          <a:xfrm>
            <a:off x="7440613" y="4029075"/>
            <a:ext cx="1216025" cy="177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7" name="TextovéPole 6"/>
          <p:cNvSpPr txBox="1">
            <a:spLocks noChangeArrowheads="1"/>
          </p:cNvSpPr>
          <p:nvPr/>
        </p:nvSpPr>
        <p:spPr bwMode="auto">
          <a:xfrm>
            <a:off x="7175500" y="2466975"/>
            <a:ext cx="9969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Obr.3,4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20482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Železo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7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Ze železa ve slévárně vzniká 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>litina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</a:t>
            </a:r>
            <a:r>
              <a:rPr lang="cs-CZ" b="1" dirty="0" smtClean="0"/>
              <a:t>pevná, tvrdá a </a:t>
            </a:r>
            <a:r>
              <a:rPr lang="cs-CZ" b="1" u="sng" dirty="0" smtClean="0"/>
              <a:t>křehká </a:t>
            </a:r>
            <a:r>
              <a:rPr lang="cs-CZ" dirty="0" smtClean="0"/>
              <a:t>– </a:t>
            </a:r>
            <a:r>
              <a:rPr lang="cs-CZ" i="1" dirty="0" smtClean="0"/>
              <a:t>nedá se obrábět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odlévají se z ní </a:t>
            </a:r>
            <a:r>
              <a:rPr lang="cs-CZ" i="1" dirty="0" smtClean="0"/>
              <a:t>radiátory</a:t>
            </a:r>
            <a:r>
              <a:rPr lang="cs-CZ" dirty="0" smtClean="0"/>
              <a:t>, </a:t>
            </a:r>
            <a:r>
              <a:rPr lang="cs-CZ" i="1" dirty="0" smtClean="0"/>
              <a:t>kanálové poklopy, vany, pláty kamen,…</a:t>
            </a:r>
            <a:endParaRPr lang="cs-CZ" i="1" dirty="0"/>
          </a:p>
        </p:txBody>
      </p:sp>
      <p:pic>
        <p:nvPicPr>
          <p:cNvPr id="20485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4932363" y="1489075"/>
            <a:ext cx="4038600" cy="3028950"/>
          </a:xfrm>
        </p:spPr>
      </p:pic>
      <p:pic>
        <p:nvPicPr>
          <p:cNvPr id="20486" name="Obrázek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4300" y="4564063"/>
            <a:ext cx="2328863" cy="17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2150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Železo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V ocelárně vzniká ze železa 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>ocel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</a:t>
            </a:r>
            <a:r>
              <a:rPr lang="cs-CZ" b="1" dirty="0" smtClean="0"/>
              <a:t>pevná, tvrdá a </a:t>
            </a:r>
            <a:r>
              <a:rPr lang="cs-CZ" b="1" u="sng" dirty="0" smtClean="0"/>
              <a:t>pružná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i="1" dirty="0" smtClean="0"/>
              <a:t>dá se obrábět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vyrábí se z ní </a:t>
            </a:r>
            <a:r>
              <a:rPr lang="cs-CZ" i="1" dirty="0" smtClean="0"/>
              <a:t>armatury</a:t>
            </a:r>
            <a:r>
              <a:rPr lang="cs-CZ" dirty="0" smtClean="0"/>
              <a:t> do betonu, </a:t>
            </a:r>
            <a:r>
              <a:rPr lang="cs-CZ" i="1" dirty="0" smtClean="0"/>
              <a:t>trubky,</a:t>
            </a:r>
            <a:r>
              <a:rPr lang="cs-CZ" dirty="0" smtClean="0"/>
              <a:t> součásti </a:t>
            </a:r>
            <a:r>
              <a:rPr lang="cs-CZ" i="1" dirty="0" smtClean="0"/>
              <a:t>strojů, motorů</a:t>
            </a:r>
            <a:r>
              <a:rPr lang="cs-CZ" dirty="0" smtClean="0"/>
              <a:t>, </a:t>
            </a:r>
            <a:r>
              <a:rPr lang="cs-CZ" i="1" dirty="0" smtClean="0"/>
              <a:t>zbraně, nástroje, lokomotivy, auta, lodě</a:t>
            </a:r>
            <a:endParaRPr lang="cs-CZ" i="1" dirty="0"/>
          </a:p>
        </p:txBody>
      </p:sp>
      <p:sp>
        <p:nvSpPr>
          <p:cNvPr id="21509" name="TextovéPole 9"/>
          <p:cNvSpPr txBox="1">
            <a:spLocks noChangeArrowheads="1"/>
          </p:cNvSpPr>
          <p:nvPr/>
        </p:nvSpPr>
        <p:spPr bwMode="auto">
          <a:xfrm>
            <a:off x="6791325" y="4498975"/>
            <a:ext cx="9429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Obr.5-10</a:t>
            </a:r>
          </a:p>
        </p:txBody>
      </p:sp>
      <p:pic>
        <p:nvPicPr>
          <p:cNvPr id="21510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5191125" y="1268413"/>
            <a:ext cx="1828800" cy="1828800"/>
          </a:xfrm>
        </p:spPr>
      </p:pic>
      <p:pic>
        <p:nvPicPr>
          <p:cNvPr id="21511" name="Obrázek 11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19925" y="6858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Obrázek 12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91263" y="5208588"/>
            <a:ext cx="1658937" cy="165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Obrázek 13"/>
          <p:cNvPicPr>
            <a:picLocks noChangeAspect="1"/>
          </p:cNvPicPr>
          <p:nvPr/>
        </p:nvPicPr>
        <p:blipFill>
          <a:blip r:embed="rId8"/>
          <a:srcRect t="25061" b="27177"/>
          <a:stretch>
            <a:fillRect/>
          </a:stretch>
        </p:blipFill>
        <p:spPr bwMode="auto">
          <a:xfrm>
            <a:off x="4787900" y="4667250"/>
            <a:ext cx="1828800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4" name="Obrázek 14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734300" y="4441825"/>
            <a:ext cx="14097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5" name="Obrázek 15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829425" y="26320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22530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Železo</a:t>
            </a:r>
          </a:p>
        </p:txBody>
      </p:sp>
      <p:sp>
        <p:nvSpPr>
          <p:cNvPr id="22532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smtClean="0"/>
              <a:t>Železo</a:t>
            </a:r>
            <a:r>
              <a:rPr lang="cs-CZ" smtClean="0"/>
              <a:t> </a:t>
            </a:r>
            <a:r>
              <a:rPr lang="cs-CZ" i="1" smtClean="0"/>
              <a:t>ve vlhkém prostředí </a:t>
            </a:r>
            <a:r>
              <a:rPr lang="cs-CZ" b="1" smtClean="0"/>
              <a:t>koroduje</a:t>
            </a:r>
            <a:r>
              <a:rPr lang="cs-CZ" b="1" smtClean="0">
                <a:latin typeface="Arial" charset="0"/>
              </a:rPr>
              <a:t> </a:t>
            </a:r>
            <a:r>
              <a:rPr lang="cs-CZ" b="1" smtClean="0"/>
              <a:t>(=rezaví) </a:t>
            </a:r>
            <a:r>
              <a:rPr lang="cs-CZ" smtClean="0"/>
              <a:t>a tím se znehodnocuje.</a:t>
            </a:r>
          </a:p>
          <a:p>
            <a:r>
              <a:rPr lang="cs-CZ" smtClean="0"/>
              <a:t>Povrch železných předmětů se proto </a:t>
            </a:r>
            <a:r>
              <a:rPr lang="cs-CZ" b="1" smtClean="0"/>
              <a:t>chrání nátěrem </a:t>
            </a:r>
            <a:r>
              <a:rPr lang="cs-CZ" smtClean="0"/>
              <a:t>či nástřikem barvy.</a:t>
            </a:r>
          </a:p>
        </p:txBody>
      </p:sp>
      <p:pic>
        <p:nvPicPr>
          <p:cNvPr id="22533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4524375" y="1957388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2355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Železo</a:t>
            </a:r>
          </a:p>
        </p:txBody>
      </p:sp>
      <p:sp>
        <p:nvSpPr>
          <p:cNvPr id="23556" name="Zástupný symbol pro obsah 4"/>
          <p:cNvSpPr>
            <a:spLocks noGrp="1"/>
          </p:cNvSpPr>
          <p:nvPr>
            <p:ph sz="half" idx="1"/>
          </p:nvPr>
        </p:nvSpPr>
        <p:spPr>
          <a:xfrm>
            <a:off x="395288" y="1635125"/>
            <a:ext cx="4038600" cy="4525963"/>
          </a:xfrm>
        </p:spPr>
        <p:txBody>
          <a:bodyPr/>
          <a:lstStyle/>
          <a:p>
            <a:r>
              <a:rPr lang="cs-CZ" b="1" smtClean="0"/>
              <a:t>Speciální ušlechtilá ocel nerezaví</a:t>
            </a:r>
            <a:r>
              <a:rPr lang="cs-CZ" smtClean="0"/>
              <a:t>.</a:t>
            </a:r>
          </a:p>
          <a:p>
            <a:r>
              <a:rPr lang="cs-CZ" smtClean="0"/>
              <a:t> Používá se na výrobu </a:t>
            </a:r>
            <a:r>
              <a:rPr lang="cs-CZ" i="1" smtClean="0"/>
              <a:t>nožů, nádobí,  chirurgických nástrojů.</a:t>
            </a:r>
          </a:p>
          <a:p>
            <a:endParaRPr lang="cs-CZ" smtClean="0"/>
          </a:p>
          <a:p>
            <a:r>
              <a:rPr lang="cs-CZ" smtClean="0"/>
              <a:t>V moderním </a:t>
            </a:r>
            <a:r>
              <a:rPr lang="cs-CZ" b="1" smtClean="0"/>
              <a:t>šperkařství</a:t>
            </a:r>
            <a:r>
              <a:rPr lang="cs-CZ" smtClean="0"/>
              <a:t> se z ní vyrábí </a:t>
            </a:r>
            <a:r>
              <a:rPr lang="cs-CZ" i="1" smtClean="0"/>
              <a:t>prsteny i přívě</a:t>
            </a:r>
            <a:r>
              <a:rPr lang="cs-CZ" i="1" smtClean="0">
                <a:latin typeface="Arial" charset="0"/>
              </a:rPr>
              <a:t>s</a:t>
            </a:r>
            <a:r>
              <a:rPr lang="cs-CZ" i="1" smtClean="0"/>
              <a:t>ky.</a:t>
            </a:r>
          </a:p>
        </p:txBody>
      </p:sp>
      <p:sp>
        <p:nvSpPr>
          <p:cNvPr id="23557" name="TextovéPole 5"/>
          <p:cNvSpPr txBox="1">
            <a:spLocks noChangeArrowheads="1"/>
          </p:cNvSpPr>
          <p:nvPr/>
        </p:nvSpPr>
        <p:spPr bwMode="auto">
          <a:xfrm>
            <a:off x="7602538" y="3597275"/>
            <a:ext cx="10318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Obr.11-14</a:t>
            </a:r>
          </a:p>
        </p:txBody>
      </p:sp>
      <p:pic>
        <p:nvPicPr>
          <p:cNvPr id="23558" name="Obrázek 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9950" y="4784725"/>
            <a:ext cx="201930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6"/>
          <a:srcRect l="14932" t="2" r="14087" b="-232"/>
          <a:stretch>
            <a:fillRect/>
          </a:stretch>
        </p:blipFill>
        <p:spPr>
          <a:xfrm>
            <a:off x="6210300" y="2917825"/>
            <a:ext cx="1157288" cy="1635125"/>
          </a:xfrm>
        </p:spPr>
      </p:pic>
      <p:pic>
        <p:nvPicPr>
          <p:cNvPr id="23560" name="Obrázek 7"/>
          <p:cNvPicPr>
            <a:picLocks noChangeAspect="1"/>
          </p:cNvPicPr>
          <p:nvPr/>
        </p:nvPicPr>
        <p:blipFill>
          <a:blip r:embed="rId7"/>
          <a:srcRect t="14699" b="18883"/>
          <a:stretch>
            <a:fillRect/>
          </a:stretch>
        </p:blipFill>
        <p:spPr bwMode="auto">
          <a:xfrm>
            <a:off x="7367588" y="2060575"/>
            <a:ext cx="17351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1" name="Obrázek 1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45138" y="1096963"/>
            <a:ext cx="1822450" cy="182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24578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Železo</a:t>
            </a:r>
          </a:p>
        </p:txBody>
      </p:sp>
      <p:sp>
        <p:nvSpPr>
          <p:cNvPr id="24580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4425"/>
          </a:xfrm>
        </p:spPr>
        <p:txBody>
          <a:bodyPr/>
          <a:lstStyle/>
          <a:p>
            <a:r>
              <a:rPr lang="cs-CZ" smtClean="0"/>
              <a:t>Nefunkční železné předměty nepatří na skládku, ale </a:t>
            </a:r>
            <a:r>
              <a:rPr lang="cs-CZ" b="1" smtClean="0"/>
              <a:t>do sběrny druhotných surovin</a:t>
            </a:r>
            <a:r>
              <a:rPr lang="cs-CZ" smtClean="0"/>
              <a:t>(=kovošrotu).</a:t>
            </a:r>
          </a:p>
          <a:p>
            <a:endParaRPr lang="cs-CZ" smtClean="0"/>
          </a:p>
          <a:p>
            <a:r>
              <a:rPr lang="cs-CZ" smtClean="0"/>
              <a:t>Po roztavení v pecích se z nich získává nová surovina pro výrobu - </a:t>
            </a:r>
            <a:r>
              <a:rPr lang="cs-CZ" b="1" smtClean="0"/>
              <a:t>procesem recyklace</a:t>
            </a:r>
            <a:r>
              <a:rPr lang="cs-CZ" smtClean="0"/>
              <a:t>.</a:t>
            </a:r>
          </a:p>
        </p:txBody>
      </p:sp>
      <p:pic>
        <p:nvPicPr>
          <p:cNvPr id="24581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6048375" y="620713"/>
            <a:ext cx="2852738" cy="2138362"/>
          </a:xfrm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6"/>
          <a:srcRect t="11591"/>
          <a:stretch>
            <a:fillRect/>
          </a:stretch>
        </p:blipFill>
        <p:spPr bwMode="auto">
          <a:xfrm>
            <a:off x="4572000" y="2211388"/>
            <a:ext cx="2835275" cy="188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05400" y="4652963"/>
            <a:ext cx="2741613" cy="205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25602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 informací:</a:t>
            </a:r>
          </a:p>
        </p:txBody>
      </p:sp>
      <p:sp>
        <p:nvSpPr>
          <p:cNvPr id="25604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r>
              <a:rPr lang="cs-CZ" sz="2000" smtClean="0"/>
              <a:t>Učivo vychází z učebnice J. Matyášek, V. Štiková, J. Trna, </a:t>
            </a:r>
            <a:r>
              <a:rPr lang="cs-CZ" sz="2000" i="1" smtClean="0"/>
              <a:t>PŘÍRODOVĚDA 5</a:t>
            </a:r>
            <a:r>
              <a:rPr lang="cs-CZ" sz="2000" smtClean="0"/>
              <a:t>,učebnice pro 5.ročník, </a:t>
            </a:r>
            <a:r>
              <a:rPr lang="cs-CZ" sz="1800" smtClean="0"/>
              <a:t>ČLOVĚK A JEHO SVĚT</a:t>
            </a:r>
            <a:r>
              <a:rPr lang="cs-CZ" sz="2000" smtClean="0"/>
              <a:t>, nakladatelství Nová </a:t>
            </a:r>
            <a:r>
              <a:rPr lang="cs-CZ" sz="1800" smtClean="0"/>
              <a:t>škola</a:t>
            </a:r>
            <a:r>
              <a:rPr lang="cs-CZ" sz="2000" smtClean="0"/>
              <a:t> 2004,  ISBN 80-7289-063-8, str. 13 </a:t>
            </a:r>
          </a:p>
          <a:p>
            <a:endParaRPr lang="cs-CZ" sz="1800" smtClean="0"/>
          </a:p>
          <a:p>
            <a:r>
              <a:rPr lang="cs-CZ" sz="2000" smtClean="0"/>
              <a:t>Fotografie, není-li uvedeno jinak, jsou vlastním dílem autora. </a:t>
            </a:r>
          </a:p>
          <a:p>
            <a:r>
              <a:rPr lang="cs-CZ" sz="2000" smtClean="0"/>
              <a:t>Obr.1-14: Microsoft Office Klipart </a:t>
            </a:r>
            <a:r>
              <a:rPr lang="cs-CZ" sz="2000" i="1" smtClean="0"/>
              <a:t>/office.microsoft.com/</a:t>
            </a:r>
          </a:p>
          <a:p>
            <a:endParaRPr lang="cs-CZ" sz="2000" smtClean="0"/>
          </a:p>
          <a:p>
            <a:endParaRPr lang="cs-CZ" sz="2000" smtClean="0"/>
          </a:p>
          <a:p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315</Words>
  <Application>Microsoft Office PowerPoint</Application>
  <PresentationFormat>On-screen Show (4:3)</PresentationFormat>
  <Paragraphs>85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Wingdings</vt:lpstr>
      <vt:lpstr>Motiv systému Office</vt:lpstr>
      <vt:lpstr>Snímek 1</vt:lpstr>
      <vt:lpstr>Magnetit</vt:lpstr>
      <vt:lpstr>Magnetit</vt:lpstr>
      <vt:lpstr>Železo</vt:lpstr>
      <vt:lpstr>Železo</vt:lpstr>
      <vt:lpstr>Železo</vt:lpstr>
      <vt:lpstr>Železo</vt:lpstr>
      <vt:lpstr>Železo</vt:lpstr>
      <vt:lpstr>Železo</vt:lpstr>
      <vt:lpstr>Železo</vt:lpstr>
      <vt:lpstr>Použité zdroje informací: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DUM</cp:lastModifiedBy>
  <cp:revision>33</cp:revision>
  <dcterms:created xsi:type="dcterms:W3CDTF">2013-01-06T11:03:03Z</dcterms:created>
  <dcterms:modified xsi:type="dcterms:W3CDTF">2013-09-17T17:05:05Z</dcterms:modified>
</cp:coreProperties>
</file>