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notesSlides/notesSlide1.xml" ContentType="application/vnd.openxmlformats-officedocument.presentationml.notesSlide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4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46" autoAdjust="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071A8B-6D15-4B52-BC25-70CC62975F1E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CD2AF3-A20D-464A-956E-C24E4CA974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8256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CD2AF3-A20D-464A-956E-C24E4CA9742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1706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0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7.JPG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image" Target="../media/image6.JP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3.jpeg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6.JPG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image" Target="../media/image15.JPG"/><Relationship Id="rId5" Type="http://schemas.openxmlformats.org/officeDocument/2006/relationships/image" Target="../media/image14.JP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5" Type="http://schemas.openxmlformats.org/officeDocument/2006/relationships/image" Target="../media/image21.jpeg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1.xml"/><Relationship Id="rId1" Type="http://schemas.openxmlformats.org/officeDocument/2006/relationships/tags" Target="../tags/tag20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785031868"/>
              </p:ext>
            </p:extLst>
          </p:nvPr>
        </p:nvGraphicFramePr>
        <p:xfrm>
          <a:off x="457200" y="1526706"/>
          <a:ext cx="8229600" cy="524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15.4.2013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VY_52_INOVACE_70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 a jeho</a:t>
                      </a:r>
                      <a:r>
                        <a:rPr lang="cs-CZ" baseline="0" dirty="0" smtClean="0"/>
                        <a:t> svět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Přírodověda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Uhlí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seznamuje s důležitou energetickou</a:t>
                      </a:r>
                      <a:r>
                        <a:rPr lang="cs-CZ" baseline="0" dirty="0" smtClean="0"/>
                        <a:t> surovinou- uhlím, </a:t>
                      </a:r>
                      <a:r>
                        <a:rPr lang="cs-CZ" smtClean="0"/>
                        <a:t>uvádí výskyt</a:t>
                      </a:r>
                      <a:r>
                        <a:rPr lang="cs-CZ" baseline="0" smtClean="0"/>
                        <a:t> </a:t>
                      </a:r>
                      <a:r>
                        <a:rPr lang="cs-CZ" baseline="0" dirty="0" smtClean="0"/>
                        <a:t>v přírodě, využití</a:t>
                      </a:r>
                      <a:r>
                        <a:rPr lang="cs-CZ" dirty="0" smtClean="0"/>
                        <a:t> v praxi,</a:t>
                      </a:r>
                      <a:r>
                        <a:rPr lang="cs-CZ" baseline="0" dirty="0" smtClean="0"/>
                        <a:t> ekologické problémy.</a:t>
                      </a:r>
                      <a:r>
                        <a:rPr lang="cs-CZ" dirty="0" smtClean="0"/>
                        <a:t> Může sloužit k samostatnému zápisu učiva.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Prezentace – výklad učiva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2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Uhlí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b="1" dirty="0" smtClean="0"/>
              <a:t>Uhlí je hornina </a:t>
            </a:r>
            <a:r>
              <a:rPr lang="cs-CZ" sz="3200" dirty="0" smtClean="0"/>
              <a:t>složená převážně z </a:t>
            </a:r>
            <a:r>
              <a:rPr lang="cs-CZ" sz="3200" b="1" dirty="0" smtClean="0"/>
              <a:t>uhlíku</a:t>
            </a:r>
            <a:r>
              <a:rPr lang="cs-CZ" sz="3200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Čím více uhlíku obsahuje, tím je jeho </a:t>
            </a:r>
            <a:r>
              <a:rPr lang="cs-CZ" i="1" dirty="0" smtClean="0"/>
              <a:t>barva tmavší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U nás se těží hnědé uhlí, v menším množství uhlí černé.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52" t="13642" r="34597" b="23982"/>
          <a:stretch/>
        </p:blipFill>
        <p:spPr>
          <a:xfrm>
            <a:off x="4803918" y="4058262"/>
            <a:ext cx="2462044" cy="251204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34" t="20089" r="32448" b="28089"/>
          <a:stretch/>
        </p:blipFill>
        <p:spPr>
          <a:xfrm>
            <a:off x="6147158" y="1822812"/>
            <a:ext cx="2521563" cy="2206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633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Černé uhlí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Je to </a:t>
            </a:r>
            <a:r>
              <a:rPr lang="cs-CZ" b="1" dirty="0" smtClean="0"/>
              <a:t>hornina černé barvy </a:t>
            </a:r>
            <a:r>
              <a:rPr lang="cs-CZ" dirty="0" smtClean="0"/>
              <a:t>se </a:t>
            </a:r>
            <a:r>
              <a:rPr lang="cs-CZ" i="1" dirty="0" smtClean="0"/>
              <a:t>skelným leskem.</a:t>
            </a:r>
          </a:p>
          <a:p>
            <a:r>
              <a:rPr lang="cs-CZ" dirty="0" smtClean="0"/>
              <a:t>Těží se v </a:t>
            </a:r>
            <a:r>
              <a:rPr lang="cs-CZ" b="1" dirty="0" smtClean="0"/>
              <a:t>hlubinných dolech</a:t>
            </a:r>
            <a:r>
              <a:rPr lang="cs-CZ" dirty="0" smtClean="0"/>
              <a:t> v Ostravsko-karvinském revíru.</a:t>
            </a:r>
          </a:p>
          <a:p>
            <a:r>
              <a:rPr lang="cs-CZ" dirty="0" smtClean="0"/>
              <a:t>Je </a:t>
            </a:r>
            <a:r>
              <a:rPr lang="cs-CZ" i="1" dirty="0" smtClean="0"/>
              <a:t>výhřevnější</a:t>
            </a:r>
            <a:r>
              <a:rPr lang="cs-CZ" dirty="0" smtClean="0"/>
              <a:t> než uhlí hnědé.</a:t>
            </a:r>
          </a:p>
          <a:p>
            <a:endParaRPr lang="cs-CZ" dirty="0"/>
          </a:p>
        </p:txBody>
      </p:sp>
      <p:pic>
        <p:nvPicPr>
          <p:cNvPr id="13" name="Zástupný symbol pro obsah 8"/>
          <p:cNvPicPr>
            <a:picLocks noGrp="1" noChangeAspect="1"/>
          </p:cNvPicPr>
          <p:nvPr>
            <p:ph sz="half" idx="2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41" t="27893" r="26866" b="24346"/>
          <a:stretch/>
        </p:blipFill>
        <p:spPr>
          <a:xfrm>
            <a:off x="4932040" y="1628800"/>
            <a:ext cx="4013186" cy="2692400"/>
          </a:xfr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61" b="13733"/>
          <a:stretch/>
        </p:blipFill>
        <p:spPr>
          <a:xfrm>
            <a:off x="3347864" y="5036023"/>
            <a:ext cx="2304256" cy="168683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4568" y="3212976"/>
            <a:ext cx="1154863" cy="115486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668714" y="4339843"/>
            <a:ext cx="7920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Obr.1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6374802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135796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Hnědé uhlí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107504" y="1485188"/>
            <a:ext cx="4038600" cy="4525963"/>
          </a:xfrm>
        </p:spPr>
        <p:txBody>
          <a:bodyPr>
            <a:noAutofit/>
          </a:bodyPr>
          <a:lstStyle/>
          <a:p>
            <a:r>
              <a:rPr lang="cs-CZ" dirty="0" smtClean="0"/>
              <a:t>Je to </a:t>
            </a:r>
            <a:r>
              <a:rPr lang="cs-CZ" b="1" dirty="0" smtClean="0"/>
              <a:t>hornina hnědé barvy.</a:t>
            </a:r>
          </a:p>
          <a:p>
            <a:r>
              <a:rPr lang="cs-CZ" dirty="0" smtClean="0"/>
              <a:t>Těží se v </a:t>
            </a:r>
            <a:r>
              <a:rPr lang="cs-CZ" b="1" dirty="0" smtClean="0"/>
              <a:t>povrchových dolech </a:t>
            </a:r>
            <a:r>
              <a:rPr lang="cs-CZ" dirty="0" smtClean="0"/>
              <a:t>v Severočeském hnědouhelném revíru v okolí Mostu.</a:t>
            </a:r>
          </a:p>
          <a:p>
            <a:r>
              <a:rPr lang="cs-CZ" dirty="0" smtClean="0"/>
              <a:t>Je </a:t>
            </a:r>
            <a:r>
              <a:rPr lang="cs-CZ" i="1" dirty="0" smtClean="0"/>
              <a:t>méně kvalitní </a:t>
            </a:r>
            <a:r>
              <a:rPr lang="cs-CZ" dirty="0" smtClean="0"/>
              <a:t>než uhlí černé, obsahuje </a:t>
            </a:r>
            <a:r>
              <a:rPr lang="cs-CZ" i="1" dirty="0" smtClean="0"/>
              <a:t>více příměsí síry.</a:t>
            </a:r>
          </a:p>
          <a:p>
            <a:r>
              <a:rPr lang="cs-CZ" dirty="0" smtClean="0"/>
              <a:t>Uhlí se </a:t>
            </a:r>
            <a:r>
              <a:rPr lang="cs-CZ" b="1" dirty="0" smtClean="0"/>
              <a:t>dopravuje po železnici.</a:t>
            </a:r>
            <a:endParaRPr lang="cs-CZ" b="1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45" t="9420" r="26866" b="20291"/>
          <a:stretch/>
        </p:blipFill>
        <p:spPr>
          <a:xfrm>
            <a:off x="4932040" y="1780796"/>
            <a:ext cx="2736304" cy="2845755"/>
          </a:xfr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012" b="26625"/>
          <a:stretch/>
        </p:blipFill>
        <p:spPr>
          <a:xfrm>
            <a:off x="4013122" y="4923098"/>
            <a:ext cx="3095625" cy="162098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410377" y="6519446"/>
            <a:ext cx="71936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Obr.3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811707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Uhlí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4" y="1848839"/>
            <a:ext cx="4690864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Uhlí vzniklo z rostlin zapadlých do pralesních močálů před mnoha milióny let (říká se mu též </a:t>
            </a:r>
            <a:r>
              <a:rPr lang="cs-CZ" i="1" dirty="0" smtClean="0"/>
              <a:t>fosilní palivo</a:t>
            </a:r>
            <a:r>
              <a:rPr lang="cs-CZ" dirty="0" smtClean="0"/>
              <a:t>).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Jeho </a:t>
            </a:r>
            <a:r>
              <a:rPr lang="cs-CZ" b="1" dirty="0" smtClean="0"/>
              <a:t>zdroje jsou omezené</a:t>
            </a:r>
            <a:r>
              <a:rPr lang="cs-CZ" dirty="0" smtClean="0"/>
              <a:t>.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3347" y="4367949"/>
            <a:ext cx="1828800" cy="18288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795713" y="5573408"/>
            <a:ext cx="6834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Obr.5</a:t>
            </a:r>
            <a:endParaRPr lang="cs-CZ" sz="16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59" r="11042"/>
          <a:stretch/>
        </p:blipFill>
        <p:spPr>
          <a:xfrm>
            <a:off x="6444208" y="722189"/>
            <a:ext cx="2069976" cy="265722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7998298" y="3377596"/>
            <a:ext cx="75016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Obr.4</a:t>
            </a:r>
            <a:endParaRPr lang="cs-CZ" sz="16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39" t="7910" r="9293" b="21999"/>
          <a:stretch/>
        </p:blipFill>
        <p:spPr>
          <a:xfrm>
            <a:off x="4860032" y="2617970"/>
            <a:ext cx="2050147" cy="1522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377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Uhlí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504056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dirty="0" smtClean="0"/>
              <a:t>Uhlí je naší </a:t>
            </a:r>
            <a:r>
              <a:rPr lang="cs-CZ" sz="3200" b="1" dirty="0" smtClean="0"/>
              <a:t>nejvýznamnější domácí energetickou surovinou</a:t>
            </a:r>
            <a:r>
              <a:rPr lang="cs-CZ" sz="3200" dirty="0" smtClean="0"/>
              <a:t>.</a:t>
            </a:r>
          </a:p>
          <a:p>
            <a:pPr marL="0" indent="0">
              <a:buNone/>
            </a:pPr>
            <a:endParaRPr lang="cs-CZ" sz="3200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Používá se k </a:t>
            </a:r>
            <a:r>
              <a:rPr lang="cs-CZ" b="1" dirty="0" smtClean="0"/>
              <a:t>topení a k výrobě elektrické energie</a:t>
            </a:r>
            <a:r>
              <a:rPr lang="cs-CZ" dirty="0" smtClean="0"/>
              <a:t> v tepelných elektrárnách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71" b="16835"/>
          <a:stretch/>
        </p:blipFill>
        <p:spPr>
          <a:xfrm>
            <a:off x="4067944" y="5063319"/>
            <a:ext cx="2419300" cy="1628029"/>
          </a:xfr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78" r="16319"/>
          <a:stretch/>
        </p:blipFill>
        <p:spPr>
          <a:xfrm>
            <a:off x="6516216" y="3844029"/>
            <a:ext cx="1368152" cy="20449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76" b="17030"/>
          <a:stretch/>
        </p:blipFill>
        <p:spPr>
          <a:xfrm>
            <a:off x="5457202" y="1268761"/>
            <a:ext cx="2641119" cy="170072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172400" y="2636912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Obr.6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74202" y="5542429"/>
            <a:ext cx="7738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Obr.7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16216" y="6349859"/>
            <a:ext cx="6840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Obr.8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117499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Uhlí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/>
              <a:t>Spalováním uhlí </a:t>
            </a:r>
            <a:r>
              <a:rPr lang="cs-CZ" dirty="0" smtClean="0"/>
              <a:t>se do ovzduší uvolňují </a:t>
            </a:r>
            <a:r>
              <a:rPr lang="cs-CZ" i="1" dirty="0" smtClean="0"/>
              <a:t>oxidy síry</a:t>
            </a:r>
            <a:r>
              <a:rPr lang="cs-CZ" dirty="0" smtClean="0"/>
              <a:t>. Způsobují </a:t>
            </a:r>
            <a:r>
              <a:rPr lang="cs-CZ" b="1" dirty="0" smtClean="0"/>
              <a:t>znečištění ovzduší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Ve velkoměstech je vzniklý </a:t>
            </a:r>
            <a:r>
              <a:rPr lang="cs-CZ" b="1" dirty="0" smtClean="0"/>
              <a:t>smog</a:t>
            </a:r>
            <a:r>
              <a:rPr lang="cs-CZ" dirty="0" smtClean="0"/>
              <a:t> velkým problémem.</a:t>
            </a: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76" t="7978" r="-1" b="11647"/>
          <a:stretch/>
        </p:blipFill>
        <p:spPr>
          <a:xfrm>
            <a:off x="5454560" y="1628800"/>
            <a:ext cx="3472019" cy="262006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91" t="29383" r="17121" b="29091"/>
          <a:stretch/>
        </p:blipFill>
        <p:spPr>
          <a:xfrm>
            <a:off x="3560828" y="4509120"/>
            <a:ext cx="3870531" cy="2050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599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10176"/>
            <a:ext cx="8229600" cy="1143000"/>
          </a:xfrm>
        </p:spPr>
        <p:txBody>
          <a:bodyPr/>
          <a:lstStyle/>
          <a:p>
            <a:r>
              <a:rPr lang="cs-CZ" dirty="0" smtClean="0"/>
              <a:t>Uhlí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943000" y="1637017"/>
            <a:ext cx="7715200" cy="13967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Krajina zničená těžbou  se obnovuje rekultivací .</a:t>
            </a:r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517474"/>
            <a:ext cx="3384376" cy="25382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0" t="5159"/>
          <a:stretch/>
        </p:blipFill>
        <p:spPr>
          <a:xfrm>
            <a:off x="4241870" y="3951667"/>
            <a:ext cx="3615883" cy="2467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52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Uhlí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7715200" cy="13967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Uhlí patří mezi </a:t>
            </a:r>
            <a:r>
              <a:rPr lang="cs-CZ" b="1" dirty="0" smtClean="0"/>
              <a:t>neobnovitelné zdroje energie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Jeho zásoby v ČR budou brzy vyčerpány.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3528" y="4504232"/>
            <a:ext cx="4536504" cy="206259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Místo tepelných elektráren </a:t>
            </a:r>
            <a:r>
              <a:rPr lang="cs-CZ" b="1" dirty="0" smtClean="0"/>
              <a:t>je třeba </a:t>
            </a:r>
            <a:r>
              <a:rPr lang="cs-CZ" dirty="0" smtClean="0"/>
              <a:t>získávat </a:t>
            </a:r>
            <a:r>
              <a:rPr lang="cs-CZ" i="1" dirty="0" smtClean="0"/>
              <a:t>energii z obnovitelných zdrojů </a:t>
            </a:r>
            <a:r>
              <a:rPr lang="cs-CZ" dirty="0" smtClean="0"/>
              <a:t>(vítr, voda, slunce).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7709" y="2852935"/>
            <a:ext cx="2785416" cy="3713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178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 informací: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/>
          </a:bodyPr>
          <a:lstStyle/>
          <a:p>
            <a:r>
              <a:rPr lang="cs-CZ" sz="2400" dirty="0"/>
              <a:t>Učivo vychází z učebnice J. </a:t>
            </a:r>
            <a:r>
              <a:rPr lang="cs-CZ" sz="2400" dirty="0" err="1"/>
              <a:t>Matyášek</a:t>
            </a:r>
            <a:r>
              <a:rPr lang="cs-CZ" sz="2400" dirty="0"/>
              <a:t>, V. Štiková, J. Trna, </a:t>
            </a:r>
            <a:r>
              <a:rPr lang="cs-CZ" sz="2400" i="1" dirty="0"/>
              <a:t>PŘÍRODOVĚDA 5</a:t>
            </a:r>
            <a:r>
              <a:rPr lang="cs-CZ" sz="2400" dirty="0"/>
              <a:t>,učebnice pro 5.ročník, </a:t>
            </a:r>
            <a:r>
              <a:rPr lang="cs-CZ" sz="2000" dirty="0"/>
              <a:t>ČLOVĚK A JEHO SVĚT</a:t>
            </a:r>
            <a:r>
              <a:rPr lang="cs-CZ" sz="2400" dirty="0"/>
              <a:t>, nakladatelství Nová škola 2004,  ISBN 80-7289-063-8, str. </a:t>
            </a:r>
            <a:r>
              <a:rPr lang="cs-CZ" sz="2400" dirty="0" smtClean="0"/>
              <a:t>15</a:t>
            </a:r>
            <a:endParaRPr lang="cs-CZ" sz="2400" dirty="0"/>
          </a:p>
          <a:p>
            <a:pPr marL="0" indent="0">
              <a:buNone/>
            </a:pPr>
            <a:endParaRPr lang="cs-CZ" sz="2000" u="sng" dirty="0"/>
          </a:p>
          <a:p>
            <a:r>
              <a:rPr lang="cs-CZ" sz="2400" dirty="0"/>
              <a:t>Fotografie, není-li uvedeno jinak, jsou vlastním dílem autora. </a:t>
            </a:r>
          </a:p>
          <a:p>
            <a:r>
              <a:rPr lang="cs-CZ" sz="2400" smtClean="0"/>
              <a:t>Obr.1-8: </a:t>
            </a:r>
            <a:r>
              <a:rPr lang="cs-CZ" sz="2400" dirty="0"/>
              <a:t>Microsoft Office Klipart </a:t>
            </a:r>
            <a:r>
              <a:rPr lang="cs-CZ" sz="2400" i="1" dirty="0"/>
              <a:t>/office.microsoft.com/</a:t>
            </a:r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35686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347</Words>
  <Application>Microsoft Office PowerPoint</Application>
  <PresentationFormat>Předvádění na obrazovce (4:3)</PresentationFormat>
  <Paragraphs>76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Uhlí</vt:lpstr>
      <vt:lpstr>Černé uhlí</vt:lpstr>
      <vt:lpstr>Hnědé uhlí</vt:lpstr>
      <vt:lpstr>Uhlí</vt:lpstr>
      <vt:lpstr>Uhlí</vt:lpstr>
      <vt:lpstr>Uhlí</vt:lpstr>
      <vt:lpstr>Uhlí</vt:lpstr>
      <vt:lpstr>Uhlí</vt:lpstr>
      <vt:lpstr>Použité zdroje informací:</vt:lpstr>
    </vt:vector>
  </TitlesOfParts>
  <Company>-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Sobotková Dana</cp:lastModifiedBy>
  <cp:revision>27</cp:revision>
  <dcterms:created xsi:type="dcterms:W3CDTF">2013-01-06T11:03:03Z</dcterms:created>
  <dcterms:modified xsi:type="dcterms:W3CDTF">2013-08-29T07:01:23Z</dcterms:modified>
</cp:coreProperties>
</file>