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6" r:id="rId10"/>
    <p:sldId id="264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455" autoAdjust="0"/>
  </p:normalViewPr>
  <p:slideViewPr>
    <p:cSldViewPr>
      <p:cViewPr varScale="1">
        <p:scale>
          <a:sx n="66" d="100"/>
          <a:sy n="66" d="100"/>
        </p:scale>
        <p:origin x="-6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8CE62-E786-4B04-AF51-312576F08A7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74B61-A7E6-474A-933F-0ABEAC5C63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346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74B61-A7E6-474A-933F-0ABEAC5C636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787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8.JPG"/><Relationship Id="rId5" Type="http://schemas.openxmlformats.org/officeDocument/2006/relationships/image" Target="../media/image7.GI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1.JP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4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JP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1.JP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0.jpeg"/><Relationship Id="rId5" Type="http://schemas.openxmlformats.org/officeDocument/2006/relationships/image" Target="../media/image19.JPG"/><Relationship Id="rId10" Type="http://schemas.openxmlformats.org/officeDocument/2006/relationships/image" Target="../media/image24.JPG"/><Relationship Id="rId4" Type="http://schemas.openxmlformats.org/officeDocument/2006/relationships/image" Target="../media/image3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1.JPG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786275871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21.4.2013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VY_52_INOVACE_71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Ropa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důležitou strategickou</a:t>
                      </a:r>
                      <a:r>
                        <a:rPr lang="cs-CZ" baseline="0" dirty="0" smtClean="0"/>
                        <a:t> surovinou- ropou, </a:t>
                      </a:r>
                      <a:r>
                        <a:rPr lang="cs-CZ" dirty="0" smtClean="0"/>
                        <a:t>uvádí její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praxi,</a:t>
                      </a:r>
                      <a:r>
                        <a:rPr lang="cs-CZ" baseline="0" dirty="0" smtClean="0"/>
                        <a:t> ekologické problémy.</a:t>
                      </a:r>
                      <a:r>
                        <a:rPr lang="cs-CZ" dirty="0" smtClean="0"/>
                        <a:t>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opa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139952" cy="5141168"/>
          </a:xfrm>
        </p:spPr>
        <p:txBody>
          <a:bodyPr>
            <a:normAutofit/>
          </a:bodyPr>
          <a:lstStyle/>
          <a:p>
            <a:r>
              <a:rPr lang="cs-CZ" b="1" dirty="0" smtClean="0"/>
              <a:t>ROPA</a:t>
            </a:r>
            <a:r>
              <a:rPr lang="cs-CZ" dirty="0" smtClean="0"/>
              <a:t> je </a:t>
            </a:r>
            <a:r>
              <a:rPr lang="cs-CZ" b="1" dirty="0" smtClean="0"/>
              <a:t>olejnatá kapalina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různobarevná </a:t>
            </a:r>
            <a:r>
              <a:rPr lang="cs-CZ" dirty="0" smtClean="0"/>
              <a:t>(</a:t>
            </a:r>
            <a:r>
              <a:rPr lang="cs-CZ" i="1" dirty="0" smtClean="0"/>
              <a:t>bělavá, žlutá, hnědá, černá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vůni jako benzín</a:t>
            </a:r>
          </a:p>
          <a:p>
            <a:endParaRPr lang="cs-CZ" b="1" dirty="0" smtClean="0"/>
          </a:p>
          <a:p>
            <a:r>
              <a:rPr lang="cs-CZ" b="1" dirty="0" smtClean="0"/>
              <a:t>vznikla před milióny let </a:t>
            </a:r>
            <a:r>
              <a:rPr lang="cs-CZ" dirty="0" smtClean="0"/>
              <a:t>z odumřelých mořských živočichů</a:t>
            </a:r>
          </a:p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89" t="18922" r="23682" b="18357"/>
          <a:stretch/>
        </p:blipFill>
        <p:spPr>
          <a:xfrm>
            <a:off x="5220072" y="1772816"/>
            <a:ext cx="2126442" cy="3984683"/>
          </a:xfrm>
        </p:spPr>
      </p:pic>
      <p:sp>
        <p:nvSpPr>
          <p:cNvPr id="6" name="TextovéPole 5"/>
          <p:cNvSpPr txBox="1"/>
          <p:nvPr/>
        </p:nvSpPr>
        <p:spPr>
          <a:xfrm>
            <a:off x="6639949" y="5730395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Ropa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nachází se v </a:t>
            </a:r>
            <a:r>
              <a:rPr lang="cs-CZ" b="1" dirty="0" smtClean="0"/>
              <a:t>podzemních</a:t>
            </a:r>
            <a:r>
              <a:rPr lang="cs-CZ" dirty="0" smtClean="0"/>
              <a:t> prohlubních = </a:t>
            </a:r>
            <a:r>
              <a:rPr lang="cs-CZ" b="1" dirty="0" smtClean="0"/>
              <a:t>pánvích</a:t>
            </a:r>
            <a:r>
              <a:rPr lang="cs-CZ" dirty="0" smtClean="0"/>
              <a:t> na pískovém podloží, shora bývá uzavřena nepropustnými horninami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těží se hloubkovými vrty</a:t>
            </a:r>
            <a:endParaRPr lang="cs-CZ" sz="3200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07" b="16708"/>
          <a:stretch/>
        </p:blipFill>
        <p:spPr>
          <a:xfrm>
            <a:off x="4932040" y="4208662"/>
            <a:ext cx="2226916" cy="1480559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65" b="16177"/>
          <a:stretch/>
        </p:blipFill>
        <p:spPr>
          <a:xfrm>
            <a:off x="5785471" y="2132856"/>
            <a:ext cx="3123686" cy="204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Ropa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75476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</a:t>
            </a:r>
            <a:r>
              <a:rPr lang="cs-CZ" b="1" dirty="0" smtClean="0"/>
              <a:t>ČR</a:t>
            </a:r>
            <a:r>
              <a:rPr lang="cs-CZ" dirty="0" smtClean="0"/>
              <a:t> se ropa nachází jen v </a:t>
            </a:r>
            <a:r>
              <a:rPr lang="cs-CZ" i="1" dirty="0" smtClean="0"/>
              <a:t>malém množství </a:t>
            </a:r>
            <a:r>
              <a:rPr lang="cs-CZ" b="1" dirty="0" smtClean="0"/>
              <a:t>u Hodonína a Břeclavi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velké zdroje ropy jsou </a:t>
            </a:r>
            <a:r>
              <a:rPr lang="cs-CZ" i="1" dirty="0" smtClean="0"/>
              <a:t>v pouštních oblastech nebo pod mořským dnem</a:t>
            </a:r>
            <a:r>
              <a:rPr lang="cs-CZ" dirty="0" smtClean="0"/>
              <a:t>(těžební ropné plošiny)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0198" y="277843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809528"/>
            <a:ext cx="259228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Ropa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038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ropa se dopravuje </a:t>
            </a:r>
            <a:r>
              <a:rPr lang="cs-CZ" sz="3200" b="1" dirty="0" smtClean="0"/>
              <a:t>ropovody</a:t>
            </a:r>
            <a:r>
              <a:rPr lang="cs-CZ" sz="3200" dirty="0" smtClean="0"/>
              <a:t> nebo lodními </a:t>
            </a:r>
            <a:r>
              <a:rPr lang="cs-CZ" sz="3200" b="1" dirty="0" smtClean="0"/>
              <a:t>tankery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/>
          </a:p>
          <a:p>
            <a:endParaRPr lang="cs-CZ" sz="3200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1942"/>
            <a:ext cx="2016224" cy="201622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80" b="17620"/>
          <a:stretch/>
        </p:blipFill>
        <p:spPr>
          <a:xfrm>
            <a:off x="1446414" y="3908755"/>
            <a:ext cx="3168352" cy="1980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898867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Ropa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Ropné </a:t>
            </a:r>
            <a:r>
              <a:rPr lang="cs-CZ" sz="3200" b="1" dirty="0" smtClean="0"/>
              <a:t>havárie tankerů </a:t>
            </a:r>
            <a:r>
              <a:rPr lang="cs-CZ" sz="3200" dirty="0" smtClean="0"/>
              <a:t>způsobují </a:t>
            </a:r>
            <a:r>
              <a:rPr lang="cs-CZ" sz="3200" b="1" dirty="0" smtClean="0"/>
              <a:t>obrovské ekologické znečištění </a:t>
            </a:r>
            <a:r>
              <a:rPr lang="cs-CZ" sz="3200" dirty="0" smtClean="0"/>
              <a:t>mořské hladiny i pobřeží.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636912"/>
            <a:ext cx="2376264" cy="2376264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00" b="15686"/>
          <a:stretch/>
        </p:blipFill>
        <p:spPr>
          <a:xfrm>
            <a:off x="971600" y="4365104"/>
            <a:ext cx="3240360" cy="22103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66802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213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Ropa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00344" y="1453176"/>
            <a:ext cx="431628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ropa se využívá </a:t>
            </a:r>
            <a:r>
              <a:rPr lang="cs-CZ" sz="3200" b="1" dirty="0" smtClean="0"/>
              <a:t>pro výrobu tepla a elektřiny</a:t>
            </a:r>
          </a:p>
          <a:p>
            <a:endParaRPr lang="cs-CZ" sz="3200" dirty="0" smtClean="0"/>
          </a:p>
          <a:p>
            <a:r>
              <a:rPr lang="cs-CZ" sz="3200" dirty="0" smtClean="0"/>
              <a:t>z ropy se vyrábí </a:t>
            </a:r>
            <a:r>
              <a:rPr lang="cs-CZ" sz="3200" b="1" dirty="0" smtClean="0"/>
              <a:t>benzín a nafta </a:t>
            </a:r>
            <a:r>
              <a:rPr lang="cs-CZ" sz="3200" dirty="0" smtClean="0"/>
              <a:t>pro motorová vozidla</a:t>
            </a:r>
          </a:p>
          <a:p>
            <a:r>
              <a:rPr lang="cs-CZ" sz="3200" dirty="0" smtClean="0"/>
              <a:t>z ropy se vyrábí </a:t>
            </a:r>
            <a:r>
              <a:rPr lang="cs-CZ" sz="3200" b="1" dirty="0" smtClean="0"/>
              <a:t>asfalt </a:t>
            </a:r>
            <a:r>
              <a:rPr lang="cs-CZ" sz="3200" dirty="0" smtClean="0"/>
              <a:t>pro budování silnic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01" b="16027"/>
          <a:stretch/>
        </p:blipFill>
        <p:spPr>
          <a:xfrm>
            <a:off x="4921134" y="1453176"/>
            <a:ext cx="2536625" cy="166584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3867" y="4003358"/>
            <a:ext cx="1456505" cy="14565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372" y="3284984"/>
            <a:ext cx="1590643" cy="159064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225" y="5046545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9510" y="1556792"/>
            <a:ext cx="4614497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 ropy se vyrábí </a:t>
            </a:r>
            <a:r>
              <a:rPr lang="cs-CZ" sz="3600" b="1" dirty="0" smtClean="0"/>
              <a:t>plasty</a:t>
            </a:r>
          </a:p>
          <a:p>
            <a:pPr marL="0" indent="0">
              <a:buNone/>
            </a:pPr>
            <a:r>
              <a:rPr lang="cs-CZ" i="1" dirty="0" smtClean="0"/>
              <a:t>Výrobky z plastů provází náš současný život.</a:t>
            </a:r>
            <a:endParaRPr lang="cs-CZ" i="1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129700"/>
            <a:ext cx="2033376" cy="2711168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7296" y="3645024"/>
            <a:ext cx="2171733" cy="1628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31398"/>
            <a:ext cx="2377135" cy="31695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706672"/>
            <a:ext cx="1728192" cy="12961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0" y="4459424"/>
            <a:ext cx="2795720" cy="209679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2" t="24076" r="16829" b="17608"/>
          <a:stretch/>
        </p:blipFill>
        <p:spPr>
          <a:xfrm>
            <a:off x="3932241" y="5009727"/>
            <a:ext cx="1709803" cy="17585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717901" y="3502849"/>
            <a:ext cx="1188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Plasty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Plastové </a:t>
            </a:r>
            <a:r>
              <a:rPr lang="cs-CZ" sz="3200" b="1" dirty="0" smtClean="0"/>
              <a:t>odpady </a:t>
            </a:r>
            <a:r>
              <a:rPr lang="cs-CZ" sz="3200" dirty="0" smtClean="0"/>
              <a:t>zamořují naše životní prostředí.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Jsou </a:t>
            </a:r>
            <a:r>
              <a:rPr lang="cs-CZ" sz="3200" b="1" dirty="0" smtClean="0"/>
              <a:t>umělým </a:t>
            </a:r>
            <a:r>
              <a:rPr lang="cs-CZ" sz="3200" dirty="0" smtClean="0"/>
              <a:t>materiálem, </a:t>
            </a:r>
            <a:r>
              <a:rPr lang="cs-CZ" sz="3200" i="1" dirty="0" smtClean="0"/>
              <a:t>příroda je neumí rychle rozložit. 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9892" y="4350584"/>
            <a:ext cx="2713725" cy="2035293"/>
          </a:xfrm>
        </p:spPr>
      </p:pic>
      <p:pic>
        <p:nvPicPr>
          <p:cNvPr id="8" name="Zástupný symbol pro obsah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821" y="1268760"/>
            <a:ext cx="3408379" cy="255628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84368" y="400506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Obr.8,9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913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Plasty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7746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Dříve je lidé </a:t>
            </a:r>
            <a:r>
              <a:rPr lang="cs-CZ" sz="3200" b="1" dirty="0" smtClean="0"/>
              <a:t>shromažďovali</a:t>
            </a:r>
            <a:r>
              <a:rPr lang="cs-CZ" sz="3200" dirty="0" smtClean="0"/>
              <a:t> a zahrnovali </a:t>
            </a:r>
            <a:r>
              <a:rPr lang="cs-CZ" sz="3200" b="1" dirty="0" smtClean="0"/>
              <a:t>na skládkách.</a:t>
            </a:r>
          </a:p>
          <a:p>
            <a:pPr>
              <a:buFont typeface="Wingdings" pitchFamily="2" charset="2"/>
              <a:buChar char="ü"/>
            </a:pPr>
            <a:endParaRPr lang="cs-CZ" sz="3200" b="1" dirty="0" smtClean="0"/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Také </a:t>
            </a:r>
            <a:r>
              <a:rPr lang="cs-CZ" sz="3200" b="1" dirty="0" smtClean="0"/>
              <a:t>je spalovali </a:t>
            </a:r>
            <a:r>
              <a:rPr lang="cs-CZ" sz="3200" dirty="0" smtClean="0"/>
              <a:t>ve </a:t>
            </a:r>
            <a:r>
              <a:rPr lang="cs-CZ" sz="3200" dirty="0"/>
              <a:t>spalovnách </a:t>
            </a:r>
            <a:r>
              <a:rPr lang="cs-CZ" sz="3200" dirty="0" smtClean="0"/>
              <a:t>a </a:t>
            </a:r>
            <a:r>
              <a:rPr lang="cs-CZ" sz="3200" i="1" dirty="0" smtClean="0"/>
              <a:t>zamořovali vzduch jedovatými zplodinami</a:t>
            </a:r>
            <a:r>
              <a:rPr lang="cs-CZ" sz="3200" i="1" dirty="0" smtClean="0"/>
              <a:t>.</a:t>
            </a:r>
            <a:endParaRPr lang="cs-CZ" sz="3200" i="1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209" y="1772816"/>
            <a:ext cx="2827381" cy="2120536"/>
          </a:xfrm>
          <a:prstGeom prst="rect">
            <a:avLst/>
          </a:prstGeo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22" t="1535" r="1895" b="41139"/>
          <a:stretch/>
        </p:blipFill>
        <p:spPr>
          <a:xfrm>
            <a:off x="4788024" y="4325877"/>
            <a:ext cx="1800200" cy="2292638"/>
          </a:xfrm>
        </p:spPr>
      </p:pic>
      <p:sp>
        <p:nvSpPr>
          <p:cNvPr id="6" name="TextovéPole 5"/>
          <p:cNvSpPr txBox="1"/>
          <p:nvPr/>
        </p:nvSpPr>
        <p:spPr>
          <a:xfrm>
            <a:off x="7452320" y="4119173"/>
            <a:ext cx="10618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Obr.10,11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5948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Plasty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84548" y="1628800"/>
            <a:ext cx="4762872" cy="51411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000" dirty="0" smtClean="0"/>
              <a:t>Dnes se plasty </a:t>
            </a:r>
            <a:r>
              <a:rPr lang="cs-CZ" sz="3000" b="1" dirty="0" smtClean="0"/>
              <a:t>recyklují.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Plastový odpad v domácnostech i firmách se třídí a </a:t>
            </a:r>
            <a:r>
              <a:rPr lang="cs-CZ" b="1" dirty="0" smtClean="0"/>
              <a:t>ukládá do speciálních kontejnerů</a:t>
            </a:r>
            <a:r>
              <a:rPr lang="cs-CZ" dirty="0" smtClean="0"/>
              <a:t>(žluté barvy).</a:t>
            </a:r>
          </a:p>
          <a:p>
            <a:pPr marL="0" indent="0">
              <a:buNone/>
            </a:pPr>
            <a:r>
              <a:rPr lang="cs-CZ" dirty="0" smtClean="0"/>
              <a:t>Z vytříděného odpadu se </a:t>
            </a:r>
            <a:r>
              <a:rPr lang="cs-CZ" b="1" dirty="0" smtClean="0"/>
              <a:t>znovu vyrábí </a:t>
            </a:r>
            <a:r>
              <a:rPr lang="cs-CZ" dirty="0" smtClean="0"/>
              <a:t>např. </a:t>
            </a:r>
            <a:r>
              <a:rPr lang="cs-CZ" i="1" dirty="0" smtClean="0"/>
              <a:t>oblečení, ploty, obrubníky, zatravňovací dlaždice aj.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780928"/>
            <a:ext cx="2545706" cy="1909279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8518" y="888122"/>
            <a:ext cx="2329682" cy="17472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5603730"/>
            <a:ext cx="1221420" cy="12214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7396" y="5298615"/>
            <a:ext cx="1180728" cy="11807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84368" y="2780928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Obr.12,13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61686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Učivo vychází z učebnice J. </a:t>
            </a:r>
            <a:r>
              <a:rPr lang="cs-CZ" sz="2000" dirty="0" err="1"/>
              <a:t>Matyášek</a:t>
            </a:r>
            <a:r>
              <a:rPr lang="cs-CZ" sz="2000" dirty="0"/>
              <a:t>, V. Štiková, J. Trna, </a:t>
            </a:r>
            <a:r>
              <a:rPr lang="cs-CZ" sz="2000" i="1" dirty="0"/>
              <a:t>PŘÍRODOVĚDA 5</a:t>
            </a:r>
            <a:r>
              <a:rPr lang="cs-CZ" sz="2000" dirty="0"/>
              <a:t>,učebnice pro 5.ročník, </a:t>
            </a:r>
            <a:r>
              <a:rPr lang="cs-CZ" sz="1800" dirty="0"/>
              <a:t>ČLOVĚK A JEHO SVĚT</a:t>
            </a:r>
            <a:r>
              <a:rPr lang="cs-CZ" sz="2000" dirty="0"/>
              <a:t>, nakladatelství Nová škola 2004,  ISBN 80-7289-063-8, str. </a:t>
            </a:r>
            <a:r>
              <a:rPr lang="cs-CZ" sz="2000" dirty="0" smtClean="0"/>
              <a:t>16</a:t>
            </a:r>
          </a:p>
          <a:p>
            <a:endParaRPr lang="cs-CZ" sz="2000" dirty="0"/>
          </a:p>
          <a:p>
            <a:r>
              <a:rPr lang="cs-CZ" sz="2000" dirty="0" err="1" smtClean="0"/>
              <a:t>Obrázky:Microsoft</a:t>
            </a:r>
            <a:r>
              <a:rPr lang="cs-CZ" sz="2000" dirty="0" smtClean="0"/>
              <a:t> </a:t>
            </a:r>
            <a:r>
              <a:rPr lang="cs-CZ" sz="2000" dirty="0"/>
              <a:t>Office Klipart </a:t>
            </a:r>
            <a:r>
              <a:rPr lang="cs-CZ" sz="2000" i="1" dirty="0"/>
              <a:t>/office.microsoft.com/</a:t>
            </a:r>
          </a:p>
          <a:p>
            <a:r>
              <a:rPr lang="cs-CZ" sz="2000" dirty="0" smtClean="0"/>
              <a:t>Obr.1-13: fotografie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472713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345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Ropa</vt:lpstr>
      <vt:lpstr>Ropa</vt:lpstr>
      <vt:lpstr>Ropa</vt:lpstr>
      <vt:lpstr>Ropa</vt:lpstr>
      <vt:lpstr>Ropa</vt:lpstr>
      <vt:lpstr>Ropa</vt:lpstr>
      <vt:lpstr>Plasty</vt:lpstr>
      <vt:lpstr>Plasty</vt:lpstr>
      <vt:lpstr>Plasty</vt:lpstr>
      <vt:lpstr>Plasty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22</cp:revision>
  <dcterms:created xsi:type="dcterms:W3CDTF">2013-01-06T11:03:03Z</dcterms:created>
  <dcterms:modified xsi:type="dcterms:W3CDTF">2013-08-27T14:00:28Z</dcterms:modified>
</cp:coreProperties>
</file>