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74" r:id="rId3"/>
    <p:sldId id="280" r:id="rId4"/>
    <p:sldId id="281" r:id="rId5"/>
    <p:sldId id="275" r:id="rId6"/>
    <p:sldId id="265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2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BFD9272-ED5D-43DE-9A3A-350C66A5E7E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B9E068F-2363-41C2-AF92-22B36E1275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3386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86ADC5A-C9AD-4582-92E1-34727ED1BCA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E83872F-3217-446D-B587-1C3BFB7C69A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69BA112-ABBD-4488-A972-21A6C7A17B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EBCDD-35F6-433D-9A79-8DCEE97978EA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A985D-39EE-4AA7-B781-8A8ADFAB1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A4BB3B6-BCA2-465A-8106-EA3FA30EEF5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F48E3D8-7D4B-4BD8-A64E-7C8E0516BC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D6487-4A29-499A-B649-69E6F7BE0CB9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2DFE07-8E9C-464D-9BC5-76770C15AB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2243A6-1D4B-4E67-A999-3B2A568E15EB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22267-CE90-476D-81C6-309D74CB8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00937-B23D-4F2C-9AFD-1839E8CB265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AEBA4-B5B4-46FC-AB54-F430674CAC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E87CC-E9E6-4031-B87C-D60313D2BB6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53B53C-4CB9-47D8-9E35-86F46BF4C0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2012A-AF6A-4B99-A433-29C31FE79352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B9DDA-D5CE-4022-9CE7-6716912608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C5AE0C8-7B39-49D5-8865-20C944F76ED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697EF65-8679-4F35-ADC9-87A717DE5F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E8FC8-5459-43AE-97B0-20C2682AECD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74124-FE2B-4D57-8EF2-0D06BC11E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5F065C5-DBBF-47A2-90C0-1D95F13FED9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74B3995F-7B0F-445B-B84A-7C7EE7D601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8914918-7F3B-4AA9-AC51-E6BBD23D2159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1AF486C-3848-4E7A-A500-168311EA9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796" r:id="rId2"/>
    <p:sldLayoutId id="2147483804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5" r:id="rId9"/>
    <p:sldLayoutId id="2147483802" r:id="rId10"/>
    <p:sldLayoutId id="21474838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6/Jal.747.newcolours.arp.750pix.jpg" TargetMode="External"/><Relationship Id="rId13" Type="http://schemas.openxmlformats.org/officeDocument/2006/relationships/image" Target="../media/image8.jpeg"/><Relationship Id="rId18" Type="http://schemas.openxmlformats.org/officeDocument/2006/relationships/hyperlink" Target="//upload.wikimedia.org/wikipedia/commons/1/1d/ParnikVltava04.JPG" TargetMode="External"/><Relationship Id="rId3" Type="http://schemas.openxmlformats.org/officeDocument/2006/relationships/image" Target="../media/image3.jpeg"/><Relationship Id="rId21" Type="http://schemas.openxmlformats.org/officeDocument/2006/relationships/image" Target="../media/image12.jpeg"/><Relationship Id="rId7" Type="http://schemas.openxmlformats.org/officeDocument/2006/relationships/image" Target="../media/image5.jpeg"/><Relationship Id="rId12" Type="http://schemas.openxmlformats.org/officeDocument/2006/relationships/hyperlink" Target="//upload.wikimedia.org/wikipedia/commons/c/c3/Horkovzdu%C5%A1n%C3%BD_balon.jpg" TargetMode="External"/><Relationship Id="rId17" Type="http://schemas.openxmlformats.org/officeDocument/2006/relationships/image" Target="../media/image10.jpeg"/><Relationship Id="rId2" Type="http://schemas.openxmlformats.org/officeDocument/2006/relationships/hyperlink" Target="//upload.wikimedia.org/wikipedia/commons/d/de/Tram_Vario_LF_Brno.jpg" TargetMode="External"/><Relationship Id="rId16" Type="http://schemas.openxmlformats.org/officeDocument/2006/relationships/hyperlink" Target="//upload.wikimedia.org/wikipedia/commons/5/5c/Mlad%C4%9Bjov,_motorov%C3%A1_jednotka_814.jpg" TargetMode="External"/><Relationship Id="rId20" Type="http://schemas.openxmlformats.org/officeDocument/2006/relationships/hyperlink" Target="//upload.wikimedia.org/wikipedia/commons/4/43/Ladypor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7/Lifeboat_tender.jpg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5" Type="http://schemas.openxmlformats.org/officeDocument/2006/relationships/image" Target="../media/image9.jpeg"/><Relationship Id="rId10" Type="http://schemas.openxmlformats.org/officeDocument/2006/relationships/hyperlink" Target="//upload.wikimedia.org/wikipedia/commons/9/93/Scania_124L-Galliker_(B)-2003..jpg" TargetMode="External"/><Relationship Id="rId19" Type="http://schemas.openxmlformats.org/officeDocument/2006/relationships/image" Target="../media/image11.jpeg"/><Relationship Id="rId4" Type="http://schemas.openxmlformats.org/officeDocument/2006/relationships/hyperlink" Target="//upload.wikimedia.org/wikipedia/commons/1/17/2012_Mazda5_Sport_--_03-09-2011.jpg" TargetMode="External"/><Relationship Id="rId9" Type="http://schemas.openxmlformats.org/officeDocument/2006/relationships/image" Target="../media/image6.jpeg"/><Relationship Id="rId14" Type="http://schemas.openxmlformats.org/officeDocument/2006/relationships/hyperlink" Target="//upload.wikimedia.org/wikipedia/commons/8/83/Lago_di_Garda_2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6/Jal.747.newcolours.arp.750pix.jpg" TargetMode="External"/><Relationship Id="rId13" Type="http://schemas.openxmlformats.org/officeDocument/2006/relationships/image" Target="../media/image8.jpeg"/><Relationship Id="rId18" Type="http://schemas.openxmlformats.org/officeDocument/2006/relationships/hyperlink" Target="//upload.wikimedia.org/wikipedia/commons/1/1d/ParnikVltava04.JPG" TargetMode="External"/><Relationship Id="rId3" Type="http://schemas.openxmlformats.org/officeDocument/2006/relationships/image" Target="../media/image3.jpeg"/><Relationship Id="rId21" Type="http://schemas.openxmlformats.org/officeDocument/2006/relationships/image" Target="../media/image12.jpeg"/><Relationship Id="rId7" Type="http://schemas.openxmlformats.org/officeDocument/2006/relationships/image" Target="../media/image5.jpeg"/><Relationship Id="rId12" Type="http://schemas.openxmlformats.org/officeDocument/2006/relationships/hyperlink" Target="//upload.wikimedia.org/wikipedia/commons/c/c3/Horkovzdu%C5%A1n%C3%BD_balon.jpg" TargetMode="External"/><Relationship Id="rId17" Type="http://schemas.openxmlformats.org/officeDocument/2006/relationships/image" Target="../media/image10.jpeg"/><Relationship Id="rId2" Type="http://schemas.openxmlformats.org/officeDocument/2006/relationships/hyperlink" Target="//upload.wikimedia.org/wikipedia/commons/d/de/Tram_Vario_LF_Brno.jpg" TargetMode="External"/><Relationship Id="rId16" Type="http://schemas.openxmlformats.org/officeDocument/2006/relationships/hyperlink" Target="//upload.wikimedia.org/wikipedia/commons/5/5c/Mlad%C4%9Bjov,_motorov%C3%A1_jednotka_814.jpg" TargetMode="External"/><Relationship Id="rId20" Type="http://schemas.openxmlformats.org/officeDocument/2006/relationships/hyperlink" Target="//upload.wikimedia.org/wikipedia/commons/4/43/Ladypor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7/Lifeboat_tender.jpg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5" Type="http://schemas.openxmlformats.org/officeDocument/2006/relationships/image" Target="../media/image9.jpeg"/><Relationship Id="rId10" Type="http://schemas.openxmlformats.org/officeDocument/2006/relationships/hyperlink" Target="//upload.wikimedia.org/wikipedia/commons/9/93/Scania_124L-Galliker_(B)-2003..jpg" TargetMode="External"/><Relationship Id="rId19" Type="http://schemas.openxmlformats.org/officeDocument/2006/relationships/image" Target="../media/image11.jpeg"/><Relationship Id="rId4" Type="http://schemas.openxmlformats.org/officeDocument/2006/relationships/hyperlink" Target="//upload.wikimedia.org/wikipedia/commons/1/17/2012_Mazda5_Sport_--_03-09-2011.jpg" TargetMode="External"/><Relationship Id="rId9" Type="http://schemas.openxmlformats.org/officeDocument/2006/relationships/image" Target="../media/image6.jpeg"/><Relationship Id="rId14" Type="http://schemas.openxmlformats.org/officeDocument/2006/relationships/hyperlink" Target="//upload.wikimedia.org/wikipedia/commons/8/83/Lago_di_Garda_2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ram_Vario_LF_Brno.jpg" TargetMode="External"/><Relationship Id="rId13" Type="http://schemas.openxmlformats.org/officeDocument/2006/relationships/image" Target="../media/image2.jpeg"/><Relationship Id="rId3" Type="http://schemas.openxmlformats.org/officeDocument/2006/relationships/hyperlink" Target="http://cs.wikipedia.org/wiki/Soubor:Horkovzdu%C5%A1n%C3%BD_balon.jpg" TargetMode="External"/><Relationship Id="rId7" Type="http://schemas.openxmlformats.org/officeDocument/2006/relationships/hyperlink" Target="http://cs.wikipedia.org/wiki/Soubor:2012_Mazda5_Sport_--_03-09-2011.jpg" TargetMode="External"/><Relationship Id="rId12" Type="http://schemas.openxmlformats.org/officeDocument/2006/relationships/hyperlink" Target="http://cs.wikipedia.org/wiki/Dopravn%C3%AD_prost%C5%99edek" TargetMode="External"/><Relationship Id="rId2" Type="http://schemas.openxmlformats.org/officeDocument/2006/relationships/hyperlink" Target="http://cs.wikipedia.org/wiki/Soubor:Lago_di_Garda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ifeboat_tender.jpg" TargetMode="External"/><Relationship Id="rId11" Type="http://schemas.openxmlformats.org/officeDocument/2006/relationships/hyperlink" Target="http://cs.wikipedia.org/wiki/Soubor:Ladyport.jpg" TargetMode="External"/><Relationship Id="rId5" Type="http://schemas.openxmlformats.org/officeDocument/2006/relationships/hyperlink" Target="http://cs.wikipedia.org/wiki/Soubor:Jal.747.newcolours.arp.750pix.jpg" TargetMode="External"/><Relationship Id="rId10" Type="http://schemas.openxmlformats.org/officeDocument/2006/relationships/hyperlink" Target="http://cs.wikipedia.org/wiki/Soubor:ParnikVltava04.JPG" TargetMode="External"/><Relationship Id="rId4" Type="http://schemas.openxmlformats.org/officeDocument/2006/relationships/hyperlink" Target="http://cs.wikipedia.org/wiki/Soubor:Scania_124L-Galliker_(B)-2003..jpg" TargetMode="External"/><Relationship Id="rId9" Type="http://schemas.openxmlformats.org/officeDocument/2006/relationships/hyperlink" Target="http://cs.wikipedia.org/wiki/Soubor:Mlad%C4%9Bjov,_motorov%C3%A1_jednotka_81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555776" y="2060848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VY_32_INOVACE_15_17_dopravní prostředky 10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snímek – přiřazování vodních  dopravních prostředků</a:t>
            </a:r>
          </a:p>
          <a:p>
            <a:r>
              <a:rPr lang="cs-CZ" smtClean="0"/>
              <a:t>2.snímek –  přiřazování vodních  dopravních prostředků - řešení</a:t>
            </a:r>
          </a:p>
          <a:p>
            <a:r>
              <a:rPr lang="cs-CZ" smtClean="0"/>
              <a:t>3. snímek – třídění do tabulky +řešení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698971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Přiřazování</a:t>
            </a:r>
            <a:endParaRPr lang="cs-CZ" dirty="0"/>
          </a:p>
        </p:txBody>
      </p:sp>
      <p:sp>
        <p:nvSpPr>
          <p:cNvPr id="8198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199" name="Rectangle 8"/>
          <p:cNvSpPr>
            <a:spLocks noChangeArrowheads="1"/>
          </p:cNvSpPr>
          <p:nvPr/>
        </p:nvSpPr>
        <p:spPr bwMode="auto">
          <a:xfrm>
            <a:off x="0" y="1238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0" name="Rectangle 9"/>
          <p:cNvSpPr>
            <a:spLocks noChangeArrowheads="1"/>
          </p:cNvSpPr>
          <p:nvPr/>
        </p:nvSpPr>
        <p:spPr bwMode="auto">
          <a:xfrm>
            <a:off x="0" y="2352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1" name="Rectangle 10"/>
          <p:cNvSpPr>
            <a:spLocks noChangeArrowheads="1"/>
          </p:cNvSpPr>
          <p:nvPr/>
        </p:nvSpPr>
        <p:spPr bwMode="auto">
          <a:xfrm>
            <a:off x="0" y="3419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 </a:t>
            </a:r>
            <a:r>
              <a:rPr lang="cs-CZ" sz="800"/>
              <a:t> </a:t>
            </a:r>
            <a:endParaRPr lang="cs-CZ"/>
          </a:p>
        </p:txBody>
      </p:sp>
      <p:sp>
        <p:nvSpPr>
          <p:cNvPr id="8203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4" name="Rectangle 15"/>
          <p:cNvSpPr>
            <a:spLocks noChangeArrowheads="1"/>
          </p:cNvSpPr>
          <p:nvPr/>
        </p:nvSpPr>
        <p:spPr bwMode="auto">
          <a:xfrm>
            <a:off x="0" y="1457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5" name="Rectangle 16"/>
          <p:cNvSpPr>
            <a:spLocks noChangeArrowheads="1"/>
          </p:cNvSpPr>
          <p:nvPr/>
        </p:nvSpPr>
        <p:spPr bwMode="auto">
          <a:xfrm>
            <a:off x="0" y="2543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6" name="Rectangle 17"/>
          <p:cNvSpPr>
            <a:spLocks noChangeArrowheads="1"/>
          </p:cNvSpPr>
          <p:nvPr/>
        </p:nvSpPr>
        <p:spPr bwMode="auto">
          <a:xfrm>
            <a:off x="0" y="3600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pic>
        <p:nvPicPr>
          <p:cNvPr id="5124" name="Picture 4" descr="Soubor:Tram Vario LF Brn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43461" y="1196752"/>
            <a:ext cx="1536171" cy="1152128"/>
          </a:xfrm>
          <a:prstGeom prst="rect">
            <a:avLst/>
          </a:prstGeom>
          <a:noFill/>
        </p:spPr>
      </p:pic>
      <p:pic>
        <p:nvPicPr>
          <p:cNvPr id="31" name="Picture 2" descr="Soubor:2012 Mazda5 Sport -- 03-09-201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94594" y="3717032"/>
            <a:ext cx="1616209" cy="1008112"/>
          </a:xfrm>
          <a:prstGeom prst="rect">
            <a:avLst/>
          </a:prstGeom>
          <a:noFill/>
        </p:spPr>
      </p:pic>
      <p:pic>
        <p:nvPicPr>
          <p:cNvPr id="32" name="Picture 4" descr="Soubor:Lifeboat tende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2492896"/>
            <a:ext cx="1587311" cy="1056696"/>
          </a:xfrm>
          <a:prstGeom prst="rect">
            <a:avLst/>
          </a:prstGeom>
          <a:noFill/>
        </p:spPr>
      </p:pic>
      <p:pic>
        <p:nvPicPr>
          <p:cNvPr id="33" name="Picture 8" descr="Soubor:Jal.747.newcolours.arp.750pix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92080" y="5445224"/>
            <a:ext cx="1787950" cy="1152128"/>
          </a:xfrm>
          <a:prstGeom prst="rect">
            <a:avLst/>
          </a:prstGeom>
          <a:noFill/>
        </p:spPr>
      </p:pic>
      <p:pic>
        <p:nvPicPr>
          <p:cNvPr id="5126" name="Picture 6" descr="Soubor:Scania 124L-Galliker (B)-2003.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635896" y="5445224"/>
            <a:ext cx="1571328" cy="1178496"/>
          </a:xfrm>
          <a:prstGeom prst="rect">
            <a:avLst/>
          </a:prstGeom>
          <a:noFill/>
        </p:spPr>
      </p:pic>
      <p:pic>
        <p:nvPicPr>
          <p:cNvPr id="35" name="Picture 2" descr="Soubor:Horkovzdušný balon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195736" y="5085184"/>
            <a:ext cx="1056198" cy="1560884"/>
          </a:xfrm>
          <a:prstGeom prst="rect">
            <a:avLst/>
          </a:prstGeom>
          <a:noFill/>
        </p:spPr>
      </p:pic>
      <p:pic>
        <p:nvPicPr>
          <p:cNvPr id="22" name="Picture 2" descr="Soubor:Lago di Garda 2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23528" y="980728"/>
            <a:ext cx="3782784" cy="2520280"/>
          </a:xfrm>
          <a:prstGeom prst="rect">
            <a:avLst/>
          </a:prstGeom>
          <a:noFill/>
        </p:spPr>
      </p:pic>
      <p:pic>
        <p:nvPicPr>
          <p:cNvPr id="21506" name="Picture 2" descr="Soubor:Mladějov, motorová jednotka 814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308304" y="4797152"/>
            <a:ext cx="1595331" cy="1196498"/>
          </a:xfrm>
          <a:prstGeom prst="rect">
            <a:avLst/>
          </a:prstGeom>
          <a:noFill/>
        </p:spPr>
      </p:pic>
      <p:pic>
        <p:nvPicPr>
          <p:cNvPr id="21508" name="Picture 4" descr="Soubor:ParnikVltava04.JPG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79512" y="5373216"/>
            <a:ext cx="1895872" cy="1258385"/>
          </a:xfrm>
          <a:prstGeom prst="rect">
            <a:avLst/>
          </a:prstGeom>
          <a:noFill/>
        </p:spPr>
      </p:pic>
      <p:pic>
        <p:nvPicPr>
          <p:cNvPr id="21510" name="Picture 6" descr="Soubor:Ladyport.jpg">
            <a:hlinkClick r:id="rId20"/>
          </p:cNvPr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308304" y="0"/>
            <a:ext cx="1368152" cy="11247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698971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Přiřazování – řešení </a:t>
            </a:r>
            <a:endParaRPr lang="cs-CZ" dirty="0"/>
          </a:p>
        </p:txBody>
      </p:sp>
      <p:sp>
        <p:nvSpPr>
          <p:cNvPr id="8198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199" name="Rectangle 8"/>
          <p:cNvSpPr>
            <a:spLocks noChangeArrowheads="1"/>
          </p:cNvSpPr>
          <p:nvPr/>
        </p:nvSpPr>
        <p:spPr bwMode="auto">
          <a:xfrm>
            <a:off x="0" y="1238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0" name="Rectangle 9"/>
          <p:cNvSpPr>
            <a:spLocks noChangeArrowheads="1"/>
          </p:cNvSpPr>
          <p:nvPr/>
        </p:nvSpPr>
        <p:spPr bwMode="auto">
          <a:xfrm>
            <a:off x="0" y="2352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1" name="Rectangle 10"/>
          <p:cNvSpPr>
            <a:spLocks noChangeArrowheads="1"/>
          </p:cNvSpPr>
          <p:nvPr/>
        </p:nvSpPr>
        <p:spPr bwMode="auto">
          <a:xfrm>
            <a:off x="0" y="3419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 </a:t>
            </a:r>
            <a:r>
              <a:rPr lang="cs-CZ" sz="800"/>
              <a:t> </a:t>
            </a:r>
            <a:endParaRPr lang="cs-CZ"/>
          </a:p>
        </p:txBody>
      </p:sp>
      <p:sp>
        <p:nvSpPr>
          <p:cNvPr id="8203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4" name="Rectangle 15"/>
          <p:cNvSpPr>
            <a:spLocks noChangeArrowheads="1"/>
          </p:cNvSpPr>
          <p:nvPr/>
        </p:nvSpPr>
        <p:spPr bwMode="auto">
          <a:xfrm>
            <a:off x="0" y="1457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5" name="Rectangle 16"/>
          <p:cNvSpPr>
            <a:spLocks noChangeArrowheads="1"/>
          </p:cNvSpPr>
          <p:nvPr/>
        </p:nvSpPr>
        <p:spPr bwMode="auto">
          <a:xfrm>
            <a:off x="0" y="2543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6" name="Rectangle 17"/>
          <p:cNvSpPr>
            <a:spLocks noChangeArrowheads="1"/>
          </p:cNvSpPr>
          <p:nvPr/>
        </p:nvSpPr>
        <p:spPr bwMode="auto">
          <a:xfrm>
            <a:off x="0" y="3600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pic>
        <p:nvPicPr>
          <p:cNvPr id="5124" name="Picture 4" descr="Soubor:Tram Vario LF Brn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43461" y="1196752"/>
            <a:ext cx="1536171" cy="1152128"/>
          </a:xfrm>
          <a:prstGeom prst="rect">
            <a:avLst/>
          </a:prstGeom>
          <a:noFill/>
        </p:spPr>
      </p:pic>
      <p:pic>
        <p:nvPicPr>
          <p:cNvPr id="31" name="Picture 2" descr="Soubor:2012 Mazda5 Sport -- 03-09-201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94594" y="3717032"/>
            <a:ext cx="1616209" cy="1008112"/>
          </a:xfrm>
          <a:prstGeom prst="rect">
            <a:avLst/>
          </a:prstGeom>
          <a:noFill/>
        </p:spPr>
      </p:pic>
      <p:pic>
        <p:nvPicPr>
          <p:cNvPr id="32" name="Picture 4" descr="Soubor:Lifeboat tende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2492896"/>
            <a:ext cx="1587311" cy="1056696"/>
          </a:xfrm>
          <a:prstGeom prst="rect">
            <a:avLst/>
          </a:prstGeom>
          <a:noFill/>
        </p:spPr>
      </p:pic>
      <p:pic>
        <p:nvPicPr>
          <p:cNvPr id="33" name="Picture 8" descr="Soubor:Jal.747.newcolours.arp.750pix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92080" y="5445224"/>
            <a:ext cx="1787950" cy="1152128"/>
          </a:xfrm>
          <a:prstGeom prst="rect">
            <a:avLst/>
          </a:prstGeom>
          <a:noFill/>
        </p:spPr>
      </p:pic>
      <p:pic>
        <p:nvPicPr>
          <p:cNvPr id="5126" name="Picture 6" descr="Soubor:Scania 124L-Galliker (B)-2003.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635896" y="5445224"/>
            <a:ext cx="1571328" cy="1178496"/>
          </a:xfrm>
          <a:prstGeom prst="rect">
            <a:avLst/>
          </a:prstGeom>
          <a:noFill/>
        </p:spPr>
      </p:pic>
      <p:pic>
        <p:nvPicPr>
          <p:cNvPr id="35" name="Picture 2" descr="Soubor:Horkovzdušný balon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195736" y="5085184"/>
            <a:ext cx="1056198" cy="1560884"/>
          </a:xfrm>
          <a:prstGeom prst="rect">
            <a:avLst/>
          </a:prstGeom>
          <a:noFill/>
        </p:spPr>
      </p:pic>
      <p:pic>
        <p:nvPicPr>
          <p:cNvPr id="22" name="Picture 2" descr="Soubor:Lago di Garda 2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23528" y="980728"/>
            <a:ext cx="3782784" cy="2520280"/>
          </a:xfrm>
          <a:prstGeom prst="rect">
            <a:avLst/>
          </a:prstGeom>
          <a:noFill/>
        </p:spPr>
      </p:pic>
      <p:pic>
        <p:nvPicPr>
          <p:cNvPr id="21506" name="Picture 2" descr="Soubor:Mladějov, motorová jednotka 814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308304" y="4797152"/>
            <a:ext cx="1595331" cy="1196498"/>
          </a:xfrm>
          <a:prstGeom prst="rect">
            <a:avLst/>
          </a:prstGeom>
          <a:noFill/>
        </p:spPr>
      </p:pic>
      <p:pic>
        <p:nvPicPr>
          <p:cNvPr id="21508" name="Picture 4" descr="Soubor:ParnikVltava04.JPG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79512" y="5373216"/>
            <a:ext cx="1895872" cy="1258385"/>
          </a:xfrm>
          <a:prstGeom prst="rect">
            <a:avLst/>
          </a:prstGeom>
          <a:noFill/>
        </p:spPr>
      </p:pic>
      <p:pic>
        <p:nvPicPr>
          <p:cNvPr id="21510" name="Picture 6" descr="Soubor:Ladyport.jpg">
            <a:hlinkClick r:id="rId20"/>
          </p:cNvPr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308304" y="0"/>
            <a:ext cx="1368152" cy="11247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56337E-6 L -0.37813 0.15749 " pathEditMode="relative" ptsTypes="AA">
                                      <p:cBhvr>
                                        <p:cTn id="6" dur="2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2.23867E-6 L -0.0236 -0.33556 " pathEditMode="relative" ptsTypes="AA">
                                      <p:cBhvr>
                                        <p:cTn id="8" dur="2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486 -0.00347 L -0.35469 0.0490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00" y="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689600"/>
          </a:xfrm>
        </p:spPr>
        <p:txBody>
          <a:bodyPr rtlCol="0">
            <a:normAutofit fontScale="77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sz="3900" dirty="0" smtClean="0"/>
              <a:t>Rozdělte dopravní prostředky do tabulky podle toho kde se  pohybují ? (po vodě)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Metro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Vlak  osobní                                             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Trolejbus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Parník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Motocykl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Nákladní automobil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Kolo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Traktor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Motorový člun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Letadlo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Nákladní loď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Tramvaj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Pozemní lanová dráha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Vlak nákladní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Loď </a:t>
            </a:r>
          </a:p>
          <a:p>
            <a:pPr eaLnBrk="1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356100" y="1628775"/>
          <a:ext cx="1872208" cy="4248472"/>
        </p:xfrm>
        <a:graphic>
          <a:graphicData uri="http://schemas.openxmlformats.org/drawingml/2006/table">
            <a:tbl>
              <a:tblPr/>
              <a:tblGrid>
                <a:gridCol w="1872208"/>
              </a:tblGrid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588125" y="1628775"/>
          <a:ext cx="1872208" cy="4248472"/>
        </p:xfrm>
        <a:graphic>
          <a:graphicData uri="http://schemas.openxmlformats.org/drawingml/2006/table">
            <a:tbl>
              <a:tblPr/>
              <a:tblGrid>
                <a:gridCol w="1872208"/>
              </a:tblGrid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parník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motorový člun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nákladní loď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loď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19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55432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571184" cy="5832647"/>
          </a:xfrm>
        </p:spPr>
        <p:txBody>
          <a:bodyPr/>
          <a:lstStyle/>
          <a:p>
            <a:pPr eaLnBrk="1" hangingPunct="1"/>
            <a:r>
              <a:rPr lang="cs-CZ" sz="1600" dirty="0" smtClean="0"/>
              <a:t>Snímek č. 1</a:t>
            </a:r>
            <a:r>
              <a:rPr lang="cs-CZ" sz="1600" dirty="0" smtClean="0">
                <a:latin typeface="Times New Roman" pitchFamily="18" charset="0"/>
              </a:rPr>
              <a:t>,</a:t>
            </a:r>
            <a:r>
              <a:rPr lang="cs-CZ" sz="1600" dirty="0" smtClean="0">
                <a:latin typeface="Trebuchet MS (Základní text)w R"/>
              </a:rPr>
              <a:t>22</a:t>
            </a:r>
            <a:r>
              <a:rPr lang="cs-CZ" sz="1600" dirty="0" smtClean="0"/>
              <a:t>: 13. 04. 2011, [cit. 2011-04-13]. Dostupný z WWW: &lt;http://www.</a:t>
            </a:r>
            <a:r>
              <a:rPr lang="cs-CZ" sz="1600" dirty="0" err="1" smtClean="0"/>
              <a:t>eupenizeskolam.cz</a:t>
            </a:r>
            <a:r>
              <a:rPr lang="cs-CZ" sz="1600" dirty="0" smtClean="0"/>
              <a:t>/</a:t>
            </a:r>
            <a:r>
              <a:rPr lang="cs-CZ" sz="1600" dirty="0" err="1" smtClean="0"/>
              <a:t>uploads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/loga/loga_celek.</a:t>
            </a:r>
            <a:r>
              <a:rPr lang="cs-CZ" sz="1600" dirty="0" err="1" smtClean="0"/>
              <a:t>png</a:t>
            </a:r>
            <a:r>
              <a:rPr lang="cs-CZ" sz="1600" dirty="0" smtClean="0"/>
              <a:t> &gt;.</a:t>
            </a:r>
          </a:p>
          <a:p>
            <a:pPr eaLnBrk="1" hangingPunct="1"/>
            <a:r>
              <a:rPr lang="cs-CZ" sz="1600" dirty="0" smtClean="0">
                <a:hlinkClick r:id="rId2"/>
              </a:rPr>
              <a:t>http://cs.wikipedia.org/wiki/Soubor:Lago_di_Garda_2.jpg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3"/>
              </a:rPr>
              <a:t>http://cs.wikipedia.org/wiki/Soubor:Horkovzdu%C5%A1n%C3%BD_balon.jpg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4"/>
              </a:rPr>
              <a:t>http://cs.wikipedia.org/wiki/Soubor:Scania_124L-Galliker_(B)-2003..jpg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5"/>
              </a:rPr>
              <a:t>http://cs.wikipedia.org/wiki/Soubor:Jal.747.newcolours.arp.750pix.jpg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6"/>
              </a:rPr>
              <a:t>http://cs.wikipedia.org/wiki/Soubor:Lifeboat_tender.jpg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7"/>
              </a:rPr>
              <a:t>http://cs.wikipedia.org/wiki/Soubor:2012_Mazda5_Sport_--_03-09-2011.jpg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8"/>
              </a:rPr>
              <a:t>http://cs.wikipedia.org/wiki/Soubor:Tram_Vario_LF_Brno.jpg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9"/>
              </a:rPr>
              <a:t>http://cs.wikipedia.org/wiki/Soubor:Mlad%C4%9Bjov,_motorov%C3%A1_jednotka_814.jpg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10"/>
              </a:rPr>
              <a:t>http://cs.wikipedia.org/wiki/Soubor:ParnikVltava04.JPG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11"/>
              </a:rPr>
              <a:t>http://cs.wikipedia.org/wiki/Soubor:Ladyport.jpg</a:t>
            </a:r>
            <a:endParaRPr lang="cs-CZ" sz="1600" dirty="0" smtClean="0"/>
          </a:p>
          <a:p>
            <a:pPr eaLnBrk="1" hangingPunct="1"/>
            <a:r>
              <a:rPr lang="cs-CZ" sz="1600" i="1" dirty="0" smtClean="0">
                <a:hlinkClick r:id="rId12"/>
              </a:rPr>
              <a:t>http://cs.wikipedia.org/wiki/Dopravn%C3%AD_prost%C5%99edek</a:t>
            </a:r>
            <a:endParaRPr lang="cs-CZ" sz="1600" dirty="0" smtClean="0"/>
          </a:p>
          <a:p>
            <a:pPr eaLnBrk="1" hangingPunct="1"/>
            <a:r>
              <a:rPr lang="cs-CZ" sz="1600" i="1" dirty="0" smtClean="0"/>
              <a:t>Autorem materiálu a všech jeho částí, není-li uvedeno jinak, je Mgr. Iveta </a:t>
            </a:r>
            <a:r>
              <a:rPr lang="cs-CZ" sz="1600" i="1" dirty="0" err="1" smtClean="0"/>
              <a:t>Niederlová</a:t>
            </a:r>
            <a:r>
              <a:rPr lang="cs-CZ" sz="1600" i="1" dirty="0" smtClean="0"/>
              <a:t> </a:t>
            </a:r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</p:txBody>
      </p:sp>
      <p:pic>
        <p:nvPicPr>
          <p:cNvPr id="5" name="Obrázek 3" descr="logo.JPG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123728" y="5517232"/>
            <a:ext cx="5593886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269</TotalTime>
  <Words>62</Words>
  <Application>Microsoft Office PowerPoint</Application>
  <PresentationFormat>Předvádění na obrazovce (4:3)</PresentationFormat>
  <Paragraphs>56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DOPRAVNÍ Výchova </vt:lpstr>
      <vt:lpstr>Popis prezentace</vt:lpstr>
      <vt:lpstr>Přiřazování</vt:lpstr>
      <vt:lpstr>Přiřazování – řešení 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30</cp:revision>
  <dcterms:created xsi:type="dcterms:W3CDTF">2011-09-25T08:02:40Z</dcterms:created>
  <dcterms:modified xsi:type="dcterms:W3CDTF">2012-03-15T11:35:46Z</dcterms:modified>
</cp:coreProperties>
</file>