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6" r:id="rId2"/>
    <p:sldId id="257" r:id="rId3"/>
    <p:sldId id="259" r:id="rId4"/>
    <p:sldId id="261" r:id="rId5"/>
    <p:sldId id="263" r:id="rId6"/>
    <p:sldId id="264" r:id="rId7"/>
    <p:sldId id="262" r:id="rId8"/>
    <p:sldId id="265" r:id="rId9"/>
    <p:sldId id="267"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610498-81B6-442A-A79E-87F894A81DF6}" type="datetimeFigureOut">
              <a:rPr lang="cs-CZ" smtClean="0"/>
              <a:pPr/>
              <a:t>18.9.2013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0C5BF4-9B36-4E3F-BCD4-F9642FEFC4D7}" type="slidenum">
              <a:rPr lang="cs-CZ" smtClean="0"/>
              <a:pPr/>
              <a:t>‹#›</a:t>
            </a:fld>
            <a:endParaRPr lang="cs-CZ" dirty="0"/>
          </a:p>
        </p:txBody>
      </p:sp>
    </p:spTree>
    <p:extLst>
      <p:ext uri="{BB962C8B-B14F-4D97-AF65-F5344CB8AC3E}">
        <p14:creationId xmlns:p14="http://schemas.microsoft.com/office/powerpoint/2010/main" xmlns="" val="35444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2</a:t>
            </a:fld>
            <a:endParaRPr lang="cs-CZ" dirty="0"/>
          </a:p>
        </p:txBody>
      </p:sp>
    </p:spTree>
    <p:extLst>
      <p:ext uri="{BB962C8B-B14F-4D97-AF65-F5344CB8AC3E}">
        <p14:creationId xmlns:p14="http://schemas.microsoft.com/office/powerpoint/2010/main" xmlns="" val="144578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3</a:t>
            </a:fld>
            <a:endParaRPr lang="cs-CZ" dirty="0"/>
          </a:p>
        </p:txBody>
      </p:sp>
    </p:spTree>
    <p:extLst>
      <p:ext uri="{BB962C8B-B14F-4D97-AF65-F5344CB8AC3E}">
        <p14:creationId xmlns:p14="http://schemas.microsoft.com/office/powerpoint/2010/main" xmlns="" val="273480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4</a:t>
            </a:fld>
            <a:endParaRPr lang="cs-CZ" dirty="0"/>
          </a:p>
        </p:txBody>
      </p:sp>
    </p:spTree>
    <p:extLst>
      <p:ext uri="{BB962C8B-B14F-4D97-AF65-F5344CB8AC3E}">
        <p14:creationId xmlns:p14="http://schemas.microsoft.com/office/powerpoint/2010/main" xmlns="" val="562030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5</a:t>
            </a:fld>
            <a:endParaRPr lang="cs-CZ" dirty="0"/>
          </a:p>
        </p:txBody>
      </p:sp>
    </p:spTree>
    <p:extLst>
      <p:ext uri="{BB962C8B-B14F-4D97-AF65-F5344CB8AC3E}">
        <p14:creationId xmlns:p14="http://schemas.microsoft.com/office/powerpoint/2010/main" xmlns="" val="2257418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6</a:t>
            </a:fld>
            <a:endParaRPr lang="cs-CZ" dirty="0"/>
          </a:p>
        </p:txBody>
      </p:sp>
    </p:spTree>
    <p:extLst>
      <p:ext uri="{BB962C8B-B14F-4D97-AF65-F5344CB8AC3E}">
        <p14:creationId xmlns:p14="http://schemas.microsoft.com/office/powerpoint/2010/main" xmlns="" val="2890698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7</a:t>
            </a:fld>
            <a:endParaRPr lang="cs-CZ" dirty="0"/>
          </a:p>
        </p:txBody>
      </p:sp>
    </p:spTree>
    <p:extLst>
      <p:ext uri="{BB962C8B-B14F-4D97-AF65-F5344CB8AC3E}">
        <p14:creationId xmlns:p14="http://schemas.microsoft.com/office/powerpoint/2010/main" xmlns="" val="1198377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80C5BF4-9B36-4E3F-BCD4-F9642FEFC4D7}" type="slidenum">
              <a:rPr lang="cs-CZ" smtClean="0"/>
              <a:pPr/>
              <a:t>8</a:t>
            </a:fld>
            <a:endParaRPr lang="cs-CZ" dirty="0"/>
          </a:p>
        </p:txBody>
      </p:sp>
    </p:spTree>
    <p:extLst>
      <p:ext uri="{BB962C8B-B14F-4D97-AF65-F5344CB8AC3E}">
        <p14:creationId xmlns:p14="http://schemas.microsoft.com/office/powerpoint/2010/main" xmlns="" val="172473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1926DF6-38C0-468F-8154-3445D320589E}" type="slidenum">
              <a:rPr lang="cs-CZ" smtClean="0"/>
              <a:pPr/>
              <a:t>‹#›</a:t>
            </a:fld>
            <a:endParaRPr lang="cs-CZ" dirty="0"/>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1926DF6-38C0-468F-8154-3445D320589E}" type="slidenum">
              <a:rPr lang="cs-CZ" smtClean="0"/>
              <a:pPr/>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1926DF6-38C0-468F-8154-3445D320589E}" type="slidenum">
              <a:rPr lang="cs-CZ" smtClean="0"/>
              <a:pPr/>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8" name="Footer Placeholder 7"/>
          <p:cNvSpPr>
            <a:spLocks noGrp="1"/>
          </p:cNvSpPr>
          <p:nvPr>
            <p:ph type="ftr" sz="quarter" idx="11"/>
          </p:nvPr>
        </p:nvSpPr>
        <p:spPr/>
        <p:txBody>
          <a:bodyPr/>
          <a:lstStyle/>
          <a:p>
            <a:endParaRPr lang="cs-CZ" dirty="0"/>
          </a:p>
        </p:txBody>
      </p:sp>
      <p:sp>
        <p:nvSpPr>
          <p:cNvPr id="9" name="Slide Number Placeholder 8"/>
          <p:cNvSpPr>
            <a:spLocks noGrp="1"/>
          </p:cNvSpPr>
          <p:nvPr>
            <p:ph type="sldNum" sz="quarter" idx="12"/>
          </p:nvPr>
        </p:nvSpPr>
        <p:spPr/>
        <p:txBody>
          <a:bodyPr/>
          <a:lstStyle/>
          <a:p>
            <a:fld id="{B1926DF6-38C0-468F-8154-3445D320589E}" type="slidenum">
              <a:rPr lang="cs-CZ" smtClean="0"/>
              <a:pPr/>
              <a:t>‹#›</a:t>
            </a:fld>
            <a:endParaRPr lang="cs-CZ" dirty="0"/>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4" name="Footer Placeholder 3"/>
          <p:cNvSpPr>
            <a:spLocks noGrp="1"/>
          </p:cNvSpPr>
          <p:nvPr>
            <p:ph type="ftr" sz="quarter" idx="11"/>
          </p:nvPr>
        </p:nvSpPr>
        <p:spPr/>
        <p:txBody>
          <a:bodyPr/>
          <a:lstStyle/>
          <a:p>
            <a:endParaRPr lang="cs-CZ" dirty="0"/>
          </a:p>
        </p:txBody>
      </p:sp>
      <p:sp>
        <p:nvSpPr>
          <p:cNvPr id="5" name="Slide Number Placeholder 4"/>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3" name="Footer Placeholder 2"/>
          <p:cNvSpPr>
            <a:spLocks noGrp="1"/>
          </p:cNvSpPr>
          <p:nvPr>
            <p:ph type="ftr" sz="quarter" idx="11"/>
          </p:nvPr>
        </p:nvSpPr>
        <p:spPr/>
        <p:txBody>
          <a:bodyPr/>
          <a:lstStyle/>
          <a:p>
            <a:endParaRPr lang="cs-CZ" dirty="0"/>
          </a:p>
        </p:txBody>
      </p:sp>
      <p:sp>
        <p:nvSpPr>
          <p:cNvPr id="4" name="Slide Number Placeholder 3"/>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1926DF6-38C0-468F-8154-3445D320589E}" type="slidenum">
              <a:rPr lang="cs-CZ" smtClean="0"/>
              <a:pPr/>
              <a:t>‹#›</a:t>
            </a:fld>
            <a:endParaRPr lang="cs-CZ" dirty="0"/>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1926DF6-38C0-468F-8154-3445D320589E}" type="slidenum">
              <a:rPr lang="cs-CZ" smtClean="0"/>
              <a:pPr/>
              <a:t>‹#›</a:t>
            </a:fld>
            <a:endParaRPr lang="cs-CZ"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0714132-F2B0-4326-865D-311BF4E886E9}" type="datetimeFigureOut">
              <a:rPr lang="cs-CZ" smtClean="0"/>
              <a:pPr/>
              <a:t>18.9.2013</a:t>
            </a:fld>
            <a:endParaRPr lang="cs-CZ" dirty="0"/>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B1926DF6-38C0-468F-8154-3445D320589E}"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w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wmf"/><Relationship Id="rId10" Type="http://schemas.openxmlformats.org/officeDocument/2006/relationships/image" Target="../media/image13.wmf"/><Relationship Id="rId4" Type="http://schemas.openxmlformats.org/officeDocument/2006/relationships/image" Target="../media/image7.jpe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wmf"/></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txBox="1">
            <a:spLocks/>
          </p:cNvSpPr>
          <p:nvPr/>
        </p:nvSpPr>
        <p:spPr>
          <a:xfrm>
            <a:off x="899592" y="1412776"/>
            <a:ext cx="7772400" cy="792089"/>
          </a:xfrm>
          <a:prstGeom prst="rect">
            <a:avLst/>
          </a:prstGeom>
        </p:spPr>
        <p:txBody>
          <a:bodyPr vert="horz" anchor="ctr">
            <a:normAutofit fontScale="975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cs-CZ" sz="4400" noProof="0" dirty="0" smtClean="0">
                <a:solidFill>
                  <a:sysClr val="windowText" lastClr="000000"/>
                </a:solidFill>
                <a:effectLst>
                  <a:outerShdw sx="1000" sy="1000" algn="tl">
                    <a:sysClr val="window" lastClr="FFFFFF"/>
                  </a:outerShdw>
                  <a:reflection endPos="0" dir="5400000" sy="-100000" algn="bl" rotWithShape="0"/>
                </a:effectLst>
              </a:rPr>
              <a:t>OPAKOVÁNÍ PÍSMENE g G</a:t>
            </a:r>
            <a:endParaRPr kumimoji="0" lang="cs-CZ" sz="4400" b="1" i="0" u="none" strike="noStrike" kern="1200" cap="none" spc="0" normalizeH="0" baseline="0" noProof="0" dirty="0">
              <a:ln w="6350">
                <a:noFill/>
              </a:ln>
              <a:solidFill>
                <a:sysClr val="windowText" lastClr="000000"/>
              </a:solidFill>
              <a:effectLst>
                <a:outerShdw sx="1000" sy="1000" algn="tl">
                  <a:sysClr val="window" lastClr="FFFFFF">
                    <a:alpha val="51000"/>
                  </a:sysClr>
                </a:outerShdw>
                <a:reflection endPos="0" dir="5400000" sy="-100000" algn="bl" rotWithShape="0"/>
              </a:effectLst>
              <a:uLnTx/>
              <a:uFillTx/>
              <a:ea typeface="+mj-ea"/>
              <a:cs typeface="+mj-cs"/>
            </a:endParaRPr>
          </a:p>
        </p:txBody>
      </p:sp>
      <p:pic>
        <p:nvPicPr>
          <p:cNvPr id="6" name="Picture 2" descr="C:\Users\Uživatel\Pictures\logo.bmp"/>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825029" y="5589240"/>
            <a:ext cx="3603242" cy="934591"/>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ovéPole 6"/>
          <p:cNvSpPr txBox="1"/>
          <p:nvPr/>
        </p:nvSpPr>
        <p:spPr>
          <a:xfrm>
            <a:off x="1043608" y="620687"/>
            <a:ext cx="7128792" cy="58477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Základní škola a Mateřská škola, Liberec, Barvířská 38/6, příspěvková organizace</a:t>
            </a:r>
            <a:endParaRPr kumimoji="0" lang="cs-CZ" sz="1600" b="0" i="0" u="none" strike="noStrike" kern="0" cap="none" spc="0" normalizeH="0" baseline="0" noProof="0" dirty="0">
              <a:ln>
                <a:noFill/>
              </a:ln>
              <a:solidFill>
                <a:sysClr val="windowText" lastClr="000000"/>
              </a:solidFill>
              <a:effectLst/>
              <a:uLnTx/>
              <a:uFillTx/>
            </a:endParaRPr>
          </a:p>
        </p:txBody>
      </p:sp>
      <p:sp>
        <p:nvSpPr>
          <p:cNvPr id="8" name="TextovéPole 7"/>
          <p:cNvSpPr txBox="1"/>
          <p:nvPr/>
        </p:nvSpPr>
        <p:spPr>
          <a:xfrm>
            <a:off x="702214" y="2750799"/>
            <a:ext cx="7848872" cy="156966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Název :      </a:t>
            </a:r>
            <a:r>
              <a:rPr kumimoji="0" lang="cs-CZ" sz="1600" b="1" i="0" u="none" strike="noStrike" kern="0" cap="none" spc="0" normalizeH="0" baseline="0" noProof="0" dirty="0" smtClean="0">
                <a:ln>
                  <a:noFill/>
                </a:ln>
                <a:solidFill>
                  <a:sysClr val="windowText" lastClr="000000"/>
                </a:solidFill>
                <a:effectLst/>
                <a:uLnTx/>
                <a:uFillTx/>
              </a:rPr>
              <a:t>VY_32_inovace_11 </a:t>
            </a:r>
            <a:r>
              <a:rPr kumimoji="0" lang="cs-CZ" sz="1600" b="1" i="0" u="none" strike="noStrike" kern="0" cap="none" spc="0" normalizeH="0" baseline="0" noProof="0" dirty="0">
                <a:ln>
                  <a:noFill/>
                </a:ln>
                <a:solidFill>
                  <a:sysClr val="windowText" lastClr="000000"/>
                </a:solidFill>
                <a:effectLst/>
                <a:uLnTx/>
                <a:uFillTx/>
              </a:rPr>
              <a:t>- </a:t>
            </a:r>
            <a:r>
              <a:rPr lang="cs-CZ" sz="1600" b="1" kern="0" dirty="0" smtClean="0">
                <a:solidFill>
                  <a:sysClr val="windowText" lastClr="000000"/>
                </a:solidFill>
              </a:rPr>
              <a:t>ČJ</a:t>
            </a:r>
            <a:r>
              <a:rPr kumimoji="0" lang="cs-CZ" sz="1600" b="1" i="0" u="none" strike="noStrike" kern="0" cap="none" spc="0" normalizeH="0" baseline="0" noProof="0" dirty="0" smtClean="0">
                <a:ln>
                  <a:noFill/>
                </a:ln>
                <a:solidFill>
                  <a:sysClr val="windowText" lastClr="000000"/>
                </a:solidFill>
                <a:effectLst/>
                <a:uLnTx/>
                <a:uFillTx/>
              </a:rPr>
              <a:t> – </a:t>
            </a:r>
            <a:r>
              <a:rPr lang="cs-CZ" sz="1600" b="1" kern="0" dirty="0" smtClean="0">
                <a:solidFill>
                  <a:sysClr val="windowText" lastClr="000000"/>
                </a:solidFill>
              </a:rPr>
              <a:t>Písmeno </a:t>
            </a:r>
            <a:r>
              <a:rPr lang="cs-CZ" sz="1600" b="1" kern="0" dirty="0" err="1" smtClean="0">
                <a:solidFill>
                  <a:sysClr val="windowText" lastClr="000000"/>
                </a:solidFill>
              </a:rPr>
              <a:t>gG</a:t>
            </a:r>
            <a:endParaRPr lang="cs-CZ" sz="1600" b="1" kern="0" noProof="0" dirty="0" smtClean="0">
              <a:solidFill>
                <a:sysClr val="windowText" lastClr="000000"/>
              </a:solidFill>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Autor:        Denisa Štelzigová</a:t>
            </a:r>
          </a:p>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Období:   </a:t>
            </a:r>
            <a:r>
              <a:rPr lang="cs-CZ" sz="1600" kern="0" smtClean="0">
                <a:solidFill>
                  <a:sysClr val="windowText" lastClr="000000"/>
                </a:solidFill>
              </a:rPr>
              <a:t>březen</a:t>
            </a:r>
            <a:endParaRPr kumimoji="0" lang="cs-CZ" sz="1600" b="0" i="0" u="none" strike="noStrike" kern="0" cap="none" spc="0" normalizeH="0" baseline="0" noProof="0" dirty="0" smtClean="0">
              <a:ln>
                <a:noFill/>
              </a:ln>
              <a:solidFill>
                <a:sysClr val="windowText" lastClr="00000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Věková skupina:      </a:t>
            </a:r>
            <a:r>
              <a:rPr lang="cs-CZ" sz="1600" kern="0" dirty="0">
                <a:solidFill>
                  <a:sysClr val="windowText" lastClr="000000"/>
                </a:solidFill>
              </a:rPr>
              <a:t>1</a:t>
            </a:r>
            <a:r>
              <a:rPr kumimoji="0" lang="cs-CZ" sz="1600" b="0" i="0" u="none" strike="noStrike" kern="0" cap="none" spc="0" normalizeH="0" baseline="0" noProof="0" dirty="0" smtClean="0">
                <a:ln>
                  <a:noFill/>
                </a:ln>
                <a:solidFill>
                  <a:sysClr val="windowText" lastClr="000000"/>
                </a:solidFill>
                <a:effectLst/>
                <a:uLnTx/>
                <a:uFillTx/>
              </a:rPr>
              <a:t>. ročník</a:t>
            </a:r>
          </a:p>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Tematická oblast:    </a:t>
            </a:r>
            <a:r>
              <a:rPr lang="cs-CZ" sz="1600" kern="0" dirty="0" smtClean="0">
                <a:solidFill>
                  <a:sysClr val="windowText" lastClr="000000"/>
                </a:solidFill>
              </a:rPr>
              <a:t>Český jazyk</a:t>
            </a:r>
            <a:endParaRPr kumimoji="0" lang="cs-CZ" sz="1600" b="0" i="0" u="none" strike="noStrike" kern="0" cap="none" spc="0" normalizeH="0" baseline="0" noProof="0" dirty="0" smtClean="0">
              <a:ln>
                <a:noFill/>
              </a:ln>
              <a:solidFill>
                <a:sysClr val="windowText" lastClr="00000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cs-CZ" sz="1600" b="0" i="0" u="none" strike="noStrike" kern="0" cap="none" spc="0" normalizeH="0" baseline="0" noProof="0" dirty="0" smtClean="0">
                <a:ln>
                  <a:noFill/>
                </a:ln>
                <a:solidFill>
                  <a:sysClr val="windowText" lastClr="000000"/>
                </a:solidFill>
                <a:effectLst/>
                <a:uLnTx/>
                <a:uFillTx/>
              </a:rPr>
              <a:t>Anotace: práce s textem.</a:t>
            </a:r>
            <a:endParaRPr kumimoji="0" lang="cs-CZ" sz="16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xmlns="" val="928255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Mojmír\AppData\Local\Microsoft\Windows\Temporary Internet Files\Content.IE5\8MZR03WD\MP900406676[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483768" y="2564904"/>
            <a:ext cx="6091572" cy="4061048"/>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pic>
        <p:nvPicPr>
          <p:cNvPr id="1026" name="Picture 2" descr="C:\Users\Mojmír\AppData\Local\Microsoft\Windows\Temporary Internet Files\Content.IE5\O545E35G\MP900180674[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23528" y="332656"/>
            <a:ext cx="4605588" cy="3024336"/>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4929116" y="2151314"/>
            <a:ext cx="2952328" cy="369332"/>
          </a:xfrm>
          <a:prstGeom prst="rect">
            <a:avLst/>
          </a:prstGeom>
          <a:noFill/>
        </p:spPr>
        <p:txBody>
          <a:bodyPr wrap="square" rtlCol="0">
            <a:spAutoFit/>
          </a:bodyPr>
          <a:lstStyle/>
          <a:p>
            <a:r>
              <a:rPr lang="cs-CZ" dirty="0" smtClean="0"/>
              <a:t>GORILA</a:t>
            </a:r>
            <a:endParaRPr lang="cs-CZ" dirty="0"/>
          </a:p>
        </p:txBody>
      </p:sp>
      <p:sp>
        <p:nvSpPr>
          <p:cNvPr id="6" name="TextovéPole 5"/>
          <p:cNvSpPr txBox="1"/>
          <p:nvPr/>
        </p:nvSpPr>
        <p:spPr>
          <a:xfrm>
            <a:off x="467544" y="4797152"/>
            <a:ext cx="2158778" cy="369332"/>
          </a:xfrm>
          <a:prstGeom prst="rect">
            <a:avLst/>
          </a:prstGeom>
          <a:noFill/>
        </p:spPr>
        <p:txBody>
          <a:bodyPr wrap="square" rtlCol="0">
            <a:spAutoFit/>
          </a:bodyPr>
          <a:lstStyle/>
          <a:p>
            <a:r>
              <a:rPr lang="cs-CZ" dirty="0" smtClean="0"/>
              <a:t>gorila</a:t>
            </a:r>
            <a:endParaRPr lang="cs-CZ" dirty="0"/>
          </a:p>
        </p:txBody>
      </p:sp>
      <p:pic>
        <p:nvPicPr>
          <p:cNvPr id="2" name="Picture 2" descr="C:\Users\Mojmír\AppData\Local\Microsoft\Windows\Temporary Internet Files\Content.IE5\FZ6ES3M6\MC900267138[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300192" y="112601"/>
            <a:ext cx="1802511" cy="1961570"/>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3" descr="C:\Users\Mojmír\AppData\Local\Microsoft\Windows\Temporary Internet Files\Content.IE5\EBWES8TR\MC900267174[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929992" y="1117203"/>
            <a:ext cx="772847" cy="121877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064724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Users\Mojmír\AppData\Local\Microsoft\Windows\Temporary Internet Files\Content.IE5\FZ6ES3M6\MP900181334[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9142" y="548680"/>
            <a:ext cx="976514" cy="1545933"/>
          </a:xfrm>
          <a:prstGeom prst="rect">
            <a:avLst/>
          </a:prstGeom>
          <a:noFill/>
          <a:extLst>
            <a:ext uri="{909E8E84-426E-40DD-AFC4-6F175D3DCCD1}">
              <a14:hiddenFill xmlns:a14="http://schemas.microsoft.com/office/drawing/2010/main" xmlns="">
                <a:solidFill>
                  <a:srgbClr val="FFFFFF"/>
                </a:solidFill>
              </a14:hiddenFill>
            </a:ext>
          </a:extLst>
        </p:spPr>
      </p:pic>
      <p:pic>
        <p:nvPicPr>
          <p:cNvPr id="2053" name="Picture 5" descr="C:\Users\Mojmír\AppData\Local\Microsoft\Windows\Temporary Internet Files\Content.IE5\EBWES8TR\MP900387621[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195736" y="435240"/>
            <a:ext cx="1264606" cy="1772812"/>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C:\Users\Mojmír\AppData\Local\Microsoft\Windows\Temporary Internet Files\Content.IE5\EBWES8TR\MC900192209[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707904" y="697663"/>
            <a:ext cx="1399690" cy="1344534"/>
          </a:xfrm>
          <a:prstGeom prst="rect">
            <a:avLst/>
          </a:prstGeom>
          <a:noFill/>
          <a:extLst>
            <a:ext uri="{909E8E84-426E-40DD-AFC4-6F175D3DCCD1}">
              <a14:hiddenFill xmlns:a14="http://schemas.microsoft.com/office/drawing/2010/main" xmlns="">
                <a:solidFill>
                  <a:srgbClr val="FFFFFF"/>
                </a:solidFill>
              </a14:hiddenFill>
            </a:ext>
          </a:extLst>
        </p:spPr>
      </p:pic>
      <p:pic>
        <p:nvPicPr>
          <p:cNvPr id="2055" name="Picture 7" descr="C:\Users\Mojmír\AppData\Local\Microsoft\Windows\Temporary Internet Files\Content.IE5\PK12JL7F\MP900409570[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292080" y="627235"/>
            <a:ext cx="1454762" cy="1454762"/>
          </a:xfrm>
          <a:prstGeom prst="rect">
            <a:avLst/>
          </a:prstGeom>
          <a:noFill/>
          <a:extLst>
            <a:ext uri="{909E8E84-426E-40DD-AFC4-6F175D3DCCD1}">
              <a14:hiddenFill xmlns:a14="http://schemas.microsoft.com/office/drawing/2010/main" xmlns="">
                <a:solidFill>
                  <a:srgbClr val="FFFFFF"/>
                </a:solidFill>
              </a14:hiddenFill>
            </a:ext>
          </a:extLst>
        </p:spPr>
      </p:pic>
      <p:pic>
        <p:nvPicPr>
          <p:cNvPr id="2056" name="Picture 8" descr="C:\Program Files\Microsoft Office\MEDIA\CAGCAT10\j0285698.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092280" y="627235"/>
            <a:ext cx="1707185" cy="1824228"/>
          </a:xfrm>
          <a:prstGeom prst="rect">
            <a:avLst/>
          </a:prstGeom>
          <a:noFill/>
          <a:extLst>
            <a:ext uri="{909E8E84-426E-40DD-AFC4-6F175D3DCCD1}">
              <a14:hiddenFill xmlns:a14="http://schemas.microsoft.com/office/drawing/2010/main" xmlns="">
                <a:solidFill>
                  <a:srgbClr val="FFFFFF"/>
                </a:solidFill>
              </a14:hiddenFill>
            </a:ext>
          </a:extLst>
        </p:spPr>
      </p:pic>
      <p:pic>
        <p:nvPicPr>
          <p:cNvPr id="2057" name="Picture 9" descr="C:\Users\Mojmír\AppData\Local\Microsoft\Windows\Temporary Internet Files\Content.IE5\OK4X7VX9\MP900387873[1].jp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263618" y="3206466"/>
            <a:ext cx="2116832" cy="1510007"/>
          </a:xfrm>
          <a:prstGeom prst="rect">
            <a:avLst/>
          </a:prstGeom>
          <a:noFill/>
          <a:extLst>
            <a:ext uri="{909E8E84-426E-40DD-AFC4-6F175D3DCCD1}">
              <a14:hiddenFill xmlns:a14="http://schemas.microsoft.com/office/drawing/2010/main" xmlns="">
                <a:solidFill>
                  <a:srgbClr val="FFFFFF"/>
                </a:solidFill>
              </a14:hiddenFill>
            </a:ext>
          </a:extLst>
        </p:spPr>
      </p:pic>
      <p:pic>
        <p:nvPicPr>
          <p:cNvPr id="2058" name="Picture 10" descr="C:\Users\Mojmír\AppData\Local\Microsoft\Windows\Temporary Internet Files\Content.IE5\O545E35G\MP900337237[1].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2812090" y="3206466"/>
            <a:ext cx="2333529" cy="1664584"/>
          </a:xfrm>
          <a:prstGeom prst="rect">
            <a:avLst/>
          </a:prstGeom>
          <a:noFill/>
          <a:extLst>
            <a:ext uri="{909E8E84-426E-40DD-AFC4-6F175D3DCCD1}">
              <a14:hiddenFill xmlns:a14="http://schemas.microsoft.com/office/drawing/2010/main" xmlns="">
                <a:solidFill>
                  <a:srgbClr val="FFFFFF"/>
                </a:solidFill>
              </a14:hiddenFill>
            </a:ext>
          </a:extLst>
        </p:spPr>
      </p:pic>
      <p:pic>
        <p:nvPicPr>
          <p:cNvPr id="2059" name="Picture 11" descr="C:\Users\Mojmír\AppData\Local\Microsoft\Windows\Temporary Internet Files\Content.IE5\EBWES8TR\MC900215172[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5652120" y="2926433"/>
            <a:ext cx="1762407" cy="996635"/>
          </a:xfrm>
          <a:prstGeom prst="rect">
            <a:avLst/>
          </a:prstGeom>
          <a:noFill/>
          <a:extLst>
            <a:ext uri="{909E8E84-426E-40DD-AFC4-6F175D3DCCD1}">
              <a14:hiddenFill xmlns:a14="http://schemas.microsoft.com/office/drawing/2010/main" xmlns="">
                <a:solidFill>
                  <a:srgbClr val="FFFFFF"/>
                </a:solidFill>
              </a14:hiddenFill>
            </a:ext>
          </a:extLst>
        </p:spPr>
      </p:pic>
      <p:pic>
        <p:nvPicPr>
          <p:cNvPr id="2060" name="Picture 12" descr="C:\Users\Mojmír\AppData\Local\Microsoft\Windows\Temporary Internet Files\Content.IE5\PK12JL7F\MP900180462[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019461" y="4293096"/>
            <a:ext cx="2364394" cy="1552619"/>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683568" y="627235"/>
            <a:ext cx="306494" cy="369332"/>
          </a:xfrm>
          <a:prstGeom prst="rect">
            <a:avLst/>
          </a:prstGeom>
          <a:noFill/>
        </p:spPr>
        <p:txBody>
          <a:bodyPr wrap="none" rtlCol="0">
            <a:spAutoFit/>
          </a:bodyPr>
          <a:lstStyle/>
          <a:p>
            <a:r>
              <a:rPr lang="cs-CZ" dirty="0" smtClean="0">
                <a:solidFill>
                  <a:schemeClr val="bg1"/>
                </a:solidFill>
              </a:rPr>
              <a:t>1</a:t>
            </a:r>
            <a:endParaRPr lang="cs-CZ" dirty="0">
              <a:solidFill>
                <a:schemeClr val="bg1"/>
              </a:solidFill>
            </a:endParaRPr>
          </a:p>
        </p:txBody>
      </p:sp>
      <p:sp>
        <p:nvSpPr>
          <p:cNvPr id="5" name="TextovéPole 4"/>
          <p:cNvSpPr txBox="1"/>
          <p:nvPr/>
        </p:nvSpPr>
        <p:spPr>
          <a:xfrm>
            <a:off x="2658193" y="1550764"/>
            <a:ext cx="339691" cy="369332"/>
          </a:xfrm>
          <a:prstGeom prst="rect">
            <a:avLst/>
          </a:prstGeom>
          <a:noFill/>
        </p:spPr>
        <p:txBody>
          <a:bodyPr wrap="square" rtlCol="0">
            <a:spAutoFit/>
          </a:bodyPr>
          <a:lstStyle/>
          <a:p>
            <a:r>
              <a:rPr lang="cs-CZ" dirty="0" smtClean="0">
                <a:solidFill>
                  <a:schemeClr val="bg1"/>
                </a:solidFill>
              </a:rPr>
              <a:t>2</a:t>
            </a:r>
            <a:endParaRPr lang="cs-CZ" dirty="0">
              <a:solidFill>
                <a:schemeClr val="bg1"/>
              </a:solidFill>
            </a:endParaRPr>
          </a:p>
        </p:txBody>
      </p:sp>
      <p:sp>
        <p:nvSpPr>
          <p:cNvPr id="6" name="TextovéPole 5"/>
          <p:cNvSpPr txBox="1"/>
          <p:nvPr/>
        </p:nvSpPr>
        <p:spPr>
          <a:xfrm>
            <a:off x="3940829" y="811901"/>
            <a:ext cx="343139" cy="369332"/>
          </a:xfrm>
          <a:prstGeom prst="rect">
            <a:avLst/>
          </a:prstGeom>
          <a:noFill/>
        </p:spPr>
        <p:txBody>
          <a:bodyPr wrap="square" rtlCol="0">
            <a:spAutoFit/>
          </a:bodyPr>
          <a:lstStyle/>
          <a:p>
            <a:r>
              <a:rPr lang="cs-CZ" dirty="0" smtClean="0"/>
              <a:t>3</a:t>
            </a:r>
            <a:endParaRPr lang="cs-CZ" dirty="0"/>
          </a:p>
        </p:txBody>
      </p:sp>
      <p:sp>
        <p:nvSpPr>
          <p:cNvPr id="7" name="TextovéPole 6"/>
          <p:cNvSpPr txBox="1"/>
          <p:nvPr/>
        </p:nvSpPr>
        <p:spPr>
          <a:xfrm>
            <a:off x="5292080" y="811901"/>
            <a:ext cx="360040" cy="369332"/>
          </a:xfrm>
          <a:prstGeom prst="rect">
            <a:avLst/>
          </a:prstGeom>
          <a:noFill/>
        </p:spPr>
        <p:txBody>
          <a:bodyPr wrap="square" rtlCol="0">
            <a:spAutoFit/>
          </a:bodyPr>
          <a:lstStyle/>
          <a:p>
            <a:r>
              <a:rPr lang="cs-CZ" dirty="0" smtClean="0"/>
              <a:t>4</a:t>
            </a:r>
            <a:endParaRPr lang="cs-CZ" dirty="0"/>
          </a:p>
        </p:txBody>
      </p:sp>
      <p:sp>
        <p:nvSpPr>
          <p:cNvPr id="8" name="TextovéPole 7"/>
          <p:cNvSpPr txBox="1"/>
          <p:nvPr/>
        </p:nvSpPr>
        <p:spPr>
          <a:xfrm>
            <a:off x="7414527" y="1369930"/>
            <a:ext cx="397833" cy="369332"/>
          </a:xfrm>
          <a:prstGeom prst="rect">
            <a:avLst/>
          </a:prstGeom>
          <a:noFill/>
        </p:spPr>
        <p:txBody>
          <a:bodyPr wrap="square" rtlCol="0">
            <a:spAutoFit/>
          </a:bodyPr>
          <a:lstStyle/>
          <a:p>
            <a:r>
              <a:rPr lang="cs-CZ" dirty="0" smtClean="0"/>
              <a:t>5</a:t>
            </a:r>
            <a:endParaRPr lang="cs-CZ" dirty="0"/>
          </a:p>
        </p:txBody>
      </p:sp>
      <p:sp>
        <p:nvSpPr>
          <p:cNvPr id="9" name="TextovéPole 8"/>
          <p:cNvSpPr txBox="1"/>
          <p:nvPr/>
        </p:nvSpPr>
        <p:spPr>
          <a:xfrm>
            <a:off x="683568" y="3961469"/>
            <a:ext cx="306494" cy="369332"/>
          </a:xfrm>
          <a:prstGeom prst="rect">
            <a:avLst/>
          </a:prstGeom>
          <a:noFill/>
        </p:spPr>
        <p:txBody>
          <a:bodyPr wrap="square" rtlCol="0">
            <a:spAutoFit/>
          </a:bodyPr>
          <a:lstStyle/>
          <a:p>
            <a:r>
              <a:rPr lang="cs-CZ" dirty="0" smtClean="0">
                <a:solidFill>
                  <a:schemeClr val="bg1"/>
                </a:solidFill>
              </a:rPr>
              <a:t>6</a:t>
            </a:r>
            <a:endParaRPr lang="cs-CZ" dirty="0">
              <a:solidFill>
                <a:schemeClr val="bg1"/>
              </a:solidFill>
            </a:endParaRPr>
          </a:p>
        </p:txBody>
      </p:sp>
      <p:sp>
        <p:nvSpPr>
          <p:cNvPr id="10" name="TextovéPole 9"/>
          <p:cNvSpPr txBox="1"/>
          <p:nvPr/>
        </p:nvSpPr>
        <p:spPr>
          <a:xfrm>
            <a:off x="3516397" y="3831910"/>
            <a:ext cx="462458" cy="369332"/>
          </a:xfrm>
          <a:prstGeom prst="rect">
            <a:avLst/>
          </a:prstGeom>
          <a:noFill/>
        </p:spPr>
        <p:txBody>
          <a:bodyPr wrap="square" rtlCol="0">
            <a:spAutoFit/>
          </a:bodyPr>
          <a:lstStyle/>
          <a:p>
            <a:r>
              <a:rPr lang="cs-CZ" dirty="0"/>
              <a:t>7</a:t>
            </a:r>
          </a:p>
        </p:txBody>
      </p:sp>
      <p:sp>
        <p:nvSpPr>
          <p:cNvPr id="11" name="TextovéPole 10"/>
          <p:cNvSpPr txBox="1"/>
          <p:nvPr/>
        </p:nvSpPr>
        <p:spPr>
          <a:xfrm>
            <a:off x="6019461" y="4693786"/>
            <a:ext cx="513862" cy="375619"/>
          </a:xfrm>
          <a:prstGeom prst="rect">
            <a:avLst/>
          </a:prstGeom>
          <a:noFill/>
        </p:spPr>
        <p:txBody>
          <a:bodyPr wrap="square" rtlCol="0">
            <a:spAutoFit/>
          </a:bodyPr>
          <a:lstStyle/>
          <a:p>
            <a:r>
              <a:rPr lang="cs-CZ" dirty="0" smtClean="0">
                <a:solidFill>
                  <a:schemeClr val="bg1"/>
                </a:solidFill>
              </a:rPr>
              <a:t>8</a:t>
            </a:r>
            <a:endParaRPr lang="cs-CZ" dirty="0">
              <a:solidFill>
                <a:schemeClr val="bg1"/>
              </a:solidFill>
            </a:endParaRPr>
          </a:p>
        </p:txBody>
      </p:sp>
      <p:sp>
        <p:nvSpPr>
          <p:cNvPr id="12" name="TextovéPole 11"/>
          <p:cNvSpPr txBox="1"/>
          <p:nvPr/>
        </p:nvSpPr>
        <p:spPr>
          <a:xfrm>
            <a:off x="499142" y="5845715"/>
            <a:ext cx="1552578" cy="369332"/>
          </a:xfrm>
          <a:prstGeom prst="rect">
            <a:avLst/>
          </a:prstGeom>
          <a:noFill/>
        </p:spPr>
        <p:txBody>
          <a:bodyPr wrap="square" rtlCol="0">
            <a:spAutoFit/>
          </a:bodyPr>
          <a:lstStyle/>
          <a:p>
            <a:r>
              <a:rPr lang="cs-CZ" dirty="0" smtClean="0">
                <a:latin typeface="Calibri" pitchFamily="34" charset="0"/>
                <a:cs typeface="Calibri" pitchFamily="34" charset="0"/>
              </a:rPr>
              <a:t>gepard</a:t>
            </a:r>
            <a:endParaRPr lang="cs-CZ" dirty="0">
              <a:latin typeface="Calibri" pitchFamily="34" charset="0"/>
              <a:cs typeface="Calibri" pitchFamily="34" charset="0"/>
            </a:endParaRPr>
          </a:p>
        </p:txBody>
      </p:sp>
      <p:sp>
        <p:nvSpPr>
          <p:cNvPr id="13" name="TextovéPole 12"/>
          <p:cNvSpPr txBox="1"/>
          <p:nvPr/>
        </p:nvSpPr>
        <p:spPr>
          <a:xfrm>
            <a:off x="1691680" y="6030381"/>
            <a:ext cx="966513" cy="369332"/>
          </a:xfrm>
          <a:prstGeom prst="rect">
            <a:avLst/>
          </a:prstGeom>
          <a:noFill/>
        </p:spPr>
        <p:txBody>
          <a:bodyPr wrap="square" rtlCol="0">
            <a:spAutoFit/>
          </a:bodyPr>
          <a:lstStyle/>
          <a:p>
            <a:r>
              <a:rPr lang="cs-CZ" dirty="0" smtClean="0">
                <a:latin typeface="Calibri" pitchFamily="34" charset="0"/>
                <a:cs typeface="Calibri" pitchFamily="34" charset="0"/>
              </a:rPr>
              <a:t>gauč</a:t>
            </a:r>
            <a:endParaRPr lang="cs-CZ" dirty="0">
              <a:latin typeface="Calibri" pitchFamily="34" charset="0"/>
              <a:cs typeface="Calibri" pitchFamily="34" charset="0"/>
            </a:endParaRPr>
          </a:p>
        </p:txBody>
      </p:sp>
      <p:sp>
        <p:nvSpPr>
          <p:cNvPr id="14" name="TextovéPole 13"/>
          <p:cNvSpPr txBox="1"/>
          <p:nvPr/>
        </p:nvSpPr>
        <p:spPr>
          <a:xfrm>
            <a:off x="4317770" y="5445224"/>
            <a:ext cx="1079892" cy="369332"/>
          </a:xfrm>
          <a:prstGeom prst="rect">
            <a:avLst/>
          </a:prstGeom>
          <a:noFill/>
        </p:spPr>
        <p:txBody>
          <a:bodyPr wrap="square" rtlCol="0">
            <a:spAutoFit/>
          </a:bodyPr>
          <a:lstStyle/>
          <a:p>
            <a:r>
              <a:rPr lang="cs-CZ" dirty="0" smtClean="0">
                <a:latin typeface="Calibri" pitchFamily="34" charset="0"/>
                <a:cs typeface="Calibri" pitchFamily="34" charset="0"/>
              </a:rPr>
              <a:t>golf</a:t>
            </a:r>
            <a:endParaRPr lang="cs-CZ" dirty="0">
              <a:latin typeface="Calibri" pitchFamily="34" charset="0"/>
              <a:cs typeface="Calibri" pitchFamily="34" charset="0"/>
            </a:endParaRPr>
          </a:p>
        </p:txBody>
      </p:sp>
      <p:sp>
        <p:nvSpPr>
          <p:cNvPr id="15" name="TextovéPole 14"/>
          <p:cNvSpPr txBox="1"/>
          <p:nvPr/>
        </p:nvSpPr>
        <p:spPr>
          <a:xfrm>
            <a:off x="5546290" y="6253686"/>
            <a:ext cx="1008112" cy="369332"/>
          </a:xfrm>
          <a:prstGeom prst="rect">
            <a:avLst/>
          </a:prstGeom>
          <a:noFill/>
        </p:spPr>
        <p:txBody>
          <a:bodyPr wrap="square" rtlCol="0">
            <a:spAutoFit/>
          </a:bodyPr>
          <a:lstStyle/>
          <a:p>
            <a:r>
              <a:rPr lang="cs-CZ" dirty="0" smtClean="0">
                <a:latin typeface="Calibri" pitchFamily="34" charset="0"/>
                <a:cs typeface="Calibri" pitchFamily="34" charset="0"/>
              </a:rPr>
              <a:t>gorila</a:t>
            </a:r>
            <a:endParaRPr lang="cs-CZ" dirty="0">
              <a:latin typeface="Calibri" pitchFamily="34" charset="0"/>
              <a:cs typeface="Calibri" pitchFamily="34" charset="0"/>
            </a:endParaRPr>
          </a:p>
        </p:txBody>
      </p:sp>
      <p:sp>
        <p:nvSpPr>
          <p:cNvPr id="16" name="TextovéPole 15"/>
          <p:cNvSpPr txBox="1"/>
          <p:nvPr/>
        </p:nvSpPr>
        <p:spPr>
          <a:xfrm>
            <a:off x="2920396" y="6030381"/>
            <a:ext cx="1192002" cy="369332"/>
          </a:xfrm>
          <a:prstGeom prst="rect">
            <a:avLst/>
          </a:prstGeom>
          <a:noFill/>
        </p:spPr>
        <p:txBody>
          <a:bodyPr wrap="square" rtlCol="0">
            <a:spAutoFit/>
          </a:bodyPr>
          <a:lstStyle/>
          <a:p>
            <a:r>
              <a:rPr lang="cs-CZ" dirty="0" smtClean="0">
                <a:latin typeface="Calibri" pitchFamily="34" charset="0"/>
                <a:cs typeface="Calibri" pitchFamily="34" charset="0"/>
              </a:rPr>
              <a:t>gazela</a:t>
            </a:r>
            <a:endParaRPr lang="cs-CZ" dirty="0">
              <a:latin typeface="Calibri" pitchFamily="34" charset="0"/>
              <a:cs typeface="Calibri" pitchFamily="34" charset="0"/>
            </a:endParaRPr>
          </a:p>
        </p:txBody>
      </p:sp>
      <p:sp>
        <p:nvSpPr>
          <p:cNvPr id="17" name="TextovéPole 16"/>
          <p:cNvSpPr txBox="1"/>
          <p:nvPr/>
        </p:nvSpPr>
        <p:spPr>
          <a:xfrm>
            <a:off x="4283968" y="6030381"/>
            <a:ext cx="1368152" cy="369332"/>
          </a:xfrm>
          <a:prstGeom prst="rect">
            <a:avLst/>
          </a:prstGeom>
          <a:noFill/>
        </p:spPr>
        <p:txBody>
          <a:bodyPr wrap="square" rtlCol="0">
            <a:spAutoFit/>
          </a:bodyPr>
          <a:lstStyle/>
          <a:p>
            <a:r>
              <a:rPr lang="cs-CZ" dirty="0" smtClean="0">
                <a:latin typeface="Calibri" pitchFamily="34" charset="0"/>
                <a:cs typeface="Calibri" pitchFamily="34" charset="0"/>
              </a:rPr>
              <a:t>globus</a:t>
            </a:r>
            <a:endParaRPr lang="cs-CZ" dirty="0">
              <a:latin typeface="Calibri" pitchFamily="34" charset="0"/>
              <a:cs typeface="Calibri" pitchFamily="34" charset="0"/>
            </a:endParaRPr>
          </a:p>
        </p:txBody>
      </p:sp>
      <p:sp>
        <p:nvSpPr>
          <p:cNvPr id="18" name="TextovéPole 17"/>
          <p:cNvSpPr txBox="1"/>
          <p:nvPr/>
        </p:nvSpPr>
        <p:spPr>
          <a:xfrm>
            <a:off x="6758628" y="6221023"/>
            <a:ext cx="2107463" cy="369332"/>
          </a:xfrm>
          <a:prstGeom prst="rect">
            <a:avLst/>
          </a:prstGeom>
          <a:noFill/>
        </p:spPr>
        <p:txBody>
          <a:bodyPr wrap="square" rtlCol="0">
            <a:spAutoFit/>
          </a:bodyPr>
          <a:lstStyle/>
          <a:p>
            <a:r>
              <a:rPr lang="cs-CZ" dirty="0" smtClean="0">
                <a:latin typeface="Calibri" pitchFamily="34" charset="0"/>
                <a:cs typeface="Calibri" pitchFamily="34" charset="0"/>
              </a:rPr>
              <a:t>gramofon</a:t>
            </a:r>
            <a:endParaRPr lang="cs-CZ" dirty="0">
              <a:latin typeface="Calibri" pitchFamily="34" charset="0"/>
              <a:cs typeface="Calibri" pitchFamily="34" charset="0"/>
            </a:endParaRPr>
          </a:p>
        </p:txBody>
      </p:sp>
      <p:sp>
        <p:nvSpPr>
          <p:cNvPr id="19" name="TextovéPole 18"/>
          <p:cNvSpPr txBox="1"/>
          <p:nvPr/>
        </p:nvSpPr>
        <p:spPr>
          <a:xfrm>
            <a:off x="3077193" y="4945476"/>
            <a:ext cx="2942268" cy="369332"/>
          </a:xfrm>
          <a:prstGeom prst="rect">
            <a:avLst/>
          </a:prstGeom>
          <a:noFill/>
        </p:spPr>
        <p:txBody>
          <a:bodyPr wrap="square" rtlCol="0">
            <a:spAutoFit/>
          </a:bodyPr>
          <a:lstStyle/>
          <a:p>
            <a:r>
              <a:rPr lang="cs-CZ" dirty="0">
                <a:latin typeface="Calibri" pitchFamily="34" charset="0"/>
                <a:cs typeface="Calibri" pitchFamily="34" charset="0"/>
              </a:rPr>
              <a:t>g</a:t>
            </a:r>
            <a:r>
              <a:rPr lang="cs-CZ" dirty="0" smtClean="0">
                <a:latin typeface="Calibri" pitchFamily="34" charset="0"/>
                <a:cs typeface="Calibri" pitchFamily="34" charset="0"/>
              </a:rPr>
              <a:t>ranátové</a:t>
            </a:r>
            <a:r>
              <a:rPr lang="cs-CZ" dirty="0" smtClean="0"/>
              <a:t> </a:t>
            </a:r>
            <a:r>
              <a:rPr lang="cs-CZ" dirty="0" smtClean="0">
                <a:latin typeface="Calibri" pitchFamily="34" charset="0"/>
                <a:cs typeface="Calibri" pitchFamily="34" charset="0"/>
              </a:rPr>
              <a:t>jablko</a:t>
            </a:r>
            <a:endParaRPr lang="cs-CZ" dirty="0">
              <a:latin typeface="Calibri" pitchFamily="34" charset="0"/>
              <a:cs typeface="Calibri" pitchFamily="34" charset="0"/>
            </a:endParaRPr>
          </a:p>
        </p:txBody>
      </p:sp>
      <p:sp>
        <p:nvSpPr>
          <p:cNvPr id="20" name="TextovéPole 19"/>
          <p:cNvSpPr txBox="1"/>
          <p:nvPr/>
        </p:nvSpPr>
        <p:spPr>
          <a:xfrm>
            <a:off x="6372200" y="3287453"/>
            <a:ext cx="576064" cy="369332"/>
          </a:xfrm>
          <a:prstGeom prst="rect">
            <a:avLst/>
          </a:prstGeom>
          <a:noFill/>
        </p:spPr>
        <p:txBody>
          <a:bodyPr wrap="square" rtlCol="0">
            <a:spAutoFit/>
          </a:bodyPr>
          <a:lstStyle/>
          <a:p>
            <a:r>
              <a:rPr lang="cs-CZ" dirty="0"/>
              <a:t>9</a:t>
            </a:r>
          </a:p>
        </p:txBody>
      </p:sp>
      <p:sp>
        <p:nvSpPr>
          <p:cNvPr id="2" name="TextovéPole 1"/>
          <p:cNvSpPr txBox="1"/>
          <p:nvPr/>
        </p:nvSpPr>
        <p:spPr>
          <a:xfrm>
            <a:off x="292372" y="5069405"/>
            <a:ext cx="1029662" cy="369332"/>
          </a:xfrm>
          <a:prstGeom prst="rect">
            <a:avLst/>
          </a:prstGeom>
          <a:noFill/>
        </p:spPr>
        <p:txBody>
          <a:bodyPr wrap="square" rtlCol="0">
            <a:spAutoFit/>
          </a:bodyPr>
          <a:lstStyle/>
          <a:p>
            <a:r>
              <a:rPr lang="cs-CZ" dirty="0" smtClean="0"/>
              <a:t>gáza</a:t>
            </a:r>
            <a:endParaRPr lang="cs-CZ" dirty="0"/>
          </a:p>
        </p:txBody>
      </p:sp>
    </p:spTree>
    <p:extLst>
      <p:ext uri="{BB962C8B-B14F-4D97-AF65-F5344CB8AC3E}">
        <p14:creationId xmlns:p14="http://schemas.microsoft.com/office/powerpoint/2010/main" xmlns="" val="325997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4.16667E-6 1.11111E-6 L -0.26371 1.11111E-6 C -0.38194 1.11111E-6 -0.5276 -0.16227 -0.5276 -0.29375 L -0.5276 -0.58796 " pathEditMode="relative" rAng="0" ptsTypes="FfFF">
                                      <p:cBhvr>
                                        <p:cTn id="6" dur="2000" fill="hold"/>
                                        <p:tgtEl>
                                          <p:spTgt spid="15"/>
                                        </p:tgtEl>
                                        <p:attrNameLst>
                                          <p:attrName>ppt_x</p:attrName>
                                          <p:attrName>ppt_y</p:attrName>
                                        </p:attrNameLst>
                                      </p:cBhvr>
                                      <p:rCtr x="-26389" y="-29398"/>
                                    </p:animMotion>
                                  </p:childTnLst>
                                </p:cTn>
                              </p:par>
                            </p:childTnLst>
                          </p:cTn>
                        </p:par>
                      </p:childTnLst>
                    </p:cTn>
                  </p:par>
                  <p:par>
                    <p:cTn id="7" fill="hold">
                      <p:stCondLst>
                        <p:cond delay="indefinite"/>
                      </p:stCondLst>
                      <p:childTnLst>
                        <p:par>
                          <p:cTn id="8" fill="hold">
                            <p:stCondLst>
                              <p:cond delay="0"/>
                            </p:stCondLst>
                            <p:childTnLst>
                              <p:par>
                                <p:cTn id="9" presetID="50" presetClass="path" presetSubtype="0" accel="50000" decel="50000" fill="hold" grpId="0" nodeType="clickEffect">
                                  <p:stCondLst>
                                    <p:cond delay="0"/>
                                  </p:stCondLst>
                                  <p:childTnLst>
                                    <p:animMotion origin="layout" path="M 8.33333E-7 0 L -0.12396 0 C -0.17969 0 -0.24792 -0.15347 -0.24792 -0.28056 L -0.24792 -0.56366 " pathEditMode="relative" rAng="0" ptsTypes="FfFF">
                                      <p:cBhvr>
                                        <p:cTn id="10" dur="2000" fill="hold"/>
                                        <p:tgtEl>
                                          <p:spTgt spid="17"/>
                                        </p:tgtEl>
                                        <p:attrNameLst>
                                          <p:attrName>ppt_x</p:attrName>
                                          <p:attrName>ppt_y</p:attrName>
                                        </p:attrNameLst>
                                      </p:cBhvr>
                                      <p:rCtr x="-12396" y="-28194"/>
                                    </p:animMotion>
                                  </p:childTnLst>
                                </p:cTn>
                              </p:par>
                            </p:childTnLst>
                          </p:cTn>
                        </p:par>
                      </p:childTnLst>
                    </p:cTn>
                  </p:par>
                  <p:par>
                    <p:cTn id="11" fill="hold">
                      <p:stCondLst>
                        <p:cond delay="indefinite"/>
                      </p:stCondLst>
                      <p:childTnLst>
                        <p:par>
                          <p:cTn id="12" fill="hold">
                            <p:stCondLst>
                              <p:cond delay="0"/>
                            </p:stCondLst>
                            <p:childTnLst>
                              <p:par>
                                <p:cTn id="13" presetID="50" presetClass="path" presetSubtype="0" accel="50000" decel="50000" fill="hold" grpId="0" nodeType="clickEffect">
                                  <p:stCondLst>
                                    <p:cond delay="0"/>
                                  </p:stCondLst>
                                  <p:childTnLst>
                                    <p:animMotion origin="layout" path="M 1.66667E-6 -7.40741E-7 L 0.05104 -7.40741E-7 C 0.07396 -7.40741E-7 0.10243 -0.17685 0.10243 -0.32037 L 0.10243 -0.64028 " pathEditMode="relative" rAng="0" ptsTypes="FfFF">
                                      <p:cBhvr>
                                        <p:cTn id="14" dur="2000" fill="hold"/>
                                        <p:tgtEl>
                                          <p:spTgt spid="16"/>
                                        </p:tgtEl>
                                        <p:attrNameLst>
                                          <p:attrName>ppt_x</p:attrName>
                                          <p:attrName>ppt_y</p:attrName>
                                        </p:attrNameLst>
                                      </p:cBhvr>
                                      <p:rCtr x="5122" y="-32014"/>
                                    </p:animMotion>
                                  </p:childTnLst>
                                </p:cTn>
                              </p:par>
                            </p:childTnLst>
                          </p:cTn>
                        </p:par>
                      </p:childTnLst>
                    </p:cTn>
                  </p:par>
                  <p:par>
                    <p:cTn id="15" fill="hold">
                      <p:stCondLst>
                        <p:cond delay="indefinite"/>
                      </p:stCondLst>
                      <p:childTnLst>
                        <p:par>
                          <p:cTn id="16" fill="hold">
                            <p:stCondLst>
                              <p:cond delay="0"/>
                            </p:stCondLst>
                            <p:childTnLst>
                              <p:par>
                                <p:cTn id="17" presetID="50" presetClass="path" presetSubtype="0" accel="50000" decel="50000" fill="hold" grpId="0" nodeType="clickEffect">
                                  <p:stCondLst>
                                    <p:cond delay="0"/>
                                  </p:stCondLst>
                                  <p:childTnLst>
                                    <p:animMotion origin="layout" path="M 8.33333E-7 2.96296E-6 L -0.09844 2.96296E-6 C -0.14306 2.96296E-6 -0.19688 -0.16875 -0.19688 -0.30486 L -0.19688 -0.60903 " pathEditMode="relative" rAng="0" ptsTypes="FfFF">
                                      <p:cBhvr>
                                        <p:cTn id="18" dur="2000" fill="hold"/>
                                        <p:tgtEl>
                                          <p:spTgt spid="18"/>
                                        </p:tgtEl>
                                        <p:attrNameLst>
                                          <p:attrName>ppt_x</p:attrName>
                                          <p:attrName>ppt_y</p:attrName>
                                        </p:attrNameLst>
                                      </p:cBhvr>
                                      <p:rCtr x="-9844" y="-30463"/>
                                    </p:animMotion>
                                  </p:childTnLst>
                                </p:cTn>
                              </p:par>
                            </p:childTnLst>
                          </p:cTn>
                        </p:par>
                      </p:childTnLst>
                    </p:cTn>
                  </p:par>
                  <p:par>
                    <p:cTn id="19" fill="hold">
                      <p:stCondLst>
                        <p:cond delay="indefinite"/>
                      </p:stCondLst>
                      <p:childTnLst>
                        <p:par>
                          <p:cTn id="20" fill="hold">
                            <p:stCondLst>
                              <p:cond delay="0"/>
                            </p:stCondLst>
                            <p:childTnLst>
                              <p:par>
                                <p:cTn id="21" presetID="50" presetClass="path" presetSubtype="0" accel="50000" decel="50000" fill="hold" grpId="0" nodeType="clickEffect">
                                  <p:stCondLst>
                                    <p:cond delay="0"/>
                                  </p:stCondLst>
                                  <p:childTnLst>
                                    <p:animMotion origin="layout" path="M 0 -3.33333E-6 L 0.16545 -3.33333E-6 C 0.23958 -3.33333E-6 0.33108 -0.1324 0.33108 -0.23935 L 0.33108 -0.47824 " pathEditMode="relative" rAng="0" ptsTypes="FfFF">
                                      <p:cBhvr>
                                        <p:cTn id="22" dur="2000" fill="hold"/>
                                        <p:tgtEl>
                                          <p:spTgt spid="14"/>
                                        </p:tgtEl>
                                        <p:attrNameLst>
                                          <p:attrName>ppt_x</p:attrName>
                                          <p:attrName>ppt_y</p:attrName>
                                        </p:attrNameLst>
                                      </p:cBhvr>
                                      <p:rCtr x="16545" y="-23912"/>
                                    </p:animMotion>
                                  </p:childTnLst>
                                </p:cTn>
                              </p:par>
                            </p:childTnLst>
                          </p:cTn>
                        </p:par>
                      </p:childTnLst>
                    </p:cTn>
                  </p:par>
                  <p:par>
                    <p:cTn id="23" fill="hold">
                      <p:stCondLst>
                        <p:cond delay="indefinite"/>
                      </p:stCondLst>
                      <p:childTnLst>
                        <p:par>
                          <p:cTn id="24" fill="hold">
                            <p:stCondLst>
                              <p:cond delay="0"/>
                            </p:stCondLst>
                            <p:childTnLst>
                              <p:par>
                                <p:cTn id="25" presetID="50" presetClass="path" presetSubtype="0" accel="50000" decel="50000" fill="hold" grpId="0" nodeType="clickEffect">
                                  <p:stCondLst>
                                    <p:cond delay="0"/>
                                  </p:stCondLst>
                                  <p:childTnLst>
                                    <p:animMotion origin="layout" path="M -0.12309 -0.0169 L -0.22188 -0.0169 C -0.26615 -0.0169 -0.32032 -0.02408 -0.32032 -0.0294 L -0.32032 -0.0419 " pathEditMode="relative" rAng="0" ptsTypes="FfFF">
                                      <p:cBhvr>
                                        <p:cTn id="26" dur="2000" fill="hold"/>
                                        <p:tgtEl>
                                          <p:spTgt spid="19"/>
                                        </p:tgtEl>
                                        <p:attrNameLst>
                                          <p:attrName>ppt_x</p:attrName>
                                          <p:attrName>ppt_y</p:attrName>
                                        </p:attrNameLst>
                                      </p:cBhvr>
                                      <p:rCtr x="-9861" y="-1250"/>
                                    </p:animMotion>
                                  </p:childTnLst>
                                </p:cTn>
                              </p:par>
                            </p:childTnLst>
                          </p:cTn>
                        </p:par>
                      </p:childTnLst>
                    </p:cTn>
                  </p:par>
                  <p:par>
                    <p:cTn id="27" fill="hold">
                      <p:stCondLst>
                        <p:cond delay="indefinite"/>
                      </p:stCondLst>
                      <p:childTnLst>
                        <p:par>
                          <p:cTn id="28" fill="hold">
                            <p:stCondLst>
                              <p:cond delay="0"/>
                            </p:stCondLst>
                            <p:childTnLst>
                              <p:par>
                                <p:cTn id="29" presetID="42" presetClass="path" presetSubtype="0" accel="50000" decel="50000" fill="hold" grpId="0" nodeType="clickEffect">
                                  <p:stCondLst>
                                    <p:cond delay="0"/>
                                  </p:stCondLst>
                                  <p:childTnLst>
                                    <p:animMotion origin="layout" path="M -1.38889E-6 -4.07407E-6 L 0.32518 -0.12939 " pathEditMode="relative" rAng="0" ptsTypes="AA">
                                      <p:cBhvr>
                                        <p:cTn id="30" dur="2000" fill="hold"/>
                                        <p:tgtEl>
                                          <p:spTgt spid="2"/>
                                        </p:tgtEl>
                                        <p:attrNameLst>
                                          <p:attrName>ppt_x</p:attrName>
                                          <p:attrName>ppt_y</p:attrName>
                                        </p:attrNameLst>
                                      </p:cBhvr>
                                      <p:rCtr x="16250" y="-6481"/>
                                    </p:animMotion>
                                  </p:childTnLst>
                                </p:cTn>
                              </p:par>
                            </p:childTnLst>
                          </p:cTn>
                        </p:par>
                      </p:childTnLst>
                    </p:cTn>
                  </p:par>
                  <p:par>
                    <p:cTn id="31" fill="hold">
                      <p:stCondLst>
                        <p:cond delay="indefinite"/>
                      </p:stCondLst>
                      <p:childTnLst>
                        <p:par>
                          <p:cTn id="32" fill="hold">
                            <p:stCondLst>
                              <p:cond delay="0"/>
                            </p:stCondLst>
                            <p:childTnLst>
                              <p:par>
                                <p:cTn id="33" presetID="50" presetClass="path" presetSubtype="0" accel="50000" decel="50000" fill="hold" grpId="0" nodeType="clickEffect">
                                  <p:stCondLst>
                                    <p:cond delay="0"/>
                                  </p:stCondLst>
                                  <p:childTnLst>
                                    <p:animMotion origin="layout" path="M 1.38778E-17 4.07407E-6 L 0.33472 4.07407E-6 C 0.48472 4.07407E-6 0.66944 -0.00301 0.66944 -0.00533 L 0.66944 -0.01042 " pathEditMode="relative" rAng="0" ptsTypes="FfFF">
                                      <p:cBhvr>
                                        <p:cTn id="34" dur="2000" fill="hold"/>
                                        <p:tgtEl>
                                          <p:spTgt spid="12"/>
                                        </p:tgtEl>
                                        <p:attrNameLst>
                                          <p:attrName>ppt_x</p:attrName>
                                          <p:attrName>ppt_y</p:attrName>
                                        </p:attrNameLst>
                                      </p:cBhvr>
                                      <p:rCtr x="33472" y="-532"/>
                                    </p:animMotion>
                                  </p:childTnLst>
                                </p:cTn>
                              </p:par>
                            </p:childTnLst>
                          </p:cTn>
                        </p:par>
                      </p:childTnLst>
                    </p:cTn>
                  </p:par>
                  <p:par>
                    <p:cTn id="35" fill="hold">
                      <p:stCondLst>
                        <p:cond delay="indefinite"/>
                      </p:stCondLst>
                      <p:childTnLst>
                        <p:par>
                          <p:cTn id="36" fill="hold">
                            <p:stCondLst>
                              <p:cond delay="0"/>
                            </p:stCondLst>
                            <p:childTnLst>
                              <p:par>
                                <p:cTn id="37" presetID="50" presetClass="path" presetSubtype="0" accel="50000" decel="50000" fill="hold" grpId="0" nodeType="clickEffect">
                                  <p:stCondLst>
                                    <p:cond delay="0"/>
                                  </p:stCondLst>
                                  <p:childTnLst>
                                    <p:animMotion origin="layout" path="M -4.16667E-6 1.11111E-6 L 0.24011 1.11111E-6 C 0.34792 1.11111E-6 0.48039 -0.08681 0.48039 -0.15671 L 0.48039 -0.3132 " pathEditMode="relative" rAng="0" ptsTypes="FfFF">
                                      <p:cBhvr>
                                        <p:cTn id="38" dur="2000" fill="hold"/>
                                        <p:tgtEl>
                                          <p:spTgt spid="13"/>
                                        </p:tgtEl>
                                        <p:attrNameLst>
                                          <p:attrName>ppt_x</p:attrName>
                                          <p:attrName>ppt_y</p:attrName>
                                        </p:attrNameLst>
                                      </p:cBhvr>
                                      <p:rCtr x="24010" y="-1567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5" grpId="0"/>
      <p:bldP spid="16" grpId="0"/>
      <p:bldP spid="17" grpId="0"/>
      <p:bldP spid="18" grpId="0"/>
      <p:bldP spid="19"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95536" y="188640"/>
            <a:ext cx="8229600" cy="6192688"/>
          </a:xfrm>
          <a:prstGeom prst="rect">
            <a:avLst/>
          </a:prstGeom>
        </p:spPr>
        <p:txBody>
          <a:bodyPr>
            <a:normAutofit/>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r>
              <a:rPr lang="cs-CZ" sz="2000" dirty="0" smtClean="0">
                <a:latin typeface="Calibri" pitchFamily="34" charset="0"/>
                <a:cs typeface="Calibri" pitchFamily="34" charset="0"/>
              </a:rPr>
              <a:t>Jednoho dne přijde za Žofkou pan doktor. Chce si promluvit o Mášence Outloňové. Je stále více hubená a smutná. Pan doktor si s ní neví rady. Žofku </a:t>
            </a:r>
            <a:r>
              <a:rPr lang="cs-CZ" sz="2000" dirty="0" smtClean="0">
                <a:latin typeface="Calibri" pitchFamily="34" charset="0"/>
                <a:cs typeface="Calibri" pitchFamily="34" charset="0"/>
              </a:rPr>
              <a:t>napadne, jestli </a:t>
            </a:r>
            <a:r>
              <a:rPr lang="cs-CZ" sz="2000" dirty="0" smtClean="0">
                <a:latin typeface="Calibri" pitchFamily="34" charset="0"/>
                <a:cs typeface="Calibri" pitchFamily="34" charset="0"/>
              </a:rPr>
              <a:t>se Mášenka nenudí.</a:t>
            </a:r>
          </a:p>
          <a:p>
            <a:r>
              <a:rPr lang="cs-CZ" sz="2000" dirty="0" smtClean="0">
                <a:latin typeface="Calibri" pitchFamily="34" charset="0"/>
                <a:cs typeface="Calibri" pitchFamily="34" charset="0"/>
              </a:rPr>
              <a:t>„Hned po obědě zajde Žofka za Mášenkou, která bydlí v novém pavilonu vedle pana  a paní  Gorilové, pan Gorila si zrovna po obědě schrupnul a leží na gauči přikryt novinami, ale paní Gorilová Žofku srdečně vítá. Jak pak se vede, paní ředitelko, pod vaším vedením ta naše zoologická zahrada přímo kvete, ale Žofka se podívá na Mášenku. Holčičko, pročpak seš tak hubená, nechutná ti jíst nebo co? Ale Mášenka ukáže svůj talíř od oběda, na kterém nezbyl ani mastný flek, a povídá smutným hláskem, prosím, mně chutná všecko, já bych jedla třeba i suchý kůrky, načež paní </a:t>
            </a:r>
            <a:r>
              <a:rPr lang="cs-CZ" sz="2000" dirty="0" err="1" smtClean="0">
                <a:latin typeface="Calibri" pitchFamily="34" charset="0"/>
                <a:cs typeface="Calibri" pitchFamily="34" charset="0"/>
              </a:rPr>
              <a:t>Gorilová</a:t>
            </a:r>
            <a:r>
              <a:rPr lang="cs-CZ" sz="2000" dirty="0" smtClean="0">
                <a:latin typeface="Calibri" pitchFamily="34" charset="0"/>
                <a:cs typeface="Calibri" pitchFamily="34" charset="0"/>
              </a:rPr>
              <a:t> </a:t>
            </a:r>
            <a:r>
              <a:rPr lang="cs-CZ" sz="2000" dirty="0" smtClean="0">
                <a:latin typeface="Calibri" pitchFamily="34" charset="0"/>
                <a:cs typeface="Calibri" pitchFamily="34" charset="0"/>
              </a:rPr>
              <a:t>řekne: </a:t>
            </a:r>
            <a:r>
              <a:rPr lang="cs-CZ" sz="2000" dirty="0" smtClean="0">
                <a:latin typeface="Calibri" pitchFamily="34" charset="0"/>
                <a:cs typeface="Calibri" pitchFamily="34" charset="0"/>
              </a:rPr>
              <a:t>Mášence by se mělo nosit více jídla, hlavně co se týče moučníků, to by Mášence určitě pomohlo.“  </a:t>
            </a:r>
            <a:r>
              <a:rPr lang="cs-CZ" sz="2000" baseline="30000" dirty="0" smtClean="0">
                <a:latin typeface="Calibri" pitchFamily="34" charset="0"/>
                <a:cs typeface="Calibri" pitchFamily="34" charset="0"/>
              </a:rPr>
              <a:t>1</a:t>
            </a:r>
            <a:endParaRPr lang="cs-CZ" sz="2000" baseline="30000" dirty="0">
              <a:latin typeface="Calibri" pitchFamily="34" charset="0"/>
              <a:cs typeface="Calibri"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553336" y="4653524"/>
            <a:ext cx="1914000" cy="190912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2" descr="H:\Documents and Settings\Marcel\Local Settings\Temporary Internet Files\Content.IE5\R0KCS4O8\MC900345823[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043608" y="4581128"/>
            <a:ext cx="1520121" cy="1715789"/>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551040" y="4221087"/>
            <a:ext cx="2693368" cy="26136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073345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457200" y="476672"/>
            <a:ext cx="8229600" cy="5649491"/>
          </a:xfrm>
          <a:prstGeom prst="rect">
            <a:avLst/>
          </a:prstGeom>
        </p:spPr>
        <p:txBody>
          <a:bodyPr/>
          <a:lst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a:lstStyle>
          <a:p>
            <a:pPr marL="0" indent="0">
              <a:buFont typeface="Georgia" pitchFamily="18" charset="0"/>
              <a:buNone/>
            </a:pPr>
            <a:r>
              <a:rPr lang="cs-CZ" sz="3200" dirty="0" smtClean="0">
                <a:latin typeface="Calibri" pitchFamily="34" charset="0"/>
                <a:cs typeface="Calibri" pitchFamily="34" charset="0"/>
              </a:rPr>
              <a:t>Žofce se to nelíbí a tak se večer sejde se svojí partou.</a:t>
            </a:r>
          </a:p>
          <a:p>
            <a:pPr marL="0" indent="0">
              <a:buFont typeface="Georgia" pitchFamily="18" charset="0"/>
              <a:buNone/>
            </a:pPr>
            <a:r>
              <a:rPr lang="cs-CZ" sz="3200" dirty="0" smtClean="0">
                <a:latin typeface="Calibri" pitchFamily="34" charset="0"/>
                <a:cs typeface="Calibri" pitchFamily="34" charset="0"/>
              </a:rPr>
              <a:t>Rozhodnou se vypátrat, co se s Mášenkou děje.</a:t>
            </a:r>
          </a:p>
          <a:p>
            <a:pPr marL="0" indent="0">
              <a:buFont typeface="Georgia" pitchFamily="18" charset="0"/>
              <a:buNone/>
            </a:pPr>
            <a:r>
              <a:rPr lang="cs-CZ" sz="3200" dirty="0" smtClean="0">
                <a:latin typeface="Calibri" pitchFamily="34" charset="0"/>
                <a:cs typeface="Calibri" pitchFamily="34" charset="0"/>
              </a:rPr>
              <a:t>Žofka svěří detektivní úkol Karolíně.</a:t>
            </a:r>
          </a:p>
          <a:p>
            <a:pPr marL="0" indent="0">
              <a:buFont typeface="Georgia" pitchFamily="18" charset="0"/>
              <a:buNone/>
            </a:pPr>
            <a:r>
              <a:rPr lang="cs-CZ" sz="3200" dirty="0" smtClean="0">
                <a:latin typeface="Calibri" pitchFamily="34" charset="0"/>
                <a:cs typeface="Calibri" pitchFamily="34" charset="0"/>
              </a:rPr>
              <a:t>Karolína je myš, takže ji nikdo při pátrání neuvidí.</a:t>
            </a:r>
          </a:p>
          <a:p>
            <a:endParaRPr lang="cs-CZ" dirty="0" smtClean="0">
              <a:latin typeface="Calibri" pitchFamily="34" charset="0"/>
              <a:cs typeface="Calibri" pitchFamily="34" charset="0"/>
            </a:endParaRPr>
          </a:p>
          <a:p>
            <a:pPr marL="0" indent="0" algn="ctr">
              <a:buFont typeface="Georgia" pitchFamily="18" charset="0"/>
              <a:buNone/>
            </a:pPr>
            <a:r>
              <a:rPr lang="cs-CZ" b="1" u="sng" dirty="0" smtClean="0">
                <a:latin typeface="Calibri" pitchFamily="34" charset="0"/>
                <a:cs typeface="Calibri" pitchFamily="34" charset="0"/>
              </a:rPr>
              <a:t>Zahrajte si také na detektivy. Kdo z vás vypátrá, co se s Mášenkou děje?</a:t>
            </a:r>
          </a:p>
          <a:p>
            <a:pPr marL="0" indent="0" algn="ctr">
              <a:buFont typeface="Georgia" pitchFamily="18" charset="0"/>
              <a:buNone/>
            </a:pPr>
            <a:r>
              <a:rPr lang="cs-CZ" dirty="0" smtClean="0">
                <a:latin typeface="Calibri" pitchFamily="34" charset="0"/>
                <a:cs typeface="Calibri" pitchFamily="34" charset="0"/>
              </a:rPr>
              <a:t>Jednotlivá řešení můžete zapsat na tabuli.</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20272" y="4941168"/>
            <a:ext cx="1524000" cy="17192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7313488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971600" y="116632"/>
            <a:ext cx="6512511" cy="1143000"/>
          </a:xfrm>
        </p:spPr>
        <p:txBody>
          <a:bodyPr/>
          <a:lstStyle/>
          <a:p>
            <a:r>
              <a:rPr lang="cs-CZ" dirty="0" smtClean="0">
                <a:latin typeface="Calibri" pitchFamily="34" charset="0"/>
                <a:cs typeface="Calibri" pitchFamily="34" charset="0"/>
              </a:rPr>
              <a:t>Na co přišla Karolína?</a:t>
            </a:r>
            <a:endParaRPr lang="cs-CZ" dirty="0">
              <a:latin typeface="Calibri" pitchFamily="34" charset="0"/>
              <a:cs typeface="Calibri" pitchFamily="34" charset="0"/>
            </a:endParaRPr>
          </a:p>
        </p:txBody>
      </p:sp>
      <p:sp>
        <p:nvSpPr>
          <p:cNvPr id="5" name="Obdélník 4"/>
          <p:cNvSpPr/>
          <p:nvPr/>
        </p:nvSpPr>
        <p:spPr>
          <a:xfrm>
            <a:off x="467544" y="1305342"/>
            <a:ext cx="7848872" cy="4524315"/>
          </a:xfrm>
          <a:prstGeom prst="rect">
            <a:avLst/>
          </a:prstGeom>
        </p:spPr>
        <p:txBody>
          <a:bodyPr wrap="square">
            <a:spAutoFit/>
          </a:bodyPr>
          <a:lstStyle/>
          <a:p>
            <a:r>
              <a:rPr lang="cs-CZ" sz="2400" dirty="0" smtClean="0">
                <a:latin typeface="Calibri" pitchFamily="34" charset="0"/>
                <a:cs typeface="Calibri" pitchFamily="34" charset="0"/>
              </a:rPr>
              <a:t>Mášenka dělá paní Gorilové služku.</a:t>
            </a:r>
          </a:p>
          <a:p>
            <a:r>
              <a:rPr lang="cs-CZ" sz="2400" dirty="0" smtClean="0">
                <a:latin typeface="Calibri" pitchFamily="34" charset="0"/>
                <a:cs typeface="Calibri" pitchFamily="34" charset="0"/>
              </a:rPr>
              <a:t>Stele postele, zametá a utírá prach. Paní Gorilová na Mášenku křičí a od pana Gorily dostává pohlavky.</a:t>
            </a:r>
          </a:p>
          <a:p>
            <a:r>
              <a:rPr lang="cs-CZ" sz="2400" dirty="0" smtClean="0">
                <a:latin typeface="Calibri" pitchFamily="34" charset="0"/>
                <a:cs typeface="Calibri" pitchFamily="34" charset="0"/>
              </a:rPr>
              <a:t>Když je čas oběda, vše co pan Veverka Mášence donese, vezme pan Gorila. </a:t>
            </a:r>
          </a:p>
          <a:p>
            <a:r>
              <a:rPr lang="cs-CZ" sz="2400" dirty="0" smtClean="0">
                <a:latin typeface="Calibri" pitchFamily="34" charset="0"/>
                <a:cs typeface="Calibri" pitchFamily="34" charset="0"/>
              </a:rPr>
              <a:t>Mášence nechají jen suchou rýži.</a:t>
            </a:r>
          </a:p>
          <a:p>
            <a:endParaRPr lang="cs-CZ" sz="2400" dirty="0" smtClean="0">
              <a:latin typeface="Calibri" pitchFamily="34" charset="0"/>
              <a:cs typeface="Calibri" pitchFamily="34" charset="0"/>
            </a:endParaRPr>
          </a:p>
          <a:p>
            <a:r>
              <a:rPr lang="cs-CZ" sz="2400" b="1" u="sng" dirty="0" smtClean="0">
                <a:latin typeface="Calibri" pitchFamily="34" charset="0"/>
                <a:cs typeface="Calibri" pitchFamily="34" charset="0"/>
              </a:rPr>
              <a:t>Jak to vše dopadne? </a:t>
            </a:r>
          </a:p>
          <a:p>
            <a:endParaRPr lang="cs-CZ" sz="2400" dirty="0" smtClean="0">
              <a:latin typeface="Calibri" pitchFamily="34" charset="0"/>
              <a:cs typeface="Calibri" pitchFamily="34" charset="0"/>
            </a:endParaRPr>
          </a:p>
          <a:p>
            <a:r>
              <a:rPr lang="cs-CZ" sz="2400" dirty="0" smtClean="0">
                <a:latin typeface="Calibri" pitchFamily="34" charset="0"/>
                <a:cs typeface="Calibri" pitchFamily="34" charset="0"/>
              </a:rPr>
              <a:t>Jen co se to Žofka dozví, nakáže paní Gorilové a panu Gorilovi uklízet a pěkně se starat o Mášenku.  Ta bude dostávat dvojité porce a Gorilovi přísnou dietu!!!</a:t>
            </a:r>
            <a:endParaRPr lang="cs-CZ" sz="2400" dirty="0">
              <a:latin typeface="Calibri" pitchFamily="34" charset="0"/>
              <a:cs typeface="Calibri" pitchFamily="34" charset="0"/>
            </a:endParaRPr>
          </a:p>
        </p:txBody>
      </p:sp>
    </p:spTree>
    <p:extLst>
      <p:ext uri="{BB962C8B-B14F-4D97-AF65-F5344CB8AC3E}">
        <p14:creationId xmlns:p14="http://schemas.microsoft.com/office/powerpoint/2010/main" xmlns="" val="24899435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lstStyle/>
          <a:p>
            <a:r>
              <a:rPr lang="cs-CZ" b="1" u="sng" dirty="0" smtClean="0">
                <a:latin typeface="Calibri" pitchFamily="34" charset="0"/>
                <a:cs typeface="Calibri" pitchFamily="34" charset="0"/>
              </a:rPr>
              <a:t>ÚKOLY:</a:t>
            </a:r>
          </a:p>
          <a:p>
            <a:r>
              <a:rPr lang="cs-CZ" dirty="0" smtClean="0">
                <a:latin typeface="Calibri" pitchFamily="34" charset="0"/>
                <a:cs typeface="Calibri" pitchFamily="34" charset="0"/>
              </a:rPr>
              <a:t>1.napište na tabuli a do sešitu všechna zvířata, která jste viděli v zoologické zahradě.</a:t>
            </a:r>
          </a:p>
          <a:p>
            <a:endParaRPr lang="cs-CZ" dirty="0" smtClean="0">
              <a:latin typeface="Calibri" pitchFamily="34" charset="0"/>
              <a:cs typeface="Calibri" pitchFamily="34" charset="0"/>
            </a:endParaRPr>
          </a:p>
          <a:p>
            <a:r>
              <a:rPr lang="cs-CZ" dirty="0" smtClean="0">
                <a:latin typeface="Calibri" pitchFamily="34" charset="0"/>
                <a:cs typeface="Calibri" pitchFamily="34" charset="0"/>
              </a:rPr>
              <a:t>2.Všechna zvířata, která mají v názvu písmeno G podtrhněte barevně.</a:t>
            </a:r>
            <a:endParaRPr lang="cs-CZ" dirty="0">
              <a:latin typeface="Calibri" pitchFamily="34" charset="0"/>
              <a:cs typeface="Calibri" pitchFamily="34" charset="0"/>
            </a:endParaRPr>
          </a:p>
        </p:txBody>
      </p:sp>
    </p:spTree>
    <p:extLst>
      <p:ext uri="{BB962C8B-B14F-4D97-AF65-F5344CB8AC3E}">
        <p14:creationId xmlns:p14="http://schemas.microsoft.com/office/powerpoint/2010/main" xmlns="" val="7415400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043608" y="1691640"/>
            <a:ext cx="6400800" cy="3474720"/>
          </a:xfrm>
        </p:spPr>
        <p:txBody>
          <a:bodyPr/>
          <a:lstStyle/>
          <a:p>
            <a:r>
              <a:rPr lang="cs-CZ" u="sng" dirty="0" smtClean="0"/>
              <a:t>Zvířata v zoo Liberec - </a:t>
            </a:r>
          </a:p>
          <a:p>
            <a:r>
              <a:rPr lang="cs-CZ" dirty="0" smtClean="0"/>
              <a:t>gepard, gibon, gorila, orangutan, tygr,  leguán,</a:t>
            </a:r>
            <a:endParaRPr lang="cs-CZ"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59632" y="2754046"/>
            <a:ext cx="1428750" cy="10382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TextovéPole 3"/>
          <p:cNvSpPr txBox="1"/>
          <p:nvPr/>
        </p:nvSpPr>
        <p:spPr>
          <a:xfrm>
            <a:off x="2648704" y="3101275"/>
            <a:ext cx="1173719" cy="369332"/>
          </a:xfrm>
          <a:prstGeom prst="rect">
            <a:avLst/>
          </a:prstGeom>
          <a:noFill/>
        </p:spPr>
        <p:txBody>
          <a:bodyPr wrap="none" rtlCol="0">
            <a:spAutoFit/>
          </a:bodyPr>
          <a:lstStyle/>
          <a:p>
            <a:r>
              <a:rPr lang="cs-CZ" dirty="0" smtClean="0"/>
              <a:t>mangusta</a:t>
            </a:r>
            <a:endParaRPr lang="cs-CZ"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857625" y="2957513"/>
            <a:ext cx="1428750" cy="9429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5" name="TextovéPole 4"/>
          <p:cNvSpPr txBox="1"/>
          <p:nvPr/>
        </p:nvSpPr>
        <p:spPr>
          <a:xfrm>
            <a:off x="5286375" y="3359184"/>
            <a:ext cx="1043876" cy="369332"/>
          </a:xfrm>
          <a:prstGeom prst="rect">
            <a:avLst/>
          </a:prstGeom>
          <a:noFill/>
        </p:spPr>
        <p:txBody>
          <a:bodyPr wrap="none" rtlCol="0">
            <a:spAutoFit/>
          </a:bodyPr>
          <a:lstStyle/>
          <a:p>
            <a:r>
              <a:rPr lang="cs-CZ" dirty="0" smtClean="0"/>
              <a:t>čimango</a:t>
            </a:r>
            <a:endParaRPr lang="cs-CZ" dirty="0"/>
          </a:p>
        </p:txBody>
      </p:sp>
      <p:sp>
        <p:nvSpPr>
          <p:cNvPr id="6" name="TextovéPole 5"/>
          <p:cNvSpPr txBox="1"/>
          <p:nvPr/>
        </p:nvSpPr>
        <p:spPr>
          <a:xfrm>
            <a:off x="1259632" y="1052736"/>
            <a:ext cx="1281120" cy="369332"/>
          </a:xfrm>
          <a:prstGeom prst="rect">
            <a:avLst/>
          </a:prstGeom>
          <a:noFill/>
        </p:spPr>
        <p:txBody>
          <a:bodyPr wrap="none" rtlCol="0">
            <a:spAutoFit/>
          </a:bodyPr>
          <a:lstStyle/>
          <a:p>
            <a:r>
              <a:rPr lang="cs-CZ" dirty="0" smtClean="0"/>
              <a:t>Nápověda:</a:t>
            </a:r>
            <a:endParaRPr lang="cs-CZ" dirty="0"/>
          </a:p>
        </p:txBody>
      </p:sp>
    </p:spTree>
    <p:extLst>
      <p:ext uri="{BB962C8B-B14F-4D97-AF65-F5344CB8AC3E}">
        <p14:creationId xmlns:p14="http://schemas.microsoft.com/office/powerpoint/2010/main" xmlns="" val="1700776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404664"/>
            <a:ext cx="6512511" cy="1143000"/>
          </a:xfrm>
        </p:spPr>
        <p:txBody>
          <a:bodyPr/>
          <a:lstStyle/>
          <a:p>
            <a:pPr algn="l"/>
            <a:r>
              <a:rPr lang="cs-CZ" dirty="0" smtClean="0"/>
              <a:t>ZDROJE:</a:t>
            </a:r>
            <a:br>
              <a:rPr lang="cs-CZ" dirty="0" smtClean="0"/>
            </a:br>
            <a:r>
              <a:rPr lang="cs-CZ" dirty="0"/>
              <a:t/>
            </a:r>
            <a:br>
              <a:rPr lang="cs-CZ" dirty="0"/>
            </a:br>
            <a:endParaRPr lang="cs-CZ" dirty="0"/>
          </a:p>
        </p:txBody>
      </p:sp>
      <p:sp>
        <p:nvSpPr>
          <p:cNvPr id="3" name="Zástupný symbol pro obsah 2"/>
          <p:cNvSpPr>
            <a:spLocks noGrp="1"/>
          </p:cNvSpPr>
          <p:nvPr>
            <p:ph sz="quarter" idx="13"/>
          </p:nvPr>
        </p:nvSpPr>
        <p:spPr>
          <a:xfrm>
            <a:off x="971600" y="1412776"/>
            <a:ext cx="6400800" cy="3474720"/>
          </a:xfrm>
        </p:spPr>
        <p:txBody>
          <a:bodyPr/>
          <a:lstStyle/>
          <a:p>
            <a:r>
              <a:rPr lang="cs-CZ" dirty="0" smtClean="0"/>
              <a:t>1. </a:t>
            </a:r>
            <a:r>
              <a:rPr lang="cs-CZ" sz="1600" dirty="0"/>
              <a:t>MACOUREK, Miloš. </a:t>
            </a:r>
            <a:r>
              <a:rPr lang="cs-CZ" sz="1600" i="1" dirty="0"/>
              <a:t>Žofka ředitelkou ZOO</a:t>
            </a:r>
            <a:r>
              <a:rPr lang="cs-CZ" sz="1600" dirty="0"/>
              <a:t>. 2. vyd. Ilustrace Adolf Born. Praha: Albatros, 2001, 149 s. Ahoj děti - Dobrou noc. ISBN 80-000-0890-4. </a:t>
            </a:r>
            <a:endParaRPr lang="cs-CZ" sz="1600" dirty="0" smtClean="0"/>
          </a:p>
          <a:p>
            <a:r>
              <a:rPr lang="cs-CZ" sz="1600" dirty="0" smtClean="0"/>
              <a:t>2. Obrázky byly použity z galerie </a:t>
            </a:r>
            <a:r>
              <a:rPr lang="cs-CZ" sz="1600" dirty="0" smtClean="0"/>
              <a:t>Klipart - </a:t>
            </a:r>
            <a:r>
              <a:rPr lang="cs-CZ" sz="1600" dirty="0" smtClean="0"/>
              <a:t>www.office.</a:t>
            </a:r>
            <a:r>
              <a:rPr lang="cs-CZ" sz="1600" smtClean="0"/>
              <a:t>microsoft.com</a:t>
            </a:r>
            <a:endParaRPr lang="cs-CZ" sz="1600" dirty="0"/>
          </a:p>
        </p:txBody>
      </p:sp>
    </p:spTree>
    <p:extLst>
      <p:ext uri="{BB962C8B-B14F-4D97-AF65-F5344CB8AC3E}">
        <p14:creationId xmlns:p14="http://schemas.microsoft.com/office/powerpoint/2010/main" xmlns="" val="1148313537"/>
      </p:ext>
    </p:extLst>
  </p:cSld>
  <p:clrMapOvr>
    <a:masterClrMapping/>
  </p:clrMapOvr>
</p:sld>
</file>

<file path=ppt/theme/theme1.xml><?xml version="1.0" encoding="utf-8"?>
<a:theme xmlns:a="http://schemas.openxmlformats.org/drawingml/2006/main" name="Aerodynamika">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106</TotalTime>
  <Words>506</Words>
  <Application>Microsoft Office PowerPoint</Application>
  <PresentationFormat>Předvádění na obrazovce (4:3)</PresentationFormat>
  <Paragraphs>65</Paragraphs>
  <Slides>9</Slides>
  <Notes>7</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Aerodynamika</vt:lpstr>
      <vt:lpstr>Snímek 1</vt:lpstr>
      <vt:lpstr>Snímek 2</vt:lpstr>
      <vt:lpstr>Snímek 3</vt:lpstr>
      <vt:lpstr>Snímek 4</vt:lpstr>
      <vt:lpstr>Snímek 5</vt:lpstr>
      <vt:lpstr>Na co přišla Karolína?</vt:lpstr>
      <vt:lpstr>Snímek 7</vt:lpstr>
      <vt:lpstr>Snímek 8</vt:lpstr>
      <vt:lpstr>ZDROJE:  </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Mojmír</dc:creator>
  <cp:lastModifiedBy>Dum</cp:lastModifiedBy>
  <cp:revision>19</cp:revision>
  <dcterms:created xsi:type="dcterms:W3CDTF">2013-03-16T20:55:04Z</dcterms:created>
  <dcterms:modified xsi:type="dcterms:W3CDTF">2013-09-18T15:19:23Z</dcterms:modified>
</cp:coreProperties>
</file>