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0"/>
  </p:notesMasterIdLst>
  <p:sldIdLst>
    <p:sldId id="264" r:id="rId2"/>
    <p:sldId id="257" r:id="rId3"/>
    <p:sldId id="258" r:id="rId4"/>
    <p:sldId id="259" r:id="rId5"/>
    <p:sldId id="260" r:id="rId6"/>
    <p:sldId id="261" r:id="rId7"/>
    <p:sldId id="262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3F6A3C-4FE2-46A0-A269-F986D15881DE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F7FBE2-F462-4261-A545-B3681AFFC5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60247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150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68C8FD7A-43F9-48B1-88C9-03258CC1C915}" type="slidenum">
              <a:rPr lang="cs-CZ"/>
              <a:pPr eaLnBrk="1" hangingPunct="1"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755576" y="0"/>
            <a:ext cx="7632700" cy="841375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000" b="1" dirty="0" smtClean="0">
                <a:latin typeface="Franklin Gothic Medium" pitchFamily="34" charset="0"/>
              </a:rPr>
              <a:t> </a:t>
            </a:r>
            <a:r>
              <a:rPr lang="cs-CZ" sz="4000" b="1" dirty="0" smtClean="0">
                <a:latin typeface="Constantia" pitchFamily="18" charset="0"/>
              </a:rPr>
              <a:t>DIGITÁLNÍ UČEBNÍ MATERIÁL</a:t>
            </a:r>
            <a:endParaRPr lang="cs-CZ" sz="4000" b="1" dirty="0">
              <a:latin typeface="Constantia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xmlns="" val="48471162"/>
              </p:ext>
            </p:extLst>
          </p:nvPr>
        </p:nvGraphicFramePr>
        <p:xfrm>
          <a:off x="323528" y="908720"/>
          <a:ext cx="8352928" cy="49146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6671"/>
                <a:gridCol w="4926257"/>
              </a:tblGrid>
              <a:tr h="34285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Číslo projektu:</a:t>
                      </a:r>
                      <a:endParaRPr lang="cs-CZ" sz="16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9526" marR="9526" marT="9523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50" marR="91450" marT="45712" marB="45712"/>
                </a:tc>
              </a:tr>
              <a:tr h="30225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Název</a:t>
                      </a:r>
                      <a:r>
                        <a:rPr lang="cs-CZ" sz="1600" b="1" i="0" u="none" strike="noStrik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 projektu</a:t>
                      </a:r>
                      <a:r>
                        <a:rPr lang="cs-CZ" sz="16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:</a:t>
                      </a:r>
                      <a:endParaRPr lang="cs-CZ" sz="16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9526" marR="9526" marT="9523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solidFill>
                            <a:schemeClr val="tx1"/>
                          </a:solidFill>
                          <a:latin typeface="+mn-lt"/>
                        </a:rPr>
                        <a:t>Škola budoucnosti s využitím IT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50" marR="91450" marT="45712" marB="45712"/>
                </a:tc>
              </a:tr>
              <a:tr h="30225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Název materiálu:</a:t>
                      </a:r>
                      <a:endParaRPr lang="cs-CZ" sz="16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9526" marR="9526" marT="9523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smtClean="0">
                          <a:solidFill>
                            <a:schemeClr val="tx1"/>
                          </a:solidFill>
                          <a:latin typeface="+mn-lt"/>
                        </a:rPr>
                        <a:t>VY_7_INOVACE_TE 17</a:t>
                      </a:r>
                      <a:endParaRPr lang="cs-CZ" sz="16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1450" marR="91450" marT="45712" marB="45712"/>
                </a:tc>
              </a:tr>
              <a:tr h="522078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Název školy:</a:t>
                      </a:r>
                      <a:endParaRPr lang="cs-CZ" sz="16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9526" marR="9526" marT="9523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Střední průmyslová škola a Střední odborná škola gastronomie a</a:t>
                      </a:r>
                      <a:r>
                        <a:rPr lang="cs-CZ" sz="160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služeb, Most, p. o.</a:t>
                      </a:r>
                      <a:endParaRPr lang="cs-CZ" sz="1600" b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1450" marR="91450" marT="45712" marB="45712"/>
                </a:tc>
              </a:tr>
              <a:tr h="30225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Předmět:</a:t>
                      </a:r>
                      <a:endParaRPr lang="cs-CZ" sz="16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9526" marR="9526" marT="9523" marB="0" anchor="ctr"/>
                </a:tc>
                <a:tc>
                  <a:txBody>
                    <a:bodyPr/>
                    <a:lstStyle/>
                    <a:p>
                      <a:r>
                        <a:rPr lang="cs-CZ" sz="16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Technologie</a:t>
                      </a:r>
                      <a:endParaRPr lang="cs-CZ" sz="1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1450" marR="91450" marT="45712" marB="45712"/>
                </a:tc>
              </a:tr>
              <a:tr h="30225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Tematický okruh:</a:t>
                      </a:r>
                      <a:endParaRPr lang="cs-CZ" sz="16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9526" marR="9526" marT="9523" marB="0" anchor="ctr"/>
                </a:tc>
                <a:tc>
                  <a:txBody>
                    <a:bodyPr/>
                    <a:lstStyle/>
                    <a:p>
                      <a:r>
                        <a:rPr lang="cs-CZ" sz="16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Pokrmy ze skopového masa</a:t>
                      </a:r>
                      <a:endParaRPr lang="cs-CZ" sz="1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1450" marR="91450" marT="45712" marB="45712"/>
                </a:tc>
              </a:tr>
              <a:tr h="30225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Téma:</a:t>
                      </a:r>
                      <a:endParaRPr lang="cs-CZ" sz="16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9526" marR="9526" marT="9523" marB="0" anchor="ctr"/>
                </a:tc>
                <a:tc>
                  <a:txBody>
                    <a:bodyPr/>
                    <a:lstStyle/>
                    <a:p>
                      <a:r>
                        <a:rPr lang="cs-CZ" sz="16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Skopové maso</a:t>
                      </a:r>
                      <a:endParaRPr lang="cs-CZ" sz="1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1450" marR="91450" marT="45712" marB="45712"/>
                </a:tc>
              </a:tr>
              <a:tr h="30225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+mn-lt"/>
                        </a:rPr>
                        <a:t>Ročník:</a:t>
                      </a:r>
                      <a:endParaRPr lang="cs-CZ" sz="16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9526" marR="9526" marT="9523" marB="0" anchor="ctr"/>
                </a:tc>
                <a:tc>
                  <a:txBody>
                    <a:bodyPr/>
                    <a:lstStyle/>
                    <a:p>
                      <a:r>
                        <a:rPr lang="cs-CZ" sz="16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3.</a:t>
                      </a:r>
                      <a:endParaRPr lang="cs-CZ" sz="1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1450" marR="91450" marT="45712" marB="45712"/>
                </a:tc>
              </a:tr>
              <a:tr h="30225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Jméno autora:</a:t>
                      </a:r>
                      <a:endParaRPr lang="cs-CZ" sz="16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9526" marR="9526" marT="9523" marB="0" anchor="ctr"/>
                </a:tc>
                <a:tc>
                  <a:txBody>
                    <a:bodyPr/>
                    <a:lstStyle/>
                    <a:p>
                      <a:r>
                        <a:rPr lang="cs-CZ" sz="16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Ing. Vendulka Štěrbová</a:t>
                      </a:r>
                      <a:endParaRPr lang="cs-CZ" sz="1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1450" marR="91450" marT="45712" marB="45712"/>
                </a:tc>
              </a:tr>
              <a:tr h="30225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+mn-lt"/>
                        </a:rPr>
                        <a:t>Datum tvorby:</a:t>
                      </a:r>
                      <a:endParaRPr lang="cs-CZ" sz="16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9526" marR="9526" marT="9523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08.11.2012</a:t>
                      </a:r>
                    </a:p>
                  </a:txBody>
                  <a:tcPr marL="91450" marR="91450" marT="45712" marB="45712"/>
                </a:tc>
              </a:tr>
              <a:tr h="118156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Anotace:</a:t>
                      </a:r>
                      <a:endParaRPr lang="cs-CZ" sz="16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9526" marR="9526" marT="9523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solidFill>
                            <a:schemeClr val="tx1"/>
                          </a:solidFill>
                          <a:latin typeface="+mn-lt"/>
                        </a:rPr>
                        <a:t>Prezentace seznamuje žáky  s charakteristikou</a:t>
                      </a:r>
                      <a:r>
                        <a:rPr lang="cs-CZ" sz="16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a rozdělením skopového masa.  </a:t>
                      </a:r>
                      <a:r>
                        <a:rPr lang="cs-CZ" sz="1600" dirty="0" smtClean="0">
                          <a:solidFill>
                            <a:schemeClr val="tx1"/>
                          </a:solidFill>
                          <a:latin typeface="+mn-lt"/>
                        </a:rPr>
                        <a:t>Materiál je určen pro žáky 3. ročníku obor Gastronomie do předmětu „Technologie“. Slouží k procvičení učiva na interaktivní tabuli.</a:t>
                      </a:r>
                      <a:endParaRPr lang="cs-CZ" sz="1600" b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1450" marR="91450" marT="45712" marB="45712"/>
                </a:tc>
              </a:tr>
            </a:tbl>
          </a:graphicData>
        </a:graphic>
      </p:graphicFrame>
      <p:pic>
        <p:nvPicPr>
          <p:cNvPr id="8233" name="obrázek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8538" y="5684838"/>
            <a:ext cx="4791075" cy="117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08895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8" name="Picture 4" descr="C:\Users\Vendulka\AppData\Local\Microsoft\Windows\Temporary Internet Files\Content.IE5\LX2RSCG0\MP90022774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0" y="-969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b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6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Skopové maso</a:t>
            </a:r>
            <a:endParaRPr lang="cs-CZ" sz="60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20072" y="10527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99792" y="892106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xmlns="" val="6857458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Skopové maso - 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/>
          </a:p>
          <a:p>
            <a:pPr>
              <a:buFont typeface="Wingdings" pitchFamily="2" charset="2"/>
              <a:buChar char="ü"/>
            </a:pPr>
            <a:r>
              <a:rPr lang="cs-CZ" sz="2800" dirty="0" smtClean="0"/>
              <a:t>Skopové </a:t>
            </a:r>
            <a:r>
              <a:rPr lang="cs-CZ" sz="2800" dirty="0"/>
              <a:t>maso se získává ze skopců, beranů, ovcí, bahnic. Podle věku zvířete je skopové maso cihlově červené až tmavočervené. </a:t>
            </a:r>
            <a:endParaRPr lang="cs-CZ" sz="2800" dirty="0" smtClean="0"/>
          </a:p>
          <a:p>
            <a:pPr>
              <a:buFont typeface="Wingdings" pitchFamily="2" charset="2"/>
              <a:buChar char="ü"/>
            </a:pPr>
            <a:r>
              <a:rPr lang="cs-CZ" sz="2800" dirty="0" smtClean="0"/>
              <a:t>Nejlepší </a:t>
            </a:r>
            <a:r>
              <a:rPr lang="cs-CZ" sz="2800" dirty="0"/>
              <a:t>je maso z jednoročních a dvouročních kusů. Je jemně vláknité. Nevýhodou skopového masa je osobitý pach a rychlé tuhnutí skopového loje. </a:t>
            </a:r>
            <a:endParaRPr lang="cs-CZ" sz="2800" dirty="0" smtClean="0"/>
          </a:p>
          <a:p>
            <a:pPr>
              <a:buFont typeface="Wingdings" pitchFamily="2" charset="2"/>
              <a:buChar char="ü"/>
            </a:pPr>
            <a:r>
              <a:rPr lang="cs-CZ" sz="2800" dirty="0" smtClean="0"/>
              <a:t>Proto </a:t>
            </a:r>
            <a:r>
              <a:rPr lang="cs-CZ" sz="2800" dirty="0"/>
              <a:t>se musí pokrmy ze skopového masa podávat horké. </a:t>
            </a:r>
          </a:p>
        </p:txBody>
      </p:sp>
    </p:spTree>
    <p:extLst>
      <p:ext uri="{BB962C8B-B14F-4D97-AF65-F5344CB8AC3E}">
        <p14:creationId xmlns:p14="http://schemas.microsoft.com/office/powerpoint/2010/main" xmlns="" val="1264972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Charakteristika - pokračování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/>
              <a:t>Pro větší podíl šlach a blan potřebuje delší dobu zrát. </a:t>
            </a:r>
            <a:r>
              <a:rPr lang="cs-CZ" dirty="0" smtClean="0"/>
              <a:t> V </a:t>
            </a:r>
            <a:r>
              <a:rPr lang="cs-CZ" dirty="0"/>
              <a:t>české kuchyni není skopové maso příliš oblíbené, hlavně pro jeho výraznější chuť. </a:t>
            </a:r>
            <a:endParaRPr lang="cs-CZ" dirty="0" smtClean="0"/>
          </a:p>
          <a:p>
            <a:pPr>
              <a:buFont typeface="Wingdings" pitchFamily="2" charset="2"/>
              <a:buChar char="ü"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Skopové </a:t>
            </a:r>
            <a:r>
              <a:rPr lang="cs-CZ" dirty="0"/>
              <a:t>maso obsahuje větší podíl draslíku, sodíku a železa. Proto se doporučuje chudokrevným pacientům. </a:t>
            </a:r>
            <a:endParaRPr lang="cs-CZ" dirty="0" smtClean="0"/>
          </a:p>
          <a:p>
            <a:pPr>
              <a:buFont typeface="Wingdings" pitchFamily="2" charset="2"/>
              <a:buChar char="ü"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Vynikající </a:t>
            </a:r>
            <a:r>
              <a:rPr lang="cs-CZ" dirty="0"/>
              <a:t>chuť má skopové maso v zimních měsících.</a:t>
            </a:r>
          </a:p>
        </p:txBody>
      </p:sp>
    </p:spTree>
    <p:extLst>
      <p:ext uri="{BB962C8B-B14F-4D97-AF65-F5344CB8AC3E}">
        <p14:creationId xmlns:p14="http://schemas.microsoft.com/office/powerpoint/2010/main" xmlns="" val="2933881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skopového masa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  <a:p>
            <a:r>
              <a:rPr lang="cs-CZ" dirty="0"/>
              <a:t>Skopové maso se nedělí na půlky podélným </a:t>
            </a:r>
            <a:r>
              <a:rPr lang="cs-CZ" dirty="0" smtClean="0"/>
              <a:t>řezem             </a:t>
            </a:r>
            <a:r>
              <a:rPr lang="cs-CZ" dirty="0"/>
              <a:t>v </a:t>
            </a:r>
            <a:r>
              <a:rPr lang="cs-CZ" dirty="0" smtClean="0"/>
              <a:t>páteři, </a:t>
            </a:r>
            <a:r>
              <a:rPr lang="cs-CZ" dirty="0"/>
              <a:t>neboť mají příliš tvrdé páteřní kosti. Hřbetní část zůstává celá nerozseknutá. 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1. třída - </a:t>
            </a:r>
            <a:r>
              <a:rPr lang="cs-CZ" i="1" dirty="0"/>
              <a:t>kýta, hřbet </a:t>
            </a:r>
            <a:endParaRPr lang="cs-CZ" dirty="0"/>
          </a:p>
          <a:p>
            <a:r>
              <a:rPr lang="cs-CZ" dirty="0"/>
              <a:t>2. třída - </a:t>
            </a:r>
            <a:r>
              <a:rPr lang="cs-CZ" i="1" dirty="0"/>
              <a:t>plec, </a:t>
            </a:r>
            <a:r>
              <a:rPr lang="cs-CZ" i="1" dirty="0" err="1"/>
              <a:t>zákrčí</a:t>
            </a:r>
            <a:r>
              <a:rPr lang="cs-CZ" i="1" dirty="0"/>
              <a:t> </a:t>
            </a:r>
            <a:endParaRPr lang="cs-CZ" dirty="0"/>
          </a:p>
          <a:p>
            <a:r>
              <a:rPr lang="cs-CZ" dirty="0"/>
              <a:t>3. třída - </a:t>
            </a:r>
            <a:r>
              <a:rPr lang="cs-CZ" i="1" dirty="0"/>
              <a:t>pupek, hrudí, krk, kolínka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156118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Použití jednotlivých částí v kuchyni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/>
          </a:p>
          <a:p>
            <a:r>
              <a:rPr lang="cs-CZ" dirty="0"/>
              <a:t>Skopové maso se používá na dušení, pečení, zadělávání. 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Při </a:t>
            </a:r>
            <a:r>
              <a:rPr lang="cs-CZ" dirty="0"/>
              <a:t>tepelné úpravě se přidává výraznější koření hlavně česnek, majoránka, paprika, kořenová zelenina </a:t>
            </a:r>
            <a:r>
              <a:rPr lang="cs-CZ" dirty="0" smtClean="0"/>
              <a:t>apod.</a:t>
            </a:r>
          </a:p>
          <a:p>
            <a:endParaRPr lang="cs-CZ" dirty="0" smtClean="0"/>
          </a:p>
          <a:p>
            <a:r>
              <a:rPr lang="cs-CZ" dirty="0" smtClean="0"/>
              <a:t>Před </a:t>
            </a:r>
            <a:r>
              <a:rPr lang="cs-CZ" dirty="0"/>
              <a:t>úpravou je nutné zejména u starších kusů odstranit tuk, potlačí se tím typický pach skopového masa. </a:t>
            </a:r>
          </a:p>
        </p:txBody>
      </p:sp>
    </p:spTree>
    <p:extLst>
      <p:ext uri="{BB962C8B-B14F-4D97-AF65-F5344CB8AC3E}">
        <p14:creationId xmlns:p14="http://schemas.microsoft.com/office/powerpoint/2010/main" xmlns="" val="35026415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Použití jednotlivých částí v kuchyni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i="1" dirty="0" smtClean="0"/>
          </a:p>
          <a:p>
            <a:endParaRPr lang="cs-CZ" i="1" dirty="0"/>
          </a:p>
          <a:p>
            <a:r>
              <a:rPr lang="cs-CZ" i="1" dirty="0" smtClean="0"/>
              <a:t>kýta </a:t>
            </a:r>
            <a:r>
              <a:rPr lang="cs-CZ" dirty="0"/>
              <a:t>- dušení, pečení, pečení po anglicku </a:t>
            </a:r>
          </a:p>
          <a:p>
            <a:r>
              <a:rPr lang="cs-CZ" i="1" dirty="0"/>
              <a:t>plec </a:t>
            </a:r>
            <a:r>
              <a:rPr lang="cs-CZ" dirty="0"/>
              <a:t>- dušení, pečení, rolády, mleté úpravy </a:t>
            </a:r>
          </a:p>
          <a:p>
            <a:r>
              <a:rPr lang="cs-CZ" i="1" dirty="0"/>
              <a:t>hřbet </a:t>
            </a:r>
            <a:r>
              <a:rPr lang="cs-CZ" dirty="0"/>
              <a:t>- dušení, pečení, pečení po anglicku </a:t>
            </a:r>
          </a:p>
          <a:p>
            <a:r>
              <a:rPr lang="cs-CZ" i="1" dirty="0"/>
              <a:t>krk, karbanátek </a:t>
            </a:r>
            <a:r>
              <a:rPr lang="cs-CZ" dirty="0"/>
              <a:t>- zadělávání, ragú, dušení </a:t>
            </a:r>
          </a:p>
          <a:p>
            <a:r>
              <a:rPr lang="pl-PL" i="1" dirty="0"/>
              <a:t>pupek </a:t>
            </a:r>
            <a:r>
              <a:rPr lang="pl-PL" dirty="0"/>
              <a:t>- na rolády, ragú, mletí </a:t>
            </a:r>
          </a:p>
          <a:p>
            <a:r>
              <a:rPr lang="cs-CZ" i="1" dirty="0"/>
              <a:t>hrudí </a:t>
            </a:r>
            <a:r>
              <a:rPr lang="cs-CZ" dirty="0"/>
              <a:t>- dušené se zeleninou, ragú.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160136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188913"/>
            <a:ext cx="8686800" cy="1106487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Zdroje</a:t>
            </a:r>
            <a:endParaRPr lang="cs-CZ" sz="4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787208" cy="4873625"/>
          </a:xfrm>
        </p:spPr>
        <p:txBody>
          <a:bodyPr>
            <a:normAutofit/>
          </a:bodyPr>
          <a:lstStyle/>
          <a:p>
            <a:pPr>
              <a:defRPr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cs-CZ" sz="2000" dirty="0" smtClean="0">
                <a:latin typeface="Constantia" pitchFamily="18" charset="0"/>
                <a:cs typeface="Times New Roman" pitchFamily="18" charset="0"/>
              </a:rPr>
              <a:t>Čermáková, Ludmila. </a:t>
            </a:r>
            <a:r>
              <a:rPr lang="cs-CZ" sz="2000" i="1" dirty="0" smtClean="0">
                <a:latin typeface="Constantia" pitchFamily="18" charset="0"/>
                <a:cs typeface="Times New Roman" pitchFamily="18" charset="0"/>
              </a:rPr>
              <a:t>Technologie</a:t>
            </a:r>
            <a:r>
              <a:rPr lang="cs-CZ" sz="2000" dirty="0" smtClean="0">
                <a:latin typeface="Constantia" pitchFamily="18" charset="0"/>
                <a:cs typeface="Times New Roman" pitchFamily="18" charset="0"/>
              </a:rPr>
              <a:t>. Praha: nakladatelství Parta, 2002. ISBN 80-7320-016-3</a:t>
            </a:r>
          </a:p>
          <a:p>
            <a:pPr marL="0" indent="0">
              <a:buNone/>
              <a:defRPr/>
            </a:pPr>
            <a:endParaRPr lang="cs-CZ" sz="2000" dirty="0" smtClean="0">
              <a:latin typeface="Constantia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cs-CZ" sz="2000" b="1" dirty="0" smtClean="0">
                <a:latin typeface="Constantia" pitchFamily="18" charset="0"/>
                <a:cs typeface="Times New Roman" pitchFamily="18" charset="0"/>
              </a:rPr>
              <a:t>Obrázky: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cs-CZ" sz="2000" b="1" dirty="0" smtClean="0">
                <a:latin typeface="Constantia" pitchFamily="18" charset="0"/>
                <a:cs typeface="Times New Roman" pitchFamily="18" charset="0"/>
                <a:hlinkClick r:id="rId2"/>
              </a:rPr>
              <a:t>http://office.microsoft.com</a:t>
            </a:r>
            <a:r>
              <a:rPr lang="cs-CZ" sz="2000" b="1" dirty="0" smtClean="0">
                <a:latin typeface="Constantia" pitchFamily="18" charset="0"/>
                <a:cs typeface="Times New Roman" pitchFamily="18" charset="0"/>
              </a:rPr>
              <a:t>, Galerie Office, 08.11.2012</a:t>
            </a:r>
          </a:p>
        </p:txBody>
      </p:sp>
    </p:spTree>
    <p:extLst>
      <p:ext uri="{BB962C8B-B14F-4D97-AF65-F5344CB8AC3E}">
        <p14:creationId xmlns:p14="http://schemas.microsoft.com/office/powerpoint/2010/main" xmlns="" val="421615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</TotalTime>
  <Words>411</Words>
  <Application>Microsoft Office PowerPoint</Application>
  <PresentationFormat>Předvádění na obrazovce (4:3)</PresentationFormat>
  <Paragraphs>66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 DIGITÁLNÍ UČEBNÍ MATERIÁL</vt:lpstr>
      <vt:lpstr>Snímek 2</vt:lpstr>
      <vt:lpstr>Skopové maso - charakteristika</vt:lpstr>
      <vt:lpstr>Charakteristika - pokračování</vt:lpstr>
      <vt:lpstr>Dělení skopového masa</vt:lpstr>
      <vt:lpstr> Použití jednotlivých částí v kuchyni</vt:lpstr>
      <vt:lpstr>Použití jednotlivých částí v kuchyni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Vendulka</dc:creator>
  <cp:lastModifiedBy>Dum</cp:lastModifiedBy>
  <cp:revision>16</cp:revision>
  <dcterms:created xsi:type="dcterms:W3CDTF">2013-05-14T07:53:37Z</dcterms:created>
  <dcterms:modified xsi:type="dcterms:W3CDTF">2013-09-18T14:54:47Z</dcterms:modified>
</cp:coreProperties>
</file>