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4" r:id="rId4"/>
    <p:sldId id="259" r:id="rId5"/>
    <p:sldId id="263" r:id="rId6"/>
    <p:sldId id="265" r:id="rId7"/>
    <p:sldId id="261" r:id="rId8"/>
    <p:sldId id="266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17C6B8-A70E-493A-8028-2DC2E9B6C1F5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CAFA41-E007-43C7-B31C-5D614F23FF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91134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68C8FD7A-43F9-48B1-88C9-03258CC1C915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260648"/>
            <a:ext cx="7632700" cy="84137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b="1" dirty="0" smtClean="0">
                <a:latin typeface="Franklin Gothic Medium" pitchFamily="34" charset="0"/>
              </a:rPr>
              <a:t> </a:t>
            </a:r>
            <a:r>
              <a:rPr lang="cs-CZ" sz="4000" b="1" dirty="0" smtClean="0">
                <a:latin typeface="Trebuchet MS" pitchFamily="34" charset="0"/>
              </a:rPr>
              <a:t>DIGITÁLNÍ UČEBNÍ MATERIÁL</a:t>
            </a:r>
            <a:endParaRPr lang="cs-CZ" sz="4000" b="1" dirty="0">
              <a:latin typeface="Trebuchet MS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63810206"/>
              </p:ext>
            </p:extLst>
          </p:nvPr>
        </p:nvGraphicFramePr>
        <p:xfrm>
          <a:off x="179512" y="1268760"/>
          <a:ext cx="7848872" cy="42759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19891"/>
                <a:gridCol w="4628981"/>
              </a:tblGrid>
              <a:tr h="37468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latin typeface="Trebuchet MS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rebuchet MS" pitchFamily="34" charset="0"/>
                      </a:endParaRPr>
                    </a:p>
                  </a:txBody>
                  <a:tcPr marL="91450" marR="91450" marT="45712" marB="45712"/>
                </a:tc>
              </a:tr>
              <a:tr h="30478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rebuchet MS" pitchFamily="34" charset="0"/>
                      </a:endParaRPr>
                    </a:p>
                  </a:txBody>
                  <a:tcPr marL="91450" marR="91450" marT="45712" marB="45712"/>
                </a:tc>
              </a:tr>
              <a:tr h="30478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VY_7_INOVACE_TE 18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1450" marR="91450" marT="45712" marB="45712"/>
                </a:tc>
              </a:tr>
              <a:tr h="51814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1450" marR="91450" marT="45712" marB="45712"/>
                </a:tc>
              </a:tr>
              <a:tr h="30478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Technologie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1450" marR="91450" marT="45712" marB="45712"/>
                </a:tc>
              </a:tr>
              <a:tr h="30478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Pokrmy ze skopového masa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1450" marR="91450" marT="45712" marB="45712"/>
                </a:tc>
              </a:tr>
              <a:tr h="30478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Pokrmy ze skopového masa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1450" marR="91450" marT="45712" marB="45712"/>
                </a:tc>
              </a:tr>
              <a:tr h="30478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1450" marR="91450" marT="45712" marB="45712"/>
                </a:tc>
              </a:tr>
              <a:tr h="30478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Ing. Vendulka Štěrbová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1450" marR="91450" marT="45712" marB="45712"/>
                </a:tc>
              </a:tr>
              <a:tr h="30478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08.11.2012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1450" marR="91450" marT="45712" marB="45712"/>
                </a:tc>
              </a:tr>
              <a:tr h="94486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Prezentace seznamuje žáky  s přípravou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 pokrmů ze skopového masa.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rebuchet MS" pitchFamily="34" charset="0"/>
                        </a:rPr>
                        <a:t>Materiál je určen pro žáky 3. ročníku obor Gastronomie do předmětu „Technologie“. Slouží k procvičení učiva na interaktivní tabuli.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rebuchet MS" pitchFamily="34" charset="0"/>
                      </a:endParaRPr>
                    </a:p>
                  </a:txBody>
                  <a:tcPr marL="91450" marR="91450" marT="45712" marB="45712"/>
                </a:tc>
              </a:tr>
            </a:tbl>
          </a:graphicData>
        </a:graphic>
      </p:graphicFrame>
      <p:pic>
        <p:nvPicPr>
          <p:cNvPr id="8233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684838"/>
            <a:ext cx="4791075" cy="117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786201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endulka\AppData\Local\Microsoft\Windows\Temporary Internet Files\Content.IE5\LX2RSCG0\MP9004070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-116338"/>
            <a:ext cx="9252520" cy="69743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b">
            <a:prstTxWarp prst="textChevron">
              <a:avLst/>
            </a:prstTxWarp>
          </a:bodyPr>
          <a:lstStyle/>
          <a:p>
            <a:r>
              <a:rPr lang="cs-CZ" dirty="0" smtClean="0"/>
              <a:t>Skopové maso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07904" y="1700808"/>
            <a:ext cx="2952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POKRMY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68602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Dušení skopového masa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Maso předem nebo částečně vykostíme.</a:t>
            </a:r>
          </a:p>
          <a:p>
            <a:r>
              <a:rPr lang="cs-CZ" sz="2800" dirty="0" smtClean="0"/>
              <a:t>Kýtu připravujeme vcelku/plátky, plec krájíme na kostky.</a:t>
            </a:r>
          </a:p>
          <a:p>
            <a:r>
              <a:rPr lang="cs-CZ" sz="2800" dirty="0" smtClean="0"/>
              <a:t>Maso dusíme na základech (cibulový, </a:t>
            </a:r>
            <a:r>
              <a:rPr lang="cs-CZ" sz="2800" dirty="0" err="1" smtClean="0"/>
              <a:t>cibulo</a:t>
            </a:r>
            <a:r>
              <a:rPr lang="cs-CZ" sz="2800" dirty="0" smtClean="0"/>
              <a:t>-paprikový).</a:t>
            </a:r>
          </a:p>
          <a:p>
            <a:r>
              <a:rPr lang="cs-CZ" sz="2800" dirty="0" smtClean="0"/>
              <a:t>Do pokrmů přidáváme červené víno, kečup, česnek, rajčata…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8551159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400" dirty="0" smtClean="0"/>
              <a:t>Pokrmy ze skopového masa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/>
              <a:t>Skopové na majoránce</a:t>
            </a:r>
          </a:p>
          <a:p>
            <a:pPr algn="just"/>
            <a:r>
              <a:rPr lang="cs-CZ" dirty="0" smtClean="0"/>
              <a:t>Maso z krku nebo boku – na kostky, vaříme se solí, cibulí, kořenovou zeleninou, zvlášť cibulový základ s česnekem, mouka, vývar z masa, majoránka, pepř, mléko, přecedíme.</a:t>
            </a:r>
          </a:p>
          <a:p>
            <a:pPr algn="ctr"/>
            <a:r>
              <a:rPr lang="cs-CZ" b="1" dirty="0" smtClean="0"/>
              <a:t>Skopové maso na paprice</a:t>
            </a:r>
          </a:p>
          <a:p>
            <a:pPr algn="just"/>
            <a:r>
              <a:rPr lang="cs-CZ" dirty="0" smtClean="0"/>
              <a:t>Použijeme maso z boku a krku – na kousky, </a:t>
            </a:r>
            <a:r>
              <a:rPr lang="cs-CZ" dirty="0" err="1" smtClean="0"/>
              <a:t>cibulopaprikový</a:t>
            </a:r>
            <a:r>
              <a:rPr lang="cs-CZ" dirty="0" smtClean="0"/>
              <a:t> základ, dusíme doměkka, šťávu zahustíme světlou jíškou, zředíme vývarem, mlékem – provařit, zjemnit smetanou, dosolíme.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81586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Další pokrmy </a:t>
            </a:r>
            <a:endParaRPr lang="cs-CZ" sz="44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/>
              <a:t>Skopový guláš</a:t>
            </a:r>
          </a:p>
          <a:p>
            <a:pPr algn="just"/>
            <a:r>
              <a:rPr lang="cs-CZ" dirty="0" smtClean="0"/>
              <a:t>Maso z plece nakrájíme na kostky, dusíme na </a:t>
            </a:r>
            <a:r>
              <a:rPr lang="cs-CZ" dirty="0" err="1" smtClean="0"/>
              <a:t>cibulopaprikovém</a:t>
            </a:r>
            <a:r>
              <a:rPr lang="cs-CZ" dirty="0" smtClean="0"/>
              <a:t> základu + rajčatový protlak, česnek, kmín. Zahustíme světlou jíškou, provařit, majoránka, dosolíme.</a:t>
            </a:r>
          </a:p>
          <a:p>
            <a:pPr algn="ctr"/>
            <a:r>
              <a:rPr lang="cs-CZ" b="1" dirty="0" smtClean="0"/>
              <a:t>Skopová kýta na víně</a:t>
            </a:r>
          </a:p>
          <a:p>
            <a:pPr algn="just"/>
            <a:r>
              <a:rPr lang="cs-CZ" dirty="0" smtClean="0"/>
              <a:t> Kýtu protkneme slaninou, sůl, pepř, dusíme na cibulovém základu + cukr, rajčatový protlak, divoké koření, plátek citronu, ke konci červené víno. Šťávu přecedíme, dosolíme.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66899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Pečení skopového masa</a:t>
            </a:r>
            <a:endParaRPr lang="cs-CZ" sz="4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Pečeme kýtu, hřbet.</a:t>
            </a:r>
          </a:p>
          <a:p>
            <a:r>
              <a:rPr lang="cs-CZ" dirty="0" smtClean="0"/>
              <a:t>Připravujeme často na rožni, roštu.</a:t>
            </a:r>
          </a:p>
          <a:p>
            <a:r>
              <a:rPr lang="cs-CZ" dirty="0" smtClean="0"/>
              <a:t>Maso předem částečně nebo zcela vykostíme.</a:t>
            </a:r>
          </a:p>
          <a:p>
            <a:r>
              <a:rPr lang="cs-CZ" dirty="0" smtClean="0"/>
              <a:t>Maso zformujeme do tvaru rolády, převážeme motouzem.</a:t>
            </a:r>
          </a:p>
          <a:p>
            <a:r>
              <a:rPr lang="cs-CZ" dirty="0"/>
              <a:t>K</a:t>
            </a:r>
            <a:r>
              <a:rPr lang="cs-CZ" dirty="0" smtClean="0"/>
              <a:t> pečení přidáváme cibuli, pepř, česnek, podléváme.</a:t>
            </a:r>
          </a:p>
          <a:p>
            <a:r>
              <a:rPr lang="cs-CZ" dirty="0" smtClean="0"/>
              <a:t>Šťávu zaprašujeme hladkou moukou (má být tmavá, lesklá a řídká)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82471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Pokrmy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/>
              <a:t>Skopový hřbet na česneku</a:t>
            </a:r>
          </a:p>
          <a:p>
            <a:r>
              <a:rPr lang="cs-CZ" dirty="0" smtClean="0"/>
              <a:t>Hřbet vykostíme, potřeme česnekem, sůl, pepř – opečeme na cibulovém základu + česnek. Během pečení podléváme, výpek vydusíme, hl. mouka, vývar – rozšlehat, provařit, přecedit, dosolit.</a:t>
            </a:r>
          </a:p>
          <a:p>
            <a:pPr algn="ctr"/>
            <a:r>
              <a:rPr lang="cs-CZ" b="1" dirty="0" smtClean="0"/>
              <a:t>Skopová kýta po anglicku</a:t>
            </a:r>
          </a:p>
          <a:p>
            <a:r>
              <a:rPr lang="cs-CZ" dirty="0" smtClean="0"/>
              <a:t>Kýtu potřeme česnekem, sůl, pepř, opečeme na tuku a následně necháme dopéct v troubě, šťávu </a:t>
            </a:r>
            <a:r>
              <a:rPr lang="cs-CZ" dirty="0" err="1" smtClean="0"/>
              <a:t>vyrestujeme</a:t>
            </a:r>
            <a:r>
              <a:rPr lang="cs-CZ" dirty="0" smtClean="0"/>
              <a:t> a přecedíme. (uvnitř růžová)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328665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20040"/>
            <a:ext cx="8136904" cy="1143000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/>
              <a:t>Minutky ze skopového masa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dirty="0" smtClean="0"/>
              <a:t>Kavkazský šašlik</a:t>
            </a:r>
          </a:p>
          <a:p>
            <a:r>
              <a:rPr lang="cs-CZ" dirty="0" smtClean="0"/>
              <a:t>Kostky kýty, sůl, pepř, česnek, olej, vše necháme odležet, napícháme na špíz střídavě se slaninou a cibulí. Opečeme na tuku.</a:t>
            </a:r>
          </a:p>
          <a:p>
            <a:pPr algn="ctr"/>
            <a:r>
              <a:rPr lang="cs-CZ" b="1" dirty="0" err="1" smtClean="0"/>
              <a:t>Kebabes</a:t>
            </a:r>
            <a:endParaRPr lang="cs-CZ" b="1" dirty="0" smtClean="0"/>
          </a:p>
          <a:p>
            <a:r>
              <a:rPr lang="cs-CZ" dirty="0" smtClean="0"/>
              <a:t>Plátky skopové nebo telecí kýty, kuřecí prsa, sůl, pepř – napichujeme na špejli, odležet – opéct, výpek zjemníme máslem, rajčata.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70857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913"/>
            <a:ext cx="7723584" cy="1106487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tx1"/>
                </a:solidFill>
                <a:latin typeface="Trebuchet MS" pitchFamily="34" charset="0"/>
                <a:cs typeface="Times New Roman" pitchFamily="18" charset="0"/>
              </a:rPr>
              <a:t>Zdroje</a:t>
            </a:r>
            <a:endParaRPr lang="cs-CZ" sz="4400" b="1" dirty="0">
              <a:solidFill>
                <a:schemeClr val="tx1"/>
              </a:solidFill>
              <a:latin typeface="Trebuchet MS" pitchFamily="34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48736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000" dirty="0" smtClean="0">
                <a:latin typeface="Trebuchet MS" pitchFamily="34" charset="0"/>
                <a:cs typeface="Times New Roman" pitchFamily="18" charset="0"/>
              </a:rPr>
              <a:t>Čermáková, Ludmila. </a:t>
            </a:r>
            <a:r>
              <a:rPr lang="cs-CZ" sz="2000" i="1" dirty="0" smtClean="0">
                <a:latin typeface="Trebuchet MS" pitchFamily="34" charset="0"/>
                <a:cs typeface="Times New Roman" pitchFamily="18" charset="0"/>
              </a:rPr>
              <a:t>Technologie</a:t>
            </a:r>
            <a:r>
              <a:rPr lang="cs-CZ" sz="2000" dirty="0" smtClean="0">
                <a:latin typeface="Trebuchet MS" pitchFamily="34" charset="0"/>
                <a:cs typeface="Times New Roman" pitchFamily="18" charset="0"/>
              </a:rPr>
              <a:t>. Praha: nakladatelství Parta, 2002. ISBN 80-7320-016-3</a:t>
            </a:r>
          </a:p>
          <a:p>
            <a:pPr marL="0" indent="0">
              <a:buNone/>
              <a:defRPr/>
            </a:pPr>
            <a:endParaRPr lang="cs-CZ" sz="2000" dirty="0" smtClean="0">
              <a:latin typeface="Trebuchet MS" pitchFamily="34" charset="0"/>
              <a:cs typeface="Times New Roman" pitchFamily="18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000" b="1" dirty="0" smtClean="0">
                <a:latin typeface="Trebuchet MS" pitchFamily="34" charset="0"/>
                <a:cs typeface="Times New Roman" pitchFamily="18" charset="0"/>
              </a:rPr>
              <a:t>Obrázky: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sz="2000" b="1" dirty="0" smtClean="0">
                <a:latin typeface="Trebuchet MS" pitchFamily="34" charset="0"/>
                <a:cs typeface="Times New Roman" pitchFamily="18" charset="0"/>
                <a:hlinkClick r:id="rId2"/>
              </a:rPr>
              <a:t>http://office.microsoft.com</a:t>
            </a:r>
            <a:r>
              <a:rPr lang="cs-CZ" sz="2000" b="1" dirty="0" smtClean="0">
                <a:latin typeface="Trebuchet MS" pitchFamily="34" charset="0"/>
                <a:cs typeface="Times New Roman" pitchFamily="18" charset="0"/>
              </a:rPr>
              <a:t>, Galerie Office, </a:t>
            </a:r>
            <a:r>
              <a:rPr lang="cs-CZ" sz="2000" b="1" dirty="0" smtClean="0">
                <a:latin typeface="Trebuchet MS" pitchFamily="34" charset="0"/>
                <a:cs typeface="Times New Roman" pitchFamily="18" charset="0"/>
              </a:rPr>
              <a:t>08.11.2012</a:t>
            </a:r>
            <a:endParaRPr lang="cs-CZ" sz="2000" b="1" dirty="0" smtClean="0">
              <a:latin typeface="Trebuchet MS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9039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53</TotalTime>
  <Words>521</Words>
  <Application>Microsoft Office PowerPoint</Application>
  <PresentationFormat>Předvádění na obrazovce (4:3)</PresentationFormat>
  <Paragraphs>64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 DIGITÁLNÍ UČEBNÍ MATERIÁL</vt:lpstr>
      <vt:lpstr>Skopové maso</vt:lpstr>
      <vt:lpstr>Dušení skopového masa</vt:lpstr>
      <vt:lpstr>Pokrmy ze skopového masa</vt:lpstr>
      <vt:lpstr>Další pokrmy </vt:lpstr>
      <vt:lpstr>Pečení skopového masa</vt:lpstr>
      <vt:lpstr>Pokrmy</vt:lpstr>
      <vt:lpstr>Minutky ze skopového masa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DIGITÁLNÍ UČEBNÍ MATERIÁL</dc:title>
  <dc:creator>Vendulka</dc:creator>
  <cp:lastModifiedBy>J.Konig</cp:lastModifiedBy>
  <cp:revision>19</cp:revision>
  <dcterms:created xsi:type="dcterms:W3CDTF">2013-05-17T09:49:28Z</dcterms:created>
  <dcterms:modified xsi:type="dcterms:W3CDTF">2013-06-13T16:35:34Z</dcterms:modified>
</cp:coreProperties>
</file>