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74" r:id="rId3"/>
    <p:sldId id="275" r:id="rId4"/>
    <p:sldId id="281" r:id="rId5"/>
    <p:sldId id="282" r:id="rId6"/>
    <p:sldId id="283" r:id="rId7"/>
    <p:sldId id="280" r:id="rId8"/>
    <p:sldId id="278" r:id="rId9"/>
    <p:sldId id="284" r:id="rId10"/>
    <p:sldId id="285" r:id="rId11"/>
    <p:sldId id="265" r:id="rId12"/>
    <p:sldId id="286" r:id="rId1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977" autoAdjust="0"/>
    <p:restoredTop sz="94660"/>
  </p:normalViewPr>
  <p:slideViewPr>
    <p:cSldViewPr>
      <p:cViewPr varScale="1">
        <p:scale>
          <a:sx n="64" d="100"/>
          <a:sy n="64" d="100"/>
        </p:scale>
        <p:origin x="-141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4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9634D6A-1BC6-4461-BC2E-0DF3EC165464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AC93D0C-5B7D-42AD-B45C-D6695B4F8C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38577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9551416-D179-464E-83E1-950EE9BCFDE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Přímá spojovací čára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1A1E508-AAC8-49EF-973F-F8593F64D7CE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7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FBC16262-C82B-4007-BBFA-7DA5D163F0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F054A5-08F4-4258-AB7D-7F5C94F8D607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A735CC-4A14-4809-9D8A-EE1D2E9E65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0F9D6B02-7FB9-4998-B7EC-925C4D39C924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1C6DDD7-2E62-4E4C-93A1-F72AA90CAF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044111-12B7-4A01-9149-AD3CD66F99BA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C175C-60C5-4471-B9D7-606444E895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43749F-1639-4236-81B6-84698E62477B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290F54-3BFA-4EAF-87E2-C83ECD704D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7188E-5A38-4C8B-BC66-621D0F288369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ED16D3-3A36-44BC-B555-5B6C8D93AE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8FEC5-D5CB-44B5-946D-94B21AD7091D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3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46F298-4729-4C80-B942-E9CEF722BCB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6A979-1FAB-4FE9-89E1-C3729103E7DD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168694-4660-4EFC-8DC9-84B3AB6369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5BD831F-248A-4CC4-9773-3CCD013588ED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B95D822-2221-4773-8E0F-891068579B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5ED232-2290-432E-806A-189F247E1224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A560DF-50EF-48CC-ACC8-4F68D860BD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22D65BC-ED3E-4535-8E81-1233BB44476E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21A68C9E-8C4D-4E19-B4A5-B333653DC0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82546E5-A088-45A4-BDA3-BFA78E84C8E4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0C8B946-DD4F-436F-A27E-00167388CA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56" r:id="rId2"/>
    <p:sldLayoutId id="2147483864" r:id="rId3"/>
    <p:sldLayoutId id="2147483857" r:id="rId4"/>
    <p:sldLayoutId id="2147483858" r:id="rId5"/>
    <p:sldLayoutId id="2147483859" r:id="rId6"/>
    <p:sldLayoutId id="2147483860" r:id="rId7"/>
    <p:sldLayoutId id="2147483861" r:id="rId8"/>
    <p:sldLayoutId id="2147483865" r:id="rId9"/>
    <p:sldLayoutId id="2147483862" r:id="rId10"/>
    <p:sldLayoutId id="214748386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w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wmf"/><Relationship Id="rId5" Type="http://schemas.openxmlformats.org/officeDocument/2006/relationships/image" Target="../media/image12.wmf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http://www.kr-stredocesky.cz/NR/rdonlyres/3F35D1A6-D426-476C-A972-CE21576CD725/0/112.jpg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wmf"/><Relationship Id="rId5" Type="http://schemas.openxmlformats.org/officeDocument/2006/relationships/image" Target="../media/image7.wmf"/><Relationship Id="rId4" Type="http://schemas.openxmlformats.org/officeDocument/2006/relationships/image" Target="../media/image5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18.wmf"/><Relationship Id="rId7" Type="http://schemas.openxmlformats.org/officeDocument/2006/relationships/image" Target="../media/image22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0.wmf"/><Relationship Id="rId10" Type="http://schemas.openxmlformats.org/officeDocument/2006/relationships/image" Target="../media/image24.jpeg"/><Relationship Id="rId4" Type="http://schemas.openxmlformats.org/officeDocument/2006/relationships/image" Target="../media/image19.wmf"/><Relationship Id="rId9" Type="http://schemas.openxmlformats.org/officeDocument/2006/relationships/hyperlink" Target="//upload.wikimedia.org/wikipedia/commons/5/55/Schloss_Bensberg_Pflaster.jpg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png"/><Relationship Id="rId7" Type="http://schemas.openxmlformats.org/officeDocument/2006/relationships/image" Target="../media/image30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wmf"/><Relationship Id="rId5" Type="http://schemas.openxmlformats.org/officeDocument/2006/relationships/image" Target="../media/image35.jpeg"/><Relationship Id="rId4" Type="http://schemas.openxmlformats.org/officeDocument/2006/relationships/image" Target="../media/image34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dalosti112.cz/tiskove-zpravy/opavsti-straznici-vypatrali-celostatne-hledaneho-muze.html" TargetMode="External"/><Relationship Id="rId2" Type="http://schemas.openxmlformats.org/officeDocument/2006/relationships/hyperlink" Target="http://www.kr-stredocesky.cz/portal/instituce/krizove-rizeni/dulezita-telefonni-cisla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ozary.cz/clanek/21827-anketa-galleta-nejvic-bodovala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548680"/>
            <a:ext cx="7788700" cy="145544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DOPRAVNÍ Výchova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6147" name="Podnadpis 2"/>
          <p:cNvSpPr>
            <a:spLocks noGrp="1"/>
          </p:cNvSpPr>
          <p:nvPr>
            <p:ph type="subTitle" idx="1"/>
          </p:nvPr>
        </p:nvSpPr>
        <p:spPr>
          <a:xfrm>
            <a:off x="2555776" y="2132856"/>
            <a:ext cx="6335713" cy="2305050"/>
          </a:xfrm>
        </p:spPr>
        <p:txBody>
          <a:bodyPr/>
          <a:lstStyle/>
          <a:p>
            <a:pPr algn="ctr" eaLnBrk="1" hangingPunct="1"/>
            <a:r>
              <a:rPr lang="cs-CZ" dirty="0" smtClean="0"/>
              <a:t>Mgr. Iveta </a:t>
            </a:r>
            <a:r>
              <a:rPr lang="cs-CZ" dirty="0" err="1" smtClean="0"/>
              <a:t>Niederlová</a:t>
            </a:r>
            <a:endParaRPr lang="cs-CZ" dirty="0" smtClean="0"/>
          </a:p>
          <a:p>
            <a:pPr algn="ctr" eaLnBrk="1" hangingPunct="1"/>
            <a:endParaRPr lang="cs-CZ" dirty="0" smtClean="0"/>
          </a:p>
          <a:p>
            <a:pPr algn="ctr"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VY_32_INOVACE_20_ 17_důležitá telefonní čísla</a:t>
            </a:r>
          </a:p>
        </p:txBody>
      </p:sp>
      <p:pic>
        <p:nvPicPr>
          <p:cNvPr id="6148" name="Obrázek 3" descr="log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4581525"/>
            <a:ext cx="540702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804069"/>
          </a:xfrm>
        </p:spPr>
        <p:txBody>
          <a:bodyPr/>
          <a:lstStyle/>
          <a:p>
            <a:pPr>
              <a:defRPr/>
            </a:pPr>
            <a:r>
              <a:rPr lang="cs-CZ" sz="4800" dirty="0" smtClean="0">
                <a:solidFill>
                  <a:schemeClr val="tx1"/>
                </a:solidFill>
              </a:rPr>
              <a:t>Popis prezentace</a:t>
            </a:r>
            <a:endParaRPr lang="cs-CZ" sz="4800" dirty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smtClean="0"/>
              <a:t>1.- 5. snímek – Důležitá telefonní čísla (výklad)</a:t>
            </a:r>
          </a:p>
          <a:p>
            <a:r>
              <a:rPr lang="cs-CZ" sz="3200" smtClean="0"/>
              <a:t>6. - 8.snímek – Křížovka</a:t>
            </a:r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7239000" cy="792088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4400" dirty="0" smtClean="0"/>
              <a:t>Důležitá telefonní čísla</a:t>
            </a:r>
            <a:endParaRPr lang="cs-CZ" sz="4400" dirty="0"/>
          </a:p>
        </p:txBody>
      </p:sp>
      <p:pic>
        <p:nvPicPr>
          <p:cNvPr id="8197" name="Picture 5" descr="Tel15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650" y="1700213"/>
            <a:ext cx="1439863" cy="198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2484438" y="2060575"/>
            <a:ext cx="46799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/>
              <a:t>HASIČI</a:t>
            </a:r>
          </a:p>
        </p:txBody>
      </p:sp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8200" name="Rectangle 9"/>
          <p:cNvSpPr>
            <a:spLocks noChangeArrowheads="1"/>
          </p:cNvSpPr>
          <p:nvPr/>
        </p:nvSpPr>
        <p:spPr bwMode="auto">
          <a:xfrm>
            <a:off x="0" y="1114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200">
                <a:cs typeface="Times New Roman" pitchFamily="18" charset="0"/>
              </a:rPr>
              <a:t> </a:t>
            </a:r>
            <a:endParaRPr lang="cs-CZ"/>
          </a:p>
        </p:txBody>
      </p:sp>
      <p:sp>
        <p:nvSpPr>
          <p:cNvPr id="8201" name="Rectangle 10"/>
          <p:cNvSpPr>
            <a:spLocks noChangeArrowheads="1"/>
          </p:cNvSpPr>
          <p:nvPr/>
        </p:nvSpPr>
        <p:spPr bwMode="auto">
          <a:xfrm>
            <a:off x="0" y="2276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200">
                <a:cs typeface="Times New Roman" pitchFamily="18" charset="0"/>
              </a:rPr>
              <a:t> </a:t>
            </a:r>
            <a:r>
              <a:rPr lang="cs-CZ" sz="800"/>
              <a:t> </a:t>
            </a:r>
            <a:endParaRPr lang="cs-CZ"/>
          </a:p>
        </p:txBody>
      </p:sp>
      <p:pic>
        <p:nvPicPr>
          <p:cNvPr id="8202" name="Picture 10" descr="C:\Users\Václav Niederle\AppData\Local\Microsoft\Windows\Temporary Internet Files\Content.IE5\SJ6GY09X\MP90043103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6" y="1988840"/>
            <a:ext cx="2797168" cy="4193704"/>
          </a:xfrm>
          <a:prstGeom prst="rect">
            <a:avLst/>
          </a:prstGeom>
          <a:noFill/>
        </p:spPr>
      </p:pic>
      <p:pic>
        <p:nvPicPr>
          <p:cNvPr id="8208" name="Picture 16" descr="C:\Users\Václav Niederle\AppData\Local\Microsoft\Windows\Temporary Internet Files\Content.IE5\I3GSUX2P\MC90042291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933056"/>
            <a:ext cx="4896544" cy="24184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15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981075"/>
            <a:ext cx="121285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2268538" y="1412875"/>
            <a:ext cx="590391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/>
              <a:t>ZÁCHRANNÁ SLUŽBA</a:t>
            </a:r>
          </a:p>
        </p:txBody>
      </p:sp>
      <p:sp>
        <p:nvSpPr>
          <p:cNvPr id="9222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9223" name="Rectangle 6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200" b="1">
                <a:cs typeface="Times New Roman" pitchFamily="18" charset="0"/>
              </a:rPr>
              <a:t> </a:t>
            </a:r>
            <a:endParaRPr lang="cs-CZ"/>
          </a:p>
        </p:txBody>
      </p:sp>
      <p:sp>
        <p:nvSpPr>
          <p:cNvPr id="9224" name="Rectangle 7"/>
          <p:cNvSpPr>
            <a:spLocks noChangeArrowheads="1"/>
          </p:cNvSpPr>
          <p:nvPr/>
        </p:nvSpPr>
        <p:spPr bwMode="auto">
          <a:xfrm>
            <a:off x="0" y="2714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800"/>
              <a:t> </a:t>
            </a:r>
            <a:endParaRPr lang="cs-CZ"/>
          </a:p>
        </p:txBody>
      </p:sp>
      <p:pic>
        <p:nvPicPr>
          <p:cNvPr id="9225" name="Picture 9" descr="C:\Users\Václav Niederle\AppData\Local\Microsoft\Windows\Temporary Internet Files\Content.IE5\I3GSUX2P\MC90041601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3789040"/>
            <a:ext cx="4489175" cy="2535337"/>
          </a:xfrm>
          <a:prstGeom prst="rect">
            <a:avLst/>
          </a:prstGeom>
          <a:noFill/>
        </p:spPr>
      </p:pic>
      <p:pic>
        <p:nvPicPr>
          <p:cNvPr id="9226" name="Picture 10" descr="C:\Users\Václav Niederle\AppData\Local\Microsoft\Windows\Temporary Internet Files\Content.IE5\SJ6GY09X\MC90043363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2924944"/>
            <a:ext cx="3082628" cy="2232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1692275" y="404813"/>
            <a:ext cx="46085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/>
              <a:t>STÁTNÍ POLICIE</a:t>
            </a:r>
          </a:p>
        </p:txBody>
      </p:sp>
      <p:sp>
        <p:nvSpPr>
          <p:cNvPr id="1024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0244" name="Rectangle 6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200" b="1">
                <a:cs typeface="Times New Roman" pitchFamily="18" charset="0"/>
              </a:rPr>
              <a:t> </a:t>
            </a:r>
            <a:endParaRPr lang="cs-CZ"/>
          </a:p>
        </p:txBody>
      </p:sp>
      <p:sp>
        <p:nvSpPr>
          <p:cNvPr id="10245" name="Rectangle 7"/>
          <p:cNvSpPr>
            <a:spLocks noChangeArrowheads="1"/>
          </p:cNvSpPr>
          <p:nvPr/>
        </p:nvSpPr>
        <p:spPr bwMode="auto">
          <a:xfrm>
            <a:off x="0" y="2714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800"/>
              <a:t> </a:t>
            </a:r>
            <a:endParaRPr lang="cs-CZ"/>
          </a:p>
        </p:txBody>
      </p:sp>
      <p:pic>
        <p:nvPicPr>
          <p:cNvPr id="39938" name="Picture 2" descr="15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850" y="188913"/>
            <a:ext cx="1206500" cy="1871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Picture 3" descr="15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8313" y="2997200"/>
            <a:ext cx="1366837" cy="1871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1979613" y="3213100"/>
            <a:ext cx="49688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/>
              <a:t>MĚSTSKÁ POLICIE</a:t>
            </a:r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79613" y="4292600"/>
            <a:ext cx="2305050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1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0252" name="Rectangle 7"/>
          <p:cNvSpPr>
            <a:spLocks noChangeArrowheads="1"/>
          </p:cNvSpPr>
          <p:nvPr/>
        </p:nvSpPr>
        <p:spPr bwMode="auto">
          <a:xfrm>
            <a:off x="0" y="1552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200">
                <a:cs typeface="Times New Roman" pitchFamily="18" charset="0"/>
              </a:rPr>
              <a:t> </a:t>
            </a:r>
            <a:r>
              <a:rPr lang="cs-CZ" sz="800"/>
              <a:t> </a:t>
            </a:r>
            <a:endParaRPr lang="cs-CZ"/>
          </a:p>
        </p:txBody>
      </p:sp>
      <p:sp>
        <p:nvSpPr>
          <p:cNvPr id="1025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0256" name="Rectangle 12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200">
                <a:cs typeface="Times New Roman" pitchFamily="18" charset="0"/>
              </a:rPr>
              <a:t> </a:t>
            </a:r>
            <a:endParaRPr lang="cs-CZ"/>
          </a:p>
        </p:txBody>
      </p:sp>
      <p:sp>
        <p:nvSpPr>
          <p:cNvPr id="10257" name="Rectangle 13"/>
          <p:cNvSpPr>
            <a:spLocks noChangeArrowheads="1"/>
          </p:cNvSpPr>
          <p:nvPr/>
        </p:nvSpPr>
        <p:spPr bwMode="auto">
          <a:xfrm>
            <a:off x="0" y="1590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200">
                <a:cs typeface="Times New Roman" pitchFamily="18" charset="0"/>
              </a:rPr>
              <a:t>   </a:t>
            </a:r>
            <a:endParaRPr lang="cs-CZ"/>
          </a:p>
        </p:txBody>
      </p:sp>
      <p:pic>
        <p:nvPicPr>
          <p:cNvPr id="10258" name="Picture 18" descr="C:\Users\Václav Niederle\AppData\Local\Microsoft\Windows\Temporary Internet Files\Content.IE5\I3GSUX2P\MC900357027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1052736"/>
            <a:ext cx="1080821" cy="1865376"/>
          </a:xfrm>
          <a:prstGeom prst="rect">
            <a:avLst/>
          </a:prstGeom>
          <a:noFill/>
        </p:spPr>
      </p:pic>
      <p:pic>
        <p:nvPicPr>
          <p:cNvPr id="10260" name="Picture 20" descr="C:\Users\Václav Niederle\AppData\Local\Microsoft\Windows\Temporary Internet Files\Content.IE5\35F1XYLA\MC90042622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4365104"/>
            <a:ext cx="2586934" cy="1441643"/>
          </a:xfrm>
          <a:prstGeom prst="rect">
            <a:avLst/>
          </a:prstGeom>
          <a:noFill/>
        </p:spPr>
      </p:pic>
      <p:pic>
        <p:nvPicPr>
          <p:cNvPr id="10261" name="Picture 21" descr="C:\Users\Václav Niederle\AppData\Local\Microsoft\Windows\Temporary Internet Files\Content.IE5\ZNWC5TLS\MC900432153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051720" y="1124744"/>
            <a:ext cx="2942766" cy="1872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1267" name="Rectangle 6"/>
          <p:cNvSpPr>
            <a:spLocks noChangeArrowheads="1"/>
          </p:cNvSpPr>
          <p:nvPr/>
        </p:nvSpPr>
        <p:spPr bwMode="auto">
          <a:xfrm>
            <a:off x="0" y="16478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200" b="1">
                <a:cs typeface="Times New Roman" pitchFamily="18" charset="0"/>
              </a:rPr>
              <a:t> </a:t>
            </a:r>
            <a:endParaRPr lang="cs-CZ"/>
          </a:p>
        </p:txBody>
      </p:sp>
      <p:sp>
        <p:nvSpPr>
          <p:cNvPr id="11268" name="Rectangle 7"/>
          <p:cNvSpPr>
            <a:spLocks noChangeArrowheads="1"/>
          </p:cNvSpPr>
          <p:nvPr/>
        </p:nvSpPr>
        <p:spPr bwMode="auto">
          <a:xfrm>
            <a:off x="0" y="27146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800"/>
              <a:t> </a:t>
            </a:r>
            <a:endParaRPr lang="cs-CZ"/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2268538" y="620713"/>
            <a:ext cx="554355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4000" b="1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JEDNOTNÉ EVROPSKÉ ČÍSLO TÍSŇOVÉHO VOLÁNÍ</a:t>
            </a:r>
            <a:endParaRPr lang="cs-CZ" sz="4000" b="1"/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0" y="15525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200">
                <a:cs typeface="Times New Roman" pitchFamily="18" charset="0"/>
              </a:rPr>
              <a:t> </a:t>
            </a:r>
            <a:r>
              <a:rPr lang="cs-CZ" sz="800"/>
              <a:t> </a:t>
            </a:r>
            <a:endParaRPr lang="cs-CZ"/>
          </a:p>
        </p:txBody>
      </p:sp>
      <p:sp>
        <p:nvSpPr>
          <p:cNvPr id="11272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11273" name="Rectangle 12"/>
          <p:cNvSpPr>
            <a:spLocks noChangeArrowheads="1"/>
          </p:cNvSpPr>
          <p:nvPr/>
        </p:nvSpPr>
        <p:spPr bwMode="auto">
          <a:xfrm>
            <a:off x="0" y="800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200">
                <a:cs typeface="Times New Roman" pitchFamily="18" charset="0"/>
              </a:rPr>
              <a:t> </a:t>
            </a:r>
            <a:endParaRPr lang="cs-CZ"/>
          </a:p>
        </p:txBody>
      </p:sp>
      <p:sp>
        <p:nvSpPr>
          <p:cNvPr id="11274" name="Rectangle 13"/>
          <p:cNvSpPr>
            <a:spLocks noChangeArrowheads="1"/>
          </p:cNvSpPr>
          <p:nvPr/>
        </p:nvSpPr>
        <p:spPr bwMode="auto">
          <a:xfrm>
            <a:off x="0" y="15906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cs-CZ" sz="1200">
                <a:cs typeface="Times New Roman" pitchFamily="18" charset="0"/>
              </a:rPr>
              <a:t>   </a:t>
            </a:r>
            <a:endParaRPr lang="cs-CZ"/>
          </a:p>
        </p:txBody>
      </p:sp>
      <p:sp>
        <p:nvSpPr>
          <p:cNvPr id="1127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cs-CZ"/>
          </a:p>
        </p:txBody>
      </p:sp>
      <p:pic>
        <p:nvPicPr>
          <p:cNvPr id="40961" name="Picture 1" descr="http://www.kr-stredocesky.cz/NR/rdonlyres/3F35D1A6-D426-476C-A972-CE21576CD725/0/112.jpg"/>
          <p:cNvPicPr>
            <a:picLocks noChangeAspect="1" noChangeArrowheads="1"/>
          </p:cNvPicPr>
          <p:nvPr/>
        </p:nvPicPr>
        <p:blipFill>
          <a:blip r:embed="rId2" r:link="rId3" cstate="print"/>
          <a:srcRect/>
          <a:stretch>
            <a:fillRect/>
          </a:stretch>
        </p:blipFill>
        <p:spPr bwMode="auto">
          <a:xfrm>
            <a:off x="539750" y="404813"/>
            <a:ext cx="1662113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395288" y="4106863"/>
            <a:ext cx="7705725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cs-CZ" sz="3200" b="1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endParaRPr lang="cs-CZ" sz="32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 eaLnBrk="0" hangingPunct="0"/>
            <a:r>
              <a:rPr lang="cs-CZ" sz="32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je určeno pro t</a:t>
            </a:r>
            <a:r>
              <a:rPr lang="cs-CZ" sz="3200" dirty="0">
                <a:ea typeface="Arial Unicode MS" pitchFamily="34" charset="-128"/>
                <a:cs typeface="Arial Unicode MS" pitchFamily="34" charset="-128"/>
              </a:rPr>
              <a:t>í</a:t>
            </a:r>
            <a:r>
              <a:rPr lang="cs-CZ" sz="32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sňov</a:t>
            </a:r>
            <a:r>
              <a:rPr lang="cs-CZ" sz="3200" dirty="0">
                <a:ea typeface="Arial Unicode MS" pitchFamily="34" charset="-128"/>
                <a:cs typeface="Arial Unicode MS" pitchFamily="34" charset="-128"/>
              </a:rPr>
              <a:t>é</a:t>
            </a:r>
            <a:r>
              <a:rPr lang="cs-CZ" sz="32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vol</a:t>
            </a:r>
            <a:r>
              <a:rPr lang="cs-CZ" sz="3200" dirty="0">
                <a:ea typeface="Arial Unicode MS" pitchFamily="34" charset="-128"/>
                <a:cs typeface="Arial Unicode MS" pitchFamily="34" charset="-128"/>
              </a:rPr>
              <a:t>á</a:t>
            </a:r>
            <a:r>
              <a:rPr lang="cs-CZ" sz="32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</a:t>
            </a:r>
            <a:r>
              <a:rPr lang="cs-CZ" sz="3200" dirty="0">
                <a:ea typeface="Arial Unicode MS" pitchFamily="34" charset="-128"/>
                <a:cs typeface="Arial Unicode MS" pitchFamily="34" charset="-128"/>
              </a:rPr>
              <a:t>í</a:t>
            </a:r>
            <a:r>
              <a:rPr lang="cs-CZ" sz="32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při rozs</a:t>
            </a:r>
            <a:r>
              <a:rPr lang="cs-CZ" sz="3200" dirty="0">
                <a:ea typeface="Arial Unicode MS" pitchFamily="34" charset="-128"/>
                <a:cs typeface="Arial Unicode MS" pitchFamily="34" charset="-128"/>
              </a:rPr>
              <a:t>á</a:t>
            </a:r>
            <a:r>
              <a:rPr lang="cs-CZ" sz="32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hlých mimoř</a:t>
            </a:r>
            <a:r>
              <a:rPr lang="cs-CZ" sz="3200" dirty="0">
                <a:ea typeface="Arial Unicode MS" pitchFamily="34" charset="-128"/>
                <a:cs typeface="Arial Unicode MS" pitchFamily="34" charset="-128"/>
              </a:rPr>
              <a:t>á</a:t>
            </a:r>
            <a:r>
              <a:rPr lang="cs-CZ" sz="32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dných ud</a:t>
            </a:r>
            <a:r>
              <a:rPr lang="cs-CZ" sz="3200" dirty="0">
                <a:ea typeface="Arial Unicode MS" pitchFamily="34" charset="-128"/>
                <a:cs typeface="Arial Unicode MS" pitchFamily="34" charset="-128"/>
              </a:rPr>
              <a:t>á</a:t>
            </a:r>
            <a:r>
              <a:rPr lang="cs-CZ" sz="3200" dirty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lostech</a:t>
            </a:r>
          </a:p>
          <a:p>
            <a:pPr algn="just" eaLnBrk="0" hangingPunct="0"/>
            <a:r>
              <a:rPr lang="cs-CZ" sz="3200" dirty="0">
                <a:ea typeface="Arial Unicode MS" pitchFamily="34" charset="-128"/>
                <a:cs typeface="Arial Unicode MS" pitchFamily="34" charset="-128"/>
              </a:rPr>
              <a:t> </a:t>
            </a:r>
            <a:endParaRPr lang="cs-CZ" sz="3200" dirty="0"/>
          </a:p>
        </p:txBody>
      </p:sp>
      <p:pic>
        <p:nvPicPr>
          <p:cNvPr id="17" name="Picture 16" descr="C:\Users\Václav Niederle\AppData\Local\Microsoft\Windows\Temporary Internet Files\Content.IE5\I3GSUX2P\MC90042291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2852936"/>
            <a:ext cx="2624226" cy="1296144"/>
          </a:xfrm>
          <a:prstGeom prst="rect">
            <a:avLst/>
          </a:prstGeom>
          <a:noFill/>
        </p:spPr>
      </p:pic>
      <p:pic>
        <p:nvPicPr>
          <p:cNvPr id="18" name="Picture 9" descr="C:\Users\Václav Niederle\AppData\Local\Microsoft\Windows\Temporary Internet Files\Content.IE5\I3GSUX2P\MC90041601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43808" y="2852936"/>
            <a:ext cx="2167506" cy="1224136"/>
          </a:xfrm>
          <a:prstGeom prst="rect">
            <a:avLst/>
          </a:prstGeom>
          <a:noFill/>
        </p:spPr>
      </p:pic>
      <p:pic>
        <p:nvPicPr>
          <p:cNvPr id="19" name="Picture 21" descr="C:\Users\Václav Niederle\AppData\Local\Microsoft\Windows\Temporary Internet Files\Content.IE5\ZNWC5TLS\MC900432153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7201" y="2708920"/>
            <a:ext cx="2233029" cy="14206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0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0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2000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8136904" cy="180020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smtClean="0"/>
              <a:t>Při předávání zprávy na telefonní čísla tísňového volání uveďte: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288" y="1916113"/>
            <a:ext cx="7777162" cy="3695700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cs-CZ" smtClean="0"/>
              <a:t> </a:t>
            </a:r>
          </a:p>
          <a:p>
            <a:r>
              <a:rPr lang="cs-CZ" b="1" smtClean="0"/>
              <a:t>Co přesně se stalo</a:t>
            </a:r>
            <a:endParaRPr lang="cs-CZ" smtClean="0"/>
          </a:p>
          <a:p>
            <a:r>
              <a:rPr lang="cs-CZ" b="1" smtClean="0"/>
              <a:t>Přesné místo hlášené události</a:t>
            </a:r>
            <a:endParaRPr lang="cs-CZ" smtClean="0"/>
          </a:p>
          <a:p>
            <a:r>
              <a:rPr lang="cs-CZ" b="1" smtClean="0"/>
              <a:t>Informace o postižených</a:t>
            </a:r>
            <a:endParaRPr lang="cs-CZ" smtClean="0"/>
          </a:p>
          <a:p>
            <a:r>
              <a:rPr lang="cs-CZ" b="1" smtClean="0"/>
              <a:t>Informace o volajícím</a:t>
            </a:r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  <p:pic>
        <p:nvPicPr>
          <p:cNvPr id="12293" name="Picture 5" descr="C:\Users\Václav Niederle\AppData\Local\Microsoft\Windows\Temporary Internet Files\Content.IE5\ZNWC5TLS\MC90035012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3140968"/>
            <a:ext cx="3046061" cy="325424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6995120" cy="372021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smtClean="0"/>
              <a:t>Křížovka</a:t>
            </a:r>
            <a:endParaRPr lang="cs-CZ" dirty="0"/>
          </a:p>
        </p:txBody>
      </p:sp>
      <p:sp>
        <p:nvSpPr>
          <p:cNvPr id="13315" name="TextovéPole 11"/>
          <p:cNvSpPr txBox="1">
            <a:spLocks noChangeArrowheads="1"/>
          </p:cNvSpPr>
          <p:nvPr/>
        </p:nvSpPr>
        <p:spPr bwMode="auto">
          <a:xfrm>
            <a:off x="539750" y="6237288"/>
            <a:ext cx="5111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Tajenka: ………………………………</a:t>
            </a:r>
          </a:p>
        </p:txBody>
      </p:sp>
      <p:graphicFrame>
        <p:nvGraphicFramePr>
          <p:cNvPr id="17" name="Tabulka 16"/>
          <p:cNvGraphicFramePr>
            <a:graphicFrameLocks noGrp="1"/>
          </p:cNvGraphicFramePr>
          <p:nvPr/>
        </p:nvGraphicFramePr>
        <p:xfrm>
          <a:off x="250825" y="765175"/>
          <a:ext cx="6408717" cy="4392488"/>
        </p:xfrm>
        <a:graphic>
          <a:graphicData uri="http://schemas.openxmlformats.org/drawingml/2006/table">
            <a:tbl>
              <a:tblPr/>
              <a:tblGrid>
                <a:gridCol w="283200"/>
                <a:gridCol w="419556"/>
                <a:gridCol w="419556"/>
                <a:gridCol w="419556"/>
                <a:gridCol w="419556"/>
                <a:gridCol w="419556"/>
                <a:gridCol w="419556"/>
                <a:gridCol w="419556"/>
                <a:gridCol w="419556"/>
                <a:gridCol w="419556"/>
                <a:gridCol w="419556"/>
                <a:gridCol w="419556"/>
                <a:gridCol w="419556"/>
                <a:gridCol w="419556"/>
                <a:gridCol w="671289"/>
              </a:tblGrid>
              <a:tr h="54906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>
                          <a:latin typeface="Arial CE"/>
                        </a:rPr>
                        <a:t>1.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06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>
                          <a:latin typeface="Arial CE"/>
                        </a:rPr>
                        <a:t>2.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latin typeface="Arial CE"/>
                        </a:rPr>
                        <a:t>L</a:t>
                      </a:r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06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>
                          <a:latin typeface="Arial CE"/>
                        </a:rPr>
                        <a:t>3.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latin typeface="Arial CE"/>
                        </a:rPr>
                        <a:t>B</a:t>
                      </a:r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06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>
                          <a:latin typeface="Arial CE"/>
                        </a:rPr>
                        <a:t>4.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06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>
                          <a:latin typeface="Arial CE"/>
                        </a:rPr>
                        <a:t>5.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06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>
                          <a:latin typeface="Arial CE"/>
                        </a:rPr>
                        <a:t>6.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06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>
                          <a:latin typeface="Arial CE"/>
                        </a:rPr>
                        <a:t>7.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latin typeface="Arial CE"/>
                        </a:rPr>
                        <a:t>O</a:t>
                      </a:r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49061">
                <a:tc>
                  <a:txBody>
                    <a:bodyPr/>
                    <a:lstStyle/>
                    <a:p>
                      <a:pPr algn="ctr" fontAlgn="b"/>
                      <a:r>
                        <a:rPr lang="cs-CZ" sz="1600" b="0" i="0" u="none" strike="noStrike" dirty="0">
                          <a:latin typeface="Arial CE"/>
                        </a:rPr>
                        <a:t>8.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latin typeface="Arial CE"/>
                        </a:rPr>
                        <a:t>E</a:t>
                      </a:r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3480" name="TextovéPole 25"/>
          <p:cNvSpPr txBox="1">
            <a:spLocks noChangeArrowheads="1"/>
          </p:cNvSpPr>
          <p:nvPr/>
        </p:nvSpPr>
        <p:spPr bwMode="auto">
          <a:xfrm>
            <a:off x="4211638" y="260350"/>
            <a:ext cx="5048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1.</a:t>
            </a:r>
          </a:p>
        </p:txBody>
      </p:sp>
      <p:sp>
        <p:nvSpPr>
          <p:cNvPr id="13481" name="TextovéPole 26"/>
          <p:cNvSpPr txBox="1">
            <a:spLocks noChangeArrowheads="1"/>
          </p:cNvSpPr>
          <p:nvPr/>
        </p:nvSpPr>
        <p:spPr bwMode="auto">
          <a:xfrm>
            <a:off x="5867400" y="692150"/>
            <a:ext cx="576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2.</a:t>
            </a:r>
          </a:p>
        </p:txBody>
      </p:sp>
      <p:sp>
        <p:nvSpPr>
          <p:cNvPr id="13484" name="TextovéPole 31"/>
          <p:cNvSpPr txBox="1">
            <a:spLocks noChangeArrowheads="1"/>
          </p:cNvSpPr>
          <p:nvPr/>
        </p:nvSpPr>
        <p:spPr bwMode="auto">
          <a:xfrm>
            <a:off x="7019925" y="1125538"/>
            <a:ext cx="7921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5.</a:t>
            </a:r>
          </a:p>
        </p:txBody>
      </p:sp>
      <p:sp>
        <p:nvSpPr>
          <p:cNvPr id="13485" name="TextovéPole 32"/>
          <p:cNvSpPr txBox="1">
            <a:spLocks noChangeArrowheads="1"/>
          </p:cNvSpPr>
          <p:nvPr/>
        </p:nvSpPr>
        <p:spPr bwMode="auto">
          <a:xfrm>
            <a:off x="5508104" y="4581128"/>
            <a:ext cx="10080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/>
              <a:t>6.</a:t>
            </a:r>
          </a:p>
        </p:txBody>
      </p:sp>
      <p:sp>
        <p:nvSpPr>
          <p:cNvPr id="13486" name="TextovéPole 34"/>
          <p:cNvSpPr txBox="1">
            <a:spLocks noChangeArrowheads="1"/>
          </p:cNvSpPr>
          <p:nvPr/>
        </p:nvSpPr>
        <p:spPr bwMode="auto">
          <a:xfrm>
            <a:off x="3347864" y="4797152"/>
            <a:ext cx="574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/>
              <a:t>7.</a:t>
            </a:r>
          </a:p>
        </p:txBody>
      </p:sp>
      <p:sp>
        <p:nvSpPr>
          <p:cNvPr id="13487" name="TextovéPole 35"/>
          <p:cNvSpPr txBox="1">
            <a:spLocks noChangeArrowheads="1"/>
          </p:cNvSpPr>
          <p:nvPr/>
        </p:nvSpPr>
        <p:spPr bwMode="auto">
          <a:xfrm>
            <a:off x="6732588" y="2781300"/>
            <a:ext cx="5032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8.</a:t>
            </a:r>
          </a:p>
        </p:txBody>
      </p:sp>
      <p:pic>
        <p:nvPicPr>
          <p:cNvPr id="13488" name="Picture 176" descr="C:\Users\Václav Niederle\AppData\Local\Microsoft\Windows\Temporary Internet Files\Content.IE5\35F1XYLA\MC90023858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139952" y="0"/>
            <a:ext cx="1235026" cy="1076894"/>
          </a:xfrm>
          <a:prstGeom prst="rect">
            <a:avLst/>
          </a:prstGeom>
          <a:noFill/>
        </p:spPr>
      </p:pic>
      <p:pic>
        <p:nvPicPr>
          <p:cNvPr id="13489" name="Picture 177" descr="C:\Users\Václav Niederle\AppData\Local\Microsoft\Windows\Temporary Internet Files\Content.IE5\35F1XYLA\MC90043548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0"/>
            <a:ext cx="864096" cy="1397935"/>
          </a:xfrm>
          <a:prstGeom prst="rect">
            <a:avLst/>
          </a:prstGeom>
          <a:noFill/>
        </p:spPr>
      </p:pic>
      <p:pic>
        <p:nvPicPr>
          <p:cNvPr id="13490" name="Picture 178" descr="C:\Users\Václav Niederle\AppData\Local\Microsoft\Windows\Temporary Internet Files\Content.IE5\ZNWC5TLS\MC90035320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1196752"/>
            <a:ext cx="1368152" cy="1058446"/>
          </a:xfrm>
          <a:prstGeom prst="rect">
            <a:avLst/>
          </a:prstGeom>
          <a:noFill/>
        </p:spPr>
      </p:pic>
      <p:pic>
        <p:nvPicPr>
          <p:cNvPr id="13491" name="Picture 179" descr="C:\Users\Václav Niederle\AppData\Local\Microsoft\Windows\Temporary Internet Files\Content.IE5\I3GSUX2P\MC900340428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5292080" y="4437112"/>
            <a:ext cx="1296144" cy="1162216"/>
          </a:xfrm>
          <a:prstGeom prst="rect">
            <a:avLst/>
          </a:prstGeom>
          <a:noFill/>
        </p:spPr>
      </p:pic>
      <p:pic>
        <p:nvPicPr>
          <p:cNvPr id="13492" name="Picture 180" descr="C:\Users\Václav Niederle\AppData\Local\Microsoft\Windows\Temporary Internet Files\Content.IE5\SJ6GY09X\MP900321128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5687152"/>
            <a:ext cx="1641376" cy="1170848"/>
          </a:xfrm>
          <a:prstGeom prst="rect">
            <a:avLst/>
          </a:prstGeom>
          <a:noFill/>
        </p:spPr>
      </p:pic>
      <p:sp>
        <p:nvSpPr>
          <p:cNvPr id="26" name="TextovéPole 25"/>
          <p:cNvSpPr txBox="1"/>
          <p:nvPr/>
        </p:nvSpPr>
        <p:spPr>
          <a:xfrm>
            <a:off x="5004048" y="5733256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4.</a:t>
            </a: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13493" name="Picture 181" descr="C:\Users\Václav Niederle\AppData\Local\Microsoft\Windows\Temporary Internet Files\Content.IE5\35F1XYLA\MC900251671[1].wmf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04248" y="2492896"/>
            <a:ext cx="885264" cy="1512168"/>
          </a:xfrm>
          <a:prstGeom prst="rect">
            <a:avLst/>
          </a:prstGeom>
          <a:noFill/>
        </p:spPr>
      </p:pic>
      <p:pic>
        <p:nvPicPr>
          <p:cNvPr id="13496" name="Picture 184" descr="C:\Users\Václav Niederle\AppData\Local\Microsoft\Windows\Temporary Internet Files\Content.IE5\SJ6GY09X\MM900337020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347864" y="5085184"/>
            <a:ext cx="1139941" cy="1206996"/>
          </a:xfrm>
          <a:prstGeom prst="rect">
            <a:avLst/>
          </a:prstGeom>
          <a:noFill/>
        </p:spPr>
      </p:pic>
      <p:pic>
        <p:nvPicPr>
          <p:cNvPr id="5122" name="Picture 2" descr="Soubor:Schloss Bensberg Pflaster.jpg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31765" y="4653136"/>
            <a:ext cx="2112235" cy="1584176"/>
          </a:xfrm>
          <a:prstGeom prst="rect">
            <a:avLst/>
          </a:prstGeom>
          <a:noFill/>
        </p:spPr>
      </p:pic>
      <p:sp>
        <p:nvSpPr>
          <p:cNvPr id="22" name="TextovéPole 21"/>
          <p:cNvSpPr txBox="1"/>
          <p:nvPr/>
        </p:nvSpPr>
        <p:spPr>
          <a:xfrm>
            <a:off x="7956376" y="5661248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6995120" cy="372021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smtClean="0"/>
              <a:t>Křížovka</a:t>
            </a:r>
            <a:endParaRPr lang="cs-CZ" dirty="0"/>
          </a:p>
        </p:txBody>
      </p:sp>
      <p:sp>
        <p:nvSpPr>
          <p:cNvPr id="14339" name="TextovéPole 11"/>
          <p:cNvSpPr txBox="1">
            <a:spLocks noChangeArrowheads="1"/>
          </p:cNvSpPr>
          <p:nvPr/>
        </p:nvSpPr>
        <p:spPr bwMode="auto">
          <a:xfrm>
            <a:off x="539750" y="6237288"/>
            <a:ext cx="5111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Tajenka: ………………………………</a:t>
            </a:r>
          </a:p>
        </p:txBody>
      </p:sp>
      <p:graphicFrame>
        <p:nvGraphicFramePr>
          <p:cNvPr id="28" name="Tabulka 27"/>
          <p:cNvGraphicFramePr>
            <a:graphicFrameLocks noGrp="1"/>
          </p:cNvGraphicFramePr>
          <p:nvPr/>
        </p:nvGraphicFramePr>
        <p:xfrm>
          <a:off x="179388" y="765175"/>
          <a:ext cx="5256580" cy="3744419"/>
        </p:xfrm>
        <a:graphic>
          <a:graphicData uri="http://schemas.openxmlformats.org/drawingml/2006/table">
            <a:tbl>
              <a:tblPr/>
              <a:tblGrid>
                <a:gridCol w="300376"/>
                <a:gridCol w="450564"/>
                <a:gridCol w="450564"/>
                <a:gridCol w="450564"/>
                <a:gridCol w="450564"/>
                <a:gridCol w="450564"/>
                <a:gridCol w="450564"/>
                <a:gridCol w="450564"/>
                <a:gridCol w="450564"/>
                <a:gridCol w="450564"/>
                <a:gridCol w="450564"/>
                <a:gridCol w="450564"/>
              </a:tblGrid>
              <a:tr h="534917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 dirty="0">
                          <a:latin typeface="Arial CE"/>
                        </a:rPr>
                        <a:t>1.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4917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latin typeface="Arial CE"/>
                        </a:rPr>
                        <a:t>2.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4917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latin typeface="Arial CE"/>
                        </a:rPr>
                        <a:t>3.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34917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latin typeface="Arial CE"/>
                        </a:rPr>
                        <a:t>4.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34917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latin typeface="Arial CE"/>
                        </a:rPr>
                        <a:t>5.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latin typeface="Arial CE"/>
                        </a:rPr>
                        <a:t>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4917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latin typeface="Arial CE"/>
                        </a:rPr>
                        <a:t>6.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34917">
                <a:tc>
                  <a:txBody>
                    <a:bodyPr/>
                    <a:lstStyle/>
                    <a:p>
                      <a:pPr algn="l" fontAlgn="b"/>
                      <a:r>
                        <a:rPr lang="cs-CZ" sz="1600" b="0" i="0" u="none" strike="noStrike">
                          <a:latin typeface="Arial CE"/>
                        </a:rPr>
                        <a:t>7.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1445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4797425"/>
            <a:ext cx="1873250" cy="1247775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</p:spPr>
      </p:pic>
      <p:pic>
        <p:nvPicPr>
          <p:cNvPr id="14459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7763" y="5445125"/>
            <a:ext cx="1657350" cy="1190625"/>
          </a:xfrm>
          <a:prstGeom prst="rect">
            <a:avLst/>
          </a:prstGeom>
          <a:noFill/>
          <a:ln w="1">
            <a:noFill/>
            <a:miter lim="800000"/>
            <a:headEnd/>
            <a:tailEnd/>
          </a:ln>
        </p:spPr>
      </p:pic>
      <p:sp>
        <p:nvSpPr>
          <p:cNvPr id="14462" name="TextovéPole 42"/>
          <p:cNvSpPr txBox="1">
            <a:spLocks noChangeArrowheads="1"/>
          </p:cNvSpPr>
          <p:nvPr/>
        </p:nvSpPr>
        <p:spPr bwMode="auto">
          <a:xfrm>
            <a:off x="7740650" y="3860800"/>
            <a:ext cx="5762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2.</a:t>
            </a:r>
          </a:p>
        </p:txBody>
      </p:sp>
      <p:sp>
        <p:nvSpPr>
          <p:cNvPr id="14464" name="TextovéPole 44"/>
          <p:cNvSpPr txBox="1">
            <a:spLocks noChangeArrowheads="1"/>
          </p:cNvSpPr>
          <p:nvPr/>
        </p:nvSpPr>
        <p:spPr bwMode="auto">
          <a:xfrm>
            <a:off x="4787900" y="620713"/>
            <a:ext cx="647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4.</a:t>
            </a:r>
          </a:p>
        </p:txBody>
      </p:sp>
      <p:sp>
        <p:nvSpPr>
          <p:cNvPr id="14465" name="TextovéPole 45"/>
          <p:cNvSpPr txBox="1">
            <a:spLocks noChangeArrowheads="1"/>
          </p:cNvSpPr>
          <p:nvPr/>
        </p:nvSpPr>
        <p:spPr bwMode="auto">
          <a:xfrm>
            <a:off x="1835150" y="4941888"/>
            <a:ext cx="7207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5.</a:t>
            </a:r>
          </a:p>
        </p:txBody>
      </p:sp>
      <p:sp>
        <p:nvSpPr>
          <p:cNvPr id="14466" name="TextovéPole 46"/>
          <p:cNvSpPr txBox="1">
            <a:spLocks noChangeArrowheads="1"/>
          </p:cNvSpPr>
          <p:nvPr/>
        </p:nvSpPr>
        <p:spPr bwMode="auto">
          <a:xfrm>
            <a:off x="6227763" y="5445125"/>
            <a:ext cx="5048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>
                <a:solidFill>
                  <a:srgbClr val="FFFF00"/>
                </a:solidFill>
              </a:rPr>
              <a:t>6.</a:t>
            </a:r>
          </a:p>
        </p:txBody>
      </p:sp>
      <p:pic>
        <p:nvPicPr>
          <p:cNvPr id="14468" name="Picture 132" descr="C:\Users\Václav Niederle\AppData\Local\Microsoft\Windows\Temporary Internet Files\Content.IE5\35F1XYLA\MC90001318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4" y="260648"/>
            <a:ext cx="1303713" cy="944318"/>
          </a:xfrm>
          <a:prstGeom prst="rect">
            <a:avLst/>
          </a:prstGeom>
          <a:noFill/>
        </p:spPr>
      </p:pic>
      <p:pic>
        <p:nvPicPr>
          <p:cNvPr id="14469" name="Picture 133" descr="C:\Users\Václav Niederle\AppData\Local\Microsoft\Windows\Temporary Internet Files\Content.IE5\SJ6GY09X\MP900385211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1052735"/>
            <a:ext cx="1872208" cy="1337291"/>
          </a:xfrm>
          <a:prstGeom prst="rect">
            <a:avLst/>
          </a:prstGeom>
          <a:noFill/>
        </p:spPr>
      </p:pic>
      <p:sp>
        <p:nvSpPr>
          <p:cNvPr id="21" name="TextovéPole 20"/>
          <p:cNvSpPr txBox="1"/>
          <p:nvPr/>
        </p:nvSpPr>
        <p:spPr>
          <a:xfrm>
            <a:off x="6012160" y="1124744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3.</a:t>
            </a:r>
            <a:endParaRPr lang="cs-CZ" b="1" dirty="0">
              <a:solidFill>
                <a:srgbClr val="FFFF00"/>
              </a:solidFill>
            </a:endParaRPr>
          </a:p>
        </p:txBody>
      </p:sp>
      <p:pic>
        <p:nvPicPr>
          <p:cNvPr id="14470" name="Picture 134" descr="C:\Users\Václav Niederle\AppData\Local\Microsoft\Windows\Temporary Internet Files\Content.IE5\ZNWC5TLS\MP900386703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6016" y="2636912"/>
            <a:ext cx="1467749" cy="1046994"/>
          </a:xfrm>
          <a:prstGeom prst="rect">
            <a:avLst/>
          </a:prstGeom>
          <a:noFill/>
        </p:spPr>
      </p:pic>
      <p:sp>
        <p:nvSpPr>
          <p:cNvPr id="23" name="TextovéPole 22"/>
          <p:cNvSpPr txBox="1"/>
          <p:nvPr/>
        </p:nvSpPr>
        <p:spPr>
          <a:xfrm>
            <a:off x="4860032" y="335699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7.</a:t>
            </a:r>
            <a:endParaRPr lang="cs-CZ" b="1" dirty="0"/>
          </a:p>
        </p:txBody>
      </p:sp>
      <p:pic>
        <p:nvPicPr>
          <p:cNvPr id="14471" name="Picture 135" descr="C:\Users\Václav Niederle\AppData\Local\Microsoft\Windows\Temporary Internet Files\Content.IE5\I3GSUX2P\MC900441736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00192" y="3356992"/>
            <a:ext cx="1879104" cy="1879104"/>
          </a:xfrm>
          <a:prstGeom prst="rect">
            <a:avLst/>
          </a:prstGeom>
          <a:noFill/>
        </p:spPr>
      </p:pic>
      <p:pic>
        <p:nvPicPr>
          <p:cNvPr id="14473" name="Picture 137" descr="C:\Users\Václav Niederle\AppData\Local\Microsoft\Windows\Temporary Internet Files\Content.IE5\I3GSUX2P\MP900402864[1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707904" y="4725144"/>
            <a:ext cx="1691680" cy="1268760"/>
          </a:xfrm>
          <a:prstGeom prst="rect">
            <a:avLst/>
          </a:prstGeom>
          <a:noFill/>
        </p:spPr>
      </p:pic>
      <p:sp>
        <p:nvSpPr>
          <p:cNvPr id="27" name="TextovéPole 26"/>
          <p:cNvSpPr txBox="1"/>
          <p:nvPr/>
        </p:nvSpPr>
        <p:spPr>
          <a:xfrm>
            <a:off x="3923928" y="530120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0648"/>
            <a:ext cx="6995120" cy="372021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smtClean="0"/>
              <a:t>Křížovka</a:t>
            </a:r>
            <a:endParaRPr lang="cs-CZ" dirty="0"/>
          </a:p>
        </p:txBody>
      </p:sp>
      <p:sp>
        <p:nvSpPr>
          <p:cNvPr id="15363" name="TextovéPole 11"/>
          <p:cNvSpPr txBox="1">
            <a:spLocks noChangeArrowheads="1"/>
          </p:cNvSpPr>
          <p:nvPr/>
        </p:nvSpPr>
        <p:spPr bwMode="auto">
          <a:xfrm>
            <a:off x="539750" y="6237288"/>
            <a:ext cx="5111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/>
              <a:t>Tajenka: ………………………………</a:t>
            </a: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/>
        </p:nvGraphicFramePr>
        <p:xfrm>
          <a:off x="250825" y="692150"/>
          <a:ext cx="7632842" cy="3168354"/>
        </p:xfrm>
        <a:graphic>
          <a:graphicData uri="http://schemas.openxmlformats.org/drawingml/2006/table">
            <a:tbl>
              <a:tblPr/>
              <a:tblGrid>
                <a:gridCol w="346948"/>
                <a:gridCol w="520421"/>
                <a:gridCol w="520421"/>
                <a:gridCol w="520421"/>
                <a:gridCol w="520421"/>
                <a:gridCol w="520421"/>
                <a:gridCol w="520421"/>
                <a:gridCol w="520421"/>
                <a:gridCol w="520421"/>
                <a:gridCol w="520421"/>
                <a:gridCol w="520421"/>
                <a:gridCol w="520421"/>
                <a:gridCol w="520421"/>
                <a:gridCol w="520421"/>
                <a:gridCol w="520421"/>
              </a:tblGrid>
              <a:tr h="52805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>
                          <a:latin typeface="Arial CE"/>
                        </a:rPr>
                        <a:t>1.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latin typeface="Arial CE"/>
                        </a:rPr>
                        <a:t>I</a:t>
                      </a:r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latin typeface="Arial CE"/>
                        </a:rPr>
                        <a:t>2.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latin typeface="Arial CE"/>
                        </a:rPr>
                        <a:t>3.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latin typeface="Arial CE"/>
                        </a:rPr>
                        <a:t>4.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latin typeface="Arial CE"/>
                        </a:rPr>
                        <a:t>Ř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>
                          <a:latin typeface="Arial CE"/>
                        </a:rPr>
                        <a:t>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latin typeface="Arial CE"/>
                        </a:rPr>
                        <a:t>5.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latin typeface="Arial CE"/>
                        </a:rPr>
                        <a:t>R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 dirty="0" smtClean="0">
                          <a:latin typeface="Arial CE"/>
                        </a:rPr>
                        <a:t>Á</a:t>
                      </a:r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28059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600" b="0" i="0" u="none" strike="noStrike">
                          <a:latin typeface="Arial CE"/>
                        </a:rPr>
                        <a:t>6.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>
                        <a:latin typeface="Arial CE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cs-CZ" sz="1600" b="0" i="0" u="none" strike="noStrike" dirty="0">
                        <a:latin typeface="Arial CE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5496" name="TextovéPole 18"/>
          <p:cNvSpPr txBox="1">
            <a:spLocks noChangeArrowheads="1"/>
          </p:cNvSpPr>
          <p:nvPr/>
        </p:nvSpPr>
        <p:spPr bwMode="auto">
          <a:xfrm>
            <a:off x="323850" y="4292600"/>
            <a:ext cx="792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1.</a:t>
            </a:r>
          </a:p>
        </p:txBody>
      </p:sp>
      <p:sp>
        <p:nvSpPr>
          <p:cNvPr id="15497" name="TextovéPole 19"/>
          <p:cNvSpPr txBox="1">
            <a:spLocks noChangeArrowheads="1"/>
          </p:cNvSpPr>
          <p:nvPr/>
        </p:nvSpPr>
        <p:spPr bwMode="auto">
          <a:xfrm>
            <a:off x="2699792" y="4437112"/>
            <a:ext cx="7207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 dirty="0"/>
              <a:t>2.</a:t>
            </a:r>
          </a:p>
        </p:txBody>
      </p:sp>
      <p:sp>
        <p:nvSpPr>
          <p:cNvPr id="15498" name="TextovéPole 20"/>
          <p:cNvSpPr txBox="1">
            <a:spLocks noChangeArrowheads="1"/>
          </p:cNvSpPr>
          <p:nvPr/>
        </p:nvSpPr>
        <p:spPr bwMode="auto">
          <a:xfrm>
            <a:off x="6443663" y="3789363"/>
            <a:ext cx="936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3.</a:t>
            </a:r>
          </a:p>
        </p:txBody>
      </p:sp>
      <p:sp>
        <p:nvSpPr>
          <p:cNvPr id="15500" name="TextovéPole 22"/>
          <p:cNvSpPr txBox="1">
            <a:spLocks noChangeArrowheads="1"/>
          </p:cNvSpPr>
          <p:nvPr/>
        </p:nvSpPr>
        <p:spPr bwMode="auto">
          <a:xfrm>
            <a:off x="6372225" y="5157788"/>
            <a:ext cx="7207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5.</a:t>
            </a:r>
          </a:p>
        </p:txBody>
      </p:sp>
      <p:sp>
        <p:nvSpPr>
          <p:cNvPr id="15501" name="TextovéPole 23"/>
          <p:cNvSpPr txBox="1">
            <a:spLocks noChangeArrowheads="1"/>
          </p:cNvSpPr>
          <p:nvPr/>
        </p:nvSpPr>
        <p:spPr bwMode="auto">
          <a:xfrm>
            <a:off x="5292725" y="4437063"/>
            <a:ext cx="647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b="1"/>
              <a:t>6.</a:t>
            </a:r>
          </a:p>
        </p:txBody>
      </p:sp>
      <p:pic>
        <p:nvPicPr>
          <p:cNvPr id="15503" name="Picture 143" descr="C:\Users\Václav Niederle\AppData\Local\Microsoft\Windows\Temporary Internet Files\Content.IE5\35F1XYLA\MC90025057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4581128"/>
            <a:ext cx="1623678" cy="1697712"/>
          </a:xfrm>
          <a:prstGeom prst="rect">
            <a:avLst/>
          </a:prstGeom>
          <a:noFill/>
        </p:spPr>
      </p:pic>
      <p:pic>
        <p:nvPicPr>
          <p:cNvPr id="15504" name="Picture 144" descr="C:\Users\Václav Niederle\AppData\Local\Microsoft\Windows\Temporary Internet Files\Content.IE5\I3GSUX2P\MP90043903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5157192"/>
            <a:ext cx="836712" cy="836712"/>
          </a:xfrm>
          <a:prstGeom prst="rect">
            <a:avLst/>
          </a:prstGeom>
          <a:noFill/>
        </p:spPr>
      </p:pic>
      <p:pic>
        <p:nvPicPr>
          <p:cNvPr id="15507" name="Picture 147" descr="C:\Users\Václav Niederle\AppData\Local\Microsoft\Windows\Temporary Internet Files\Content.IE5\35F1XYLA\MC900017199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2240" y="3501008"/>
            <a:ext cx="576064" cy="1108603"/>
          </a:xfrm>
          <a:prstGeom prst="rect">
            <a:avLst/>
          </a:prstGeom>
          <a:noFill/>
        </p:spPr>
      </p:pic>
      <p:pic>
        <p:nvPicPr>
          <p:cNvPr id="15508" name="Picture 148" descr="C:\Users\Václav Niederle\AppData\Local\Microsoft\Windows\Temporary Internet Files\Content.IE5\I3GSUX2P\MP900386959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560" y="3933056"/>
            <a:ext cx="1027553" cy="1440495"/>
          </a:xfrm>
          <a:prstGeom prst="rect">
            <a:avLst/>
          </a:prstGeom>
          <a:noFill/>
        </p:spPr>
      </p:pic>
      <p:pic>
        <p:nvPicPr>
          <p:cNvPr id="15510" name="Picture 150" descr="C:\Users\Václav Niederle\AppData\Local\Microsoft\Windows\Temporary Internet Files\Content.IE5\I3GSUX2P\MC900321026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51720" y="4581128"/>
            <a:ext cx="1928794" cy="1224136"/>
          </a:xfrm>
          <a:prstGeom prst="rect">
            <a:avLst/>
          </a:prstGeom>
          <a:noFill/>
        </p:spPr>
      </p:pic>
      <p:pic>
        <p:nvPicPr>
          <p:cNvPr id="3074" name="Picture 2" descr="http://www.pozary.cz/storage/obrazek/uzel/2010/01/4b5181165a2e7/4c815168bedfb/590_300_crop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99592" y="1988840"/>
            <a:ext cx="1699388" cy="1008112"/>
          </a:xfrm>
          <a:prstGeom prst="rect">
            <a:avLst/>
          </a:prstGeom>
          <a:noFill/>
        </p:spPr>
      </p:pic>
      <p:sp>
        <p:nvSpPr>
          <p:cNvPr id="19" name="TextovéPole 18"/>
          <p:cNvSpPr txBox="1"/>
          <p:nvPr/>
        </p:nvSpPr>
        <p:spPr>
          <a:xfrm>
            <a:off x="971600" y="2420888"/>
            <a:ext cx="5760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4.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7239000" cy="55432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179512" y="692696"/>
            <a:ext cx="7848872" cy="5904655"/>
          </a:xfrm>
        </p:spPr>
        <p:txBody>
          <a:bodyPr/>
          <a:lstStyle/>
          <a:p>
            <a:pPr eaLnBrk="1" hangingPunct="1"/>
            <a:r>
              <a:rPr lang="cs-CZ" sz="1400" dirty="0" smtClean="0"/>
              <a:t>Snímek č. 1</a:t>
            </a:r>
            <a:r>
              <a:rPr lang="cs-CZ" sz="1400" dirty="0" smtClean="0">
                <a:latin typeface="Times New Roman" pitchFamily="18" charset="0"/>
              </a:rPr>
              <a:t>,40</a:t>
            </a:r>
            <a:r>
              <a:rPr lang="cs-CZ" sz="1400" dirty="0" smtClean="0"/>
              <a:t>: 13. 04. 2011, [cit. 2011-04-13]. Dostupný z WWW: &lt;http://www.</a:t>
            </a:r>
            <a:r>
              <a:rPr lang="cs-CZ" sz="1400" dirty="0" err="1" smtClean="0"/>
              <a:t>eupenizeskolam.cz</a:t>
            </a:r>
            <a:r>
              <a:rPr lang="cs-CZ" sz="1400" dirty="0" smtClean="0"/>
              <a:t>/</a:t>
            </a:r>
            <a:r>
              <a:rPr lang="cs-CZ" sz="1400" dirty="0" err="1" smtClean="0"/>
              <a:t>uploads</a:t>
            </a:r>
            <a:r>
              <a:rPr lang="cs-CZ" sz="1400" dirty="0" smtClean="0"/>
              <a:t>/</a:t>
            </a:r>
            <a:r>
              <a:rPr lang="cs-CZ" sz="1400" dirty="0" err="1" smtClean="0"/>
              <a:t>images</a:t>
            </a:r>
            <a:r>
              <a:rPr lang="cs-CZ" sz="1400" dirty="0" smtClean="0"/>
              <a:t>/loga/loga_celek.</a:t>
            </a:r>
            <a:r>
              <a:rPr lang="cs-CZ" sz="1400" dirty="0" err="1" smtClean="0"/>
              <a:t>png</a:t>
            </a:r>
            <a:r>
              <a:rPr lang="cs-CZ" sz="1400" dirty="0" smtClean="0"/>
              <a:t> &gt;.</a:t>
            </a:r>
          </a:p>
          <a:p>
            <a:pPr eaLnBrk="1" hangingPunct="1"/>
            <a:r>
              <a:rPr lang="cs-CZ" sz="1400" dirty="0" smtClean="0"/>
              <a:t>Microsoft PowerPoint_vložení_klipart_hasiči</a:t>
            </a:r>
          </a:p>
          <a:p>
            <a:pPr eaLnBrk="1" hangingPunct="1"/>
            <a:r>
              <a:rPr lang="cs-CZ" sz="1400" dirty="0" smtClean="0"/>
              <a:t>Microsoft PowerPoint_vložení_klipart_záchranná služba</a:t>
            </a:r>
          </a:p>
          <a:p>
            <a:pPr eaLnBrk="1" hangingPunct="1"/>
            <a:r>
              <a:rPr lang="cs-CZ" sz="1400" dirty="0" smtClean="0"/>
              <a:t>Microsoft PowerPoint_vložení_klipart_policie</a:t>
            </a:r>
          </a:p>
          <a:p>
            <a:pPr eaLnBrk="1" hangingPunct="1"/>
            <a:r>
              <a:rPr lang="cs-CZ" sz="1400" i="1" dirty="0" smtClean="0">
                <a:hlinkClick r:id="rId2"/>
              </a:rPr>
              <a:t>http://www.</a:t>
            </a:r>
            <a:r>
              <a:rPr lang="cs-CZ" sz="1400" i="1" dirty="0" err="1" smtClean="0">
                <a:hlinkClick r:id="rId2"/>
              </a:rPr>
              <a:t>kr</a:t>
            </a:r>
            <a:r>
              <a:rPr lang="cs-CZ" sz="1400" i="1" dirty="0" smtClean="0">
                <a:hlinkClick r:id="rId2"/>
              </a:rPr>
              <a:t>-</a:t>
            </a:r>
            <a:r>
              <a:rPr lang="cs-CZ" sz="1400" i="1" dirty="0" err="1" smtClean="0">
                <a:hlinkClick r:id="rId2"/>
              </a:rPr>
              <a:t>stredocesky.cz</a:t>
            </a:r>
            <a:r>
              <a:rPr lang="cs-CZ" sz="1400" i="1" dirty="0" smtClean="0">
                <a:hlinkClick r:id="rId2"/>
              </a:rPr>
              <a:t>/</a:t>
            </a:r>
            <a:r>
              <a:rPr lang="cs-CZ" sz="1400" i="1" dirty="0" err="1" smtClean="0">
                <a:hlinkClick r:id="rId2"/>
              </a:rPr>
              <a:t>portal</a:t>
            </a:r>
            <a:r>
              <a:rPr lang="cs-CZ" sz="1400" i="1" dirty="0" smtClean="0">
                <a:hlinkClick r:id="rId2"/>
              </a:rPr>
              <a:t>/instituce/</a:t>
            </a:r>
            <a:r>
              <a:rPr lang="cs-CZ" sz="1400" i="1" dirty="0" err="1" smtClean="0">
                <a:hlinkClick r:id="rId2"/>
              </a:rPr>
              <a:t>krizove</a:t>
            </a:r>
            <a:r>
              <a:rPr lang="cs-CZ" sz="1400" i="1" dirty="0" smtClean="0">
                <a:hlinkClick r:id="rId2"/>
              </a:rPr>
              <a:t>-</a:t>
            </a:r>
            <a:r>
              <a:rPr lang="cs-CZ" sz="1400" i="1" dirty="0" err="1" smtClean="0">
                <a:hlinkClick r:id="rId2"/>
              </a:rPr>
              <a:t>rizeni</a:t>
            </a:r>
            <a:r>
              <a:rPr lang="cs-CZ" sz="1400" i="1" dirty="0" smtClean="0">
                <a:hlinkClick r:id="rId2"/>
              </a:rPr>
              <a:t>/</a:t>
            </a:r>
            <a:r>
              <a:rPr lang="cs-CZ" sz="1400" i="1" dirty="0" err="1" smtClean="0">
                <a:hlinkClick r:id="rId2"/>
              </a:rPr>
              <a:t>dulezita</a:t>
            </a:r>
            <a:r>
              <a:rPr lang="cs-CZ" sz="1400" i="1" dirty="0" smtClean="0">
                <a:hlinkClick r:id="rId2"/>
              </a:rPr>
              <a:t>-</a:t>
            </a:r>
            <a:r>
              <a:rPr lang="cs-CZ" sz="1400" i="1" dirty="0" err="1" smtClean="0">
                <a:hlinkClick r:id="rId2"/>
              </a:rPr>
              <a:t>telefonni</a:t>
            </a:r>
            <a:r>
              <a:rPr lang="cs-CZ" sz="1400" i="1" dirty="0" smtClean="0">
                <a:hlinkClick r:id="rId2"/>
              </a:rPr>
              <a:t>-</a:t>
            </a:r>
            <a:r>
              <a:rPr lang="cs-CZ" sz="1400" i="1" dirty="0" err="1" smtClean="0">
                <a:hlinkClick r:id="rId2"/>
              </a:rPr>
              <a:t>cisla</a:t>
            </a:r>
            <a:r>
              <a:rPr lang="cs-CZ" sz="1400" i="1" dirty="0" smtClean="0">
                <a:hlinkClick r:id="rId2"/>
              </a:rPr>
              <a:t>/</a:t>
            </a:r>
            <a:endParaRPr lang="cs-CZ" sz="1400" i="1" dirty="0" smtClean="0"/>
          </a:p>
          <a:p>
            <a:pPr eaLnBrk="1" hangingPunct="1"/>
            <a:r>
              <a:rPr lang="cs-CZ" sz="1400" dirty="0" smtClean="0"/>
              <a:t>Microsoft PowerPoint_vložení_klipart_mobil</a:t>
            </a:r>
          </a:p>
          <a:p>
            <a:pPr eaLnBrk="1" hangingPunct="1"/>
            <a:r>
              <a:rPr lang="cs-CZ" sz="1400" dirty="0" smtClean="0"/>
              <a:t>Microsoft PowerPoint_vložení_invalidní  vozík</a:t>
            </a:r>
          </a:p>
          <a:p>
            <a:pPr eaLnBrk="1" hangingPunct="1"/>
            <a:r>
              <a:rPr lang="cs-CZ" sz="1400" dirty="0" smtClean="0"/>
              <a:t>Microsoft PowerPoint_vložení_klipart_lékárnička</a:t>
            </a:r>
          </a:p>
          <a:p>
            <a:pPr eaLnBrk="1" hangingPunct="1"/>
            <a:r>
              <a:rPr lang="cs-CZ" sz="1400" dirty="0" smtClean="0"/>
              <a:t>Microsoft PowerPoint_vložení_klipart_rukavice</a:t>
            </a:r>
          </a:p>
          <a:p>
            <a:pPr eaLnBrk="1" hangingPunct="1"/>
            <a:r>
              <a:rPr lang="cs-CZ" sz="1400" dirty="0" smtClean="0"/>
              <a:t>Microsoft PowerPoint_vložení_klipart_obvaz</a:t>
            </a:r>
          </a:p>
          <a:p>
            <a:pPr eaLnBrk="1" hangingPunct="1"/>
            <a:r>
              <a:rPr lang="cs-CZ" sz="1400" dirty="0" smtClean="0"/>
              <a:t>Microsoft PowerPoint_vložení_klipart_nosítka</a:t>
            </a:r>
          </a:p>
          <a:p>
            <a:pPr eaLnBrk="1" hangingPunct="1"/>
            <a:r>
              <a:rPr lang="cs-CZ" sz="1400" dirty="0" smtClean="0"/>
              <a:t>Microsoft PowerPoint_vložení_klipart_doktor</a:t>
            </a:r>
          </a:p>
          <a:p>
            <a:pPr eaLnBrk="1" hangingPunct="1"/>
            <a:r>
              <a:rPr lang="cs-CZ" sz="1400" dirty="0" smtClean="0"/>
              <a:t>Microsoft PowerPoint_vložení_klipart_sestra</a:t>
            </a:r>
          </a:p>
          <a:p>
            <a:pPr eaLnBrk="1" hangingPunct="1"/>
            <a:r>
              <a:rPr lang="cs-CZ" sz="1400" dirty="0" smtClean="0"/>
              <a:t>Microsoft PowerPoint_vložení_klipart_pouta</a:t>
            </a:r>
          </a:p>
          <a:p>
            <a:pPr eaLnBrk="1" hangingPunct="1"/>
            <a:r>
              <a:rPr lang="cs-CZ" sz="1400" dirty="0" smtClean="0"/>
              <a:t>Microsoft PowerPoint_vložení_klipart_auto</a:t>
            </a:r>
          </a:p>
          <a:p>
            <a:pPr eaLnBrk="1" hangingPunct="1"/>
            <a:r>
              <a:rPr lang="cs-CZ" sz="1400" dirty="0" smtClean="0"/>
              <a:t>Microsoft PowerPoint_vložení_klipart_dalekohled</a:t>
            </a:r>
          </a:p>
          <a:p>
            <a:pPr eaLnBrk="1" hangingPunct="1"/>
            <a:r>
              <a:rPr lang="cs-CZ" sz="1400" dirty="0" smtClean="0"/>
              <a:t>Microsoft PowerPoint_vložení_klipart_pistole</a:t>
            </a:r>
          </a:p>
          <a:p>
            <a:pPr eaLnBrk="1" hangingPunct="1"/>
            <a:r>
              <a:rPr lang="cs-CZ" sz="1400" dirty="0" smtClean="0"/>
              <a:t>Microsoft PowerPoint_vložení_klipart_uniforma</a:t>
            </a:r>
          </a:p>
          <a:p>
            <a:pPr eaLnBrk="1" hangingPunct="1"/>
            <a:r>
              <a:rPr lang="cs-CZ" sz="1400" dirty="0" smtClean="0">
                <a:hlinkClick r:id="rId3"/>
              </a:rPr>
              <a:t>http://www.udalosti112.cz/</a:t>
            </a:r>
            <a:r>
              <a:rPr lang="cs-CZ" sz="1400" dirty="0" err="1" smtClean="0">
                <a:hlinkClick r:id="rId3"/>
              </a:rPr>
              <a:t>tiskove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zpravy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opavsti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straznici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vypatrali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celostatne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hledaneho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muze.html</a:t>
            </a:r>
            <a:r>
              <a:rPr lang="cs-CZ" sz="1400" dirty="0" smtClean="0">
                <a:hlinkClick r:id="rId3"/>
              </a:rPr>
              <a:t>#!</a:t>
            </a:r>
            <a:r>
              <a:rPr lang="cs-CZ" sz="1400" dirty="0" err="1" smtClean="0">
                <a:hlinkClick r:id="rId3"/>
              </a:rPr>
              <a:t>prettyPhoto</a:t>
            </a:r>
            <a:r>
              <a:rPr lang="cs-CZ" sz="1400" dirty="0" smtClean="0">
                <a:hlinkClick r:id="rId3"/>
              </a:rPr>
              <a:t>/0/</a:t>
            </a:r>
            <a:endParaRPr lang="cs-CZ" sz="1400" dirty="0" smtClean="0"/>
          </a:p>
          <a:p>
            <a:pPr eaLnBrk="1" hangingPunct="1"/>
            <a:endParaRPr lang="cs-CZ" sz="1400" dirty="0" smtClean="0"/>
          </a:p>
          <a:p>
            <a:pPr eaLnBrk="1" hangingPunct="1"/>
            <a:endParaRPr lang="cs-CZ" sz="1400" dirty="0" smtClean="0"/>
          </a:p>
          <a:p>
            <a:pPr eaLnBrk="1" hangingPunct="1"/>
            <a:endParaRPr lang="cs-CZ" sz="1400" dirty="0" smtClean="0"/>
          </a:p>
          <a:p>
            <a:pPr eaLnBrk="1" hangingPunct="1"/>
            <a:endParaRPr lang="cs-CZ" sz="1400" dirty="0" smtClean="0"/>
          </a:p>
          <a:p>
            <a:pPr eaLnBrk="1" hangingPunct="1"/>
            <a:endParaRPr lang="cs-CZ" sz="1600" dirty="0" smtClean="0"/>
          </a:p>
          <a:p>
            <a:pPr eaLnBrk="1" hangingPunct="1"/>
            <a:endParaRPr lang="cs-CZ" sz="1600" dirty="0" smtClean="0"/>
          </a:p>
          <a:p>
            <a:pPr eaLnBrk="1" hangingPunct="1"/>
            <a:endParaRPr lang="cs-CZ" sz="1600" dirty="0" smtClean="0"/>
          </a:p>
          <a:p>
            <a:pPr eaLnBrk="1" hangingPunct="1"/>
            <a:endParaRPr lang="cs-CZ" sz="1600" dirty="0" smtClean="0"/>
          </a:p>
          <a:p>
            <a:pPr eaLnBrk="1" hangingPunct="1"/>
            <a:endParaRPr lang="cs-CZ" sz="1600" i="1" dirty="0" smtClean="0"/>
          </a:p>
          <a:p>
            <a:pPr eaLnBrk="1" hangingPunct="1"/>
            <a:endParaRPr lang="cs-CZ" sz="1600" i="1" dirty="0" smtClean="0"/>
          </a:p>
          <a:p>
            <a:pPr eaLnBrk="1" hangingPunct="1"/>
            <a:endParaRPr lang="cs-CZ" sz="16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7239000" cy="5904655"/>
          </a:xfrm>
        </p:spPr>
        <p:txBody>
          <a:bodyPr/>
          <a:lstStyle/>
          <a:p>
            <a:pPr eaLnBrk="1" hangingPunct="1"/>
            <a:r>
              <a:rPr lang="cs-CZ" sz="1600" dirty="0" smtClean="0"/>
              <a:t>Microsoft PowerPoint_vložení_klipart_cisterna</a:t>
            </a:r>
          </a:p>
          <a:p>
            <a:pPr eaLnBrk="1" hangingPunct="1"/>
            <a:r>
              <a:rPr lang="cs-CZ" sz="1600" dirty="0" smtClean="0">
                <a:hlinkClick r:id="rId2"/>
              </a:rPr>
              <a:t>http://www.</a:t>
            </a:r>
            <a:r>
              <a:rPr lang="cs-CZ" sz="1600" dirty="0" err="1" smtClean="0">
                <a:hlinkClick r:id="rId2"/>
              </a:rPr>
              <a:t>pozary.cz</a:t>
            </a:r>
            <a:r>
              <a:rPr lang="cs-CZ" sz="1600" dirty="0" smtClean="0">
                <a:hlinkClick r:id="rId2"/>
              </a:rPr>
              <a:t>/</a:t>
            </a:r>
            <a:r>
              <a:rPr lang="cs-CZ" sz="1600" dirty="0" err="1" smtClean="0">
                <a:hlinkClick r:id="rId2"/>
              </a:rPr>
              <a:t>clanek</a:t>
            </a:r>
            <a:r>
              <a:rPr lang="cs-CZ" sz="1600" dirty="0" smtClean="0">
                <a:hlinkClick r:id="rId2"/>
              </a:rPr>
              <a:t>/21827-anketa-</a:t>
            </a:r>
            <a:r>
              <a:rPr lang="cs-CZ" sz="1600" dirty="0" err="1" smtClean="0">
                <a:hlinkClick r:id="rId2"/>
              </a:rPr>
              <a:t>galleta</a:t>
            </a:r>
            <a:r>
              <a:rPr lang="cs-CZ" sz="1600" dirty="0" smtClean="0">
                <a:hlinkClick r:id="rId2"/>
              </a:rPr>
              <a:t>-</a:t>
            </a:r>
            <a:r>
              <a:rPr lang="cs-CZ" sz="1600" dirty="0" err="1" smtClean="0">
                <a:hlinkClick r:id="rId2"/>
              </a:rPr>
              <a:t>nejvic</a:t>
            </a:r>
            <a:r>
              <a:rPr lang="cs-CZ" sz="1600" dirty="0" smtClean="0">
                <a:hlinkClick r:id="rId2"/>
              </a:rPr>
              <a:t>-bodovala/</a:t>
            </a:r>
            <a:endParaRPr lang="cs-CZ" sz="1600" dirty="0" smtClean="0"/>
          </a:p>
          <a:p>
            <a:pPr eaLnBrk="1" hangingPunct="1"/>
            <a:r>
              <a:rPr lang="cs-CZ" sz="1600" dirty="0" smtClean="0"/>
              <a:t>Microsoft PowerPoint_vložení_klipart_kanistr</a:t>
            </a:r>
          </a:p>
          <a:p>
            <a:pPr eaLnBrk="1" hangingPunct="1"/>
            <a:r>
              <a:rPr lang="cs-CZ" sz="1600" dirty="0" smtClean="0"/>
              <a:t>Microsoft PowerPoint_vložení_klipart_semafor</a:t>
            </a:r>
          </a:p>
          <a:p>
            <a:pPr eaLnBrk="1" hangingPunct="1"/>
            <a:r>
              <a:rPr lang="cs-CZ" sz="1600" dirty="0" smtClean="0"/>
              <a:t>Microsoft PowerPoint_vložení_klipart_hadice</a:t>
            </a:r>
          </a:p>
          <a:p>
            <a:pPr eaLnBrk="1" hangingPunct="1"/>
            <a:r>
              <a:rPr lang="cs-CZ" sz="1600" dirty="0" smtClean="0"/>
              <a:t>Microsoft PowerPoint_vložení_klipart</a:t>
            </a:r>
            <a:endParaRPr lang="cs-CZ" sz="1600" i="1" dirty="0" smtClean="0"/>
          </a:p>
          <a:p>
            <a:pPr eaLnBrk="1" hangingPunct="1"/>
            <a:r>
              <a:rPr lang="cs-CZ" sz="1600" i="1" dirty="0" smtClean="0"/>
              <a:t>Autorem materiálu a všech jeho částí, není-li uvedeno jinak, je Mgr. Iveta </a:t>
            </a:r>
            <a:r>
              <a:rPr lang="cs-CZ" sz="1600" i="1" dirty="0" err="1" smtClean="0"/>
              <a:t>Niederlová</a:t>
            </a:r>
            <a:endParaRPr lang="cs-CZ" sz="1600" dirty="0" smtClean="0"/>
          </a:p>
        </p:txBody>
      </p:sp>
      <p:pic>
        <p:nvPicPr>
          <p:cNvPr id="16388" name="Obrázek 3" descr="log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4149080"/>
            <a:ext cx="6248400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ohatý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568</TotalTime>
  <Words>220</Words>
  <Application>Microsoft Office PowerPoint</Application>
  <PresentationFormat>Předvádění na obrazovce (4:3)</PresentationFormat>
  <Paragraphs>131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Bohatý</vt:lpstr>
      <vt:lpstr>DOPRAVNÍ Výchova </vt:lpstr>
      <vt:lpstr>Popis prezentace</vt:lpstr>
      <vt:lpstr>Důležitá telefonní čísla</vt:lpstr>
      <vt:lpstr>Prezentace aplikace PowerPoint</vt:lpstr>
      <vt:lpstr>Prezentace aplikace PowerPoint</vt:lpstr>
      <vt:lpstr>Prezentace aplikace PowerPoint</vt:lpstr>
      <vt:lpstr>Při předávání zprávy na telefonní čísla tísňového volání uveďte: </vt:lpstr>
      <vt:lpstr>Křížovka</vt:lpstr>
      <vt:lpstr>Křížovka</vt:lpstr>
      <vt:lpstr>Křížovka</vt:lpstr>
      <vt:lpstr>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DOPRAVNÍ PROSTŘEDKY</dc:title>
  <dc:creator>Václav Niederle</dc:creator>
  <cp:lastModifiedBy>pc</cp:lastModifiedBy>
  <cp:revision>67</cp:revision>
  <dcterms:created xsi:type="dcterms:W3CDTF">2011-09-25T08:02:40Z</dcterms:created>
  <dcterms:modified xsi:type="dcterms:W3CDTF">2012-03-15T11:37:38Z</dcterms:modified>
</cp:coreProperties>
</file>