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7DA0F-061A-412F-9D4A-89913DA71E91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9D5DF-140A-4473-94C2-DAE1315B4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31408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7DA0F-061A-412F-9D4A-89913DA71E91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9D5DF-140A-4473-94C2-DAE1315B4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33084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7DA0F-061A-412F-9D4A-89913DA71E91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9D5DF-140A-4473-94C2-DAE1315B4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8481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7DA0F-061A-412F-9D4A-89913DA71E91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9D5DF-140A-4473-94C2-DAE1315B4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01673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7DA0F-061A-412F-9D4A-89913DA71E91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9D5DF-140A-4473-94C2-DAE1315B4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1047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7DA0F-061A-412F-9D4A-89913DA71E91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9D5DF-140A-4473-94C2-DAE1315B4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76817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7DA0F-061A-412F-9D4A-89913DA71E91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9D5DF-140A-4473-94C2-DAE1315B4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36769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7DA0F-061A-412F-9D4A-89913DA71E91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9D5DF-140A-4473-94C2-DAE1315B4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59870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7DA0F-061A-412F-9D4A-89913DA71E91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9D5DF-140A-4473-94C2-DAE1315B4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8629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7DA0F-061A-412F-9D4A-89913DA71E91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9D5DF-140A-4473-94C2-DAE1315B4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59493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7DA0F-061A-412F-9D4A-89913DA71E91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9D5DF-140A-4473-94C2-DAE1315B4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74189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F7DA0F-061A-412F-9D4A-89913DA71E91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89D5DF-140A-4473-94C2-DAE1315B4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92973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572061" y="1548081"/>
            <a:ext cx="8064896" cy="584775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effectLst/>
                <a:latin typeface="Arial Black" pitchFamily="34" charset="0"/>
              </a:rPr>
              <a:t>Strop s rovným podhledem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43967734"/>
              </p:ext>
            </p:extLst>
          </p:nvPr>
        </p:nvGraphicFramePr>
        <p:xfrm>
          <a:off x="539552" y="2466321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VY_32_INOVACE_OK_TP_05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Odborné</a:t>
                      </a:r>
                      <a:r>
                        <a:rPr lang="cs-CZ" baseline="0" dirty="0" smtClean="0"/>
                        <a:t> kreslení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říjen 2</a:t>
                      </a:r>
                      <a:r>
                        <a:rPr lang="cs-CZ" dirty="0" smtClean="0"/>
                        <a:t>012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68445421"/>
              </p:ext>
            </p:extLst>
          </p:nvPr>
        </p:nvGraphicFramePr>
        <p:xfrm>
          <a:off x="506521" y="5314080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tesařské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výklad kreslení stropů s rovným podhledem a zavěšených podhledů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12113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08911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Strop s rovným podhledem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3" y="1128743"/>
            <a:ext cx="8208911" cy="1015663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2000" b="1" dirty="0" smtClean="0"/>
              <a:t>Strop je vodorovná konstrukce </a:t>
            </a:r>
          </a:p>
          <a:p>
            <a:pPr algn="just"/>
            <a:r>
              <a:rPr lang="cs-CZ" sz="2000" dirty="0" smtClean="0"/>
              <a:t>Vodorovné konstrukce se kreslí samostatně nebo se zakreslují  do běžných stavebních  výkresu – zakreslení schématické.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2492896"/>
            <a:ext cx="8208911" cy="707886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2000" dirty="0" smtClean="0"/>
              <a:t>Pro objasnění stropních prvků se kreslí do půdorysu dílčí svislé řezy – sklopené průřezy.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5444" y="3471756"/>
            <a:ext cx="8208911" cy="40011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2000" dirty="0" smtClean="0"/>
              <a:t>Konstrukce se zobrazují také příčným a podélným  svislým řezem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4069521"/>
            <a:ext cx="8208911" cy="1015663"/>
          </a:xfrm>
          <a:prstGeom prst="rect">
            <a:avLst/>
          </a:prstGeom>
          <a:solidFill>
            <a:schemeClr val="accent2"/>
          </a:solidFill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2000" dirty="0" smtClean="0"/>
              <a:t>V podélném řezu myšlená plocha řezu nesmí vést tak, aby byl trám, nosník nebo průvlak zobrazen v podélném řezu, ale aby konstrukce byly zobrazeny v pohledu.</a:t>
            </a:r>
            <a:endParaRPr lang="cs-CZ" sz="2000" dirty="0"/>
          </a:p>
        </p:txBody>
      </p:sp>
      <p:sp>
        <p:nvSpPr>
          <p:cNvPr id="9" name="Obdélník 8"/>
          <p:cNvSpPr/>
          <p:nvPr/>
        </p:nvSpPr>
        <p:spPr>
          <a:xfrm>
            <a:off x="467544" y="5301208"/>
            <a:ext cx="8208910" cy="648072"/>
          </a:xfrm>
          <a:prstGeom prst="rect">
            <a:avLst/>
          </a:prstGeom>
          <a:solidFill>
            <a:schemeClr val="accent2"/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/>
              <a:t>K</a:t>
            </a:r>
            <a:r>
              <a:rPr lang="cs-CZ" sz="2000" dirty="0" smtClean="0"/>
              <a:t>onstrukce stropu se označí odkazem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436709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3245591"/>
              </p:ext>
            </p:extLst>
          </p:nvPr>
        </p:nvGraphicFramePr>
        <p:xfrm>
          <a:off x="1102378" y="980728"/>
          <a:ext cx="7184116" cy="731520"/>
        </p:xfrm>
        <a:graphic>
          <a:graphicData uri="http://schemas.openxmlformats.org/drawingml/2006/table">
            <a:tbl>
              <a:tblPr firstRow="1" bandRow="1">
                <a:tableStyleId>{69C7853C-536D-4A76-A0AE-DD22124D55A5}</a:tableStyleId>
              </a:tblPr>
              <a:tblGrid>
                <a:gridCol w="7184116"/>
              </a:tblGrid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V půdorysu se stropní konstrukce</a:t>
                      </a:r>
                      <a:r>
                        <a:rPr lang="cs-CZ" baseline="0" dirty="0" smtClean="0"/>
                        <a:t> kreslí</a:t>
                      </a:r>
                      <a:endParaRPr lang="cs-CZ" dirty="0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dirty="0" smtClean="0"/>
                        <a:t>                        Tenká</a:t>
                      </a:r>
                      <a:r>
                        <a:rPr lang="cs-CZ" baseline="0" dirty="0" smtClean="0"/>
                        <a:t> čerchovaná čára </a:t>
                      </a:r>
                      <a:r>
                        <a:rPr lang="cs-CZ" dirty="0" smtClean="0"/>
                        <a:t>       - osa trámů,  nosníků, průvlaků 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009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67544" y="260648"/>
            <a:ext cx="8208911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Strop s rovným podhledem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655675" y="2060848"/>
            <a:ext cx="5832648" cy="3528392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195736" y="2564904"/>
            <a:ext cx="4752528" cy="252028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wordArtVert" rtlCol="0" anchor="ctr"/>
          <a:lstStyle/>
          <a:p>
            <a:pPr algn="ctr"/>
            <a:endParaRPr lang="cs-CZ"/>
          </a:p>
        </p:txBody>
      </p:sp>
      <p:cxnSp>
        <p:nvCxnSpPr>
          <p:cNvPr id="9" name="Přímá spojnice 8"/>
          <p:cNvCxnSpPr/>
          <p:nvPr/>
        </p:nvCxnSpPr>
        <p:spPr>
          <a:xfrm>
            <a:off x="3059832" y="2276872"/>
            <a:ext cx="0" cy="1296144"/>
          </a:xfrm>
          <a:prstGeom prst="line">
            <a:avLst/>
          </a:prstGeom>
          <a:ln w="254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3995936" y="2276872"/>
            <a:ext cx="0" cy="1296144"/>
          </a:xfrm>
          <a:prstGeom prst="line">
            <a:avLst/>
          </a:prstGeom>
          <a:ln w="254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716016" y="2276872"/>
            <a:ext cx="0" cy="1296144"/>
          </a:xfrm>
          <a:prstGeom prst="line">
            <a:avLst/>
          </a:prstGeom>
          <a:ln w="254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5508104" y="2276872"/>
            <a:ext cx="0" cy="1296144"/>
          </a:xfrm>
          <a:prstGeom prst="line">
            <a:avLst/>
          </a:prstGeom>
          <a:ln w="254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6228184" y="2276872"/>
            <a:ext cx="0" cy="1296144"/>
          </a:xfrm>
          <a:prstGeom prst="line">
            <a:avLst/>
          </a:prstGeom>
          <a:ln w="254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1691680" y="2969656"/>
            <a:ext cx="619268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2771800" y="4221088"/>
            <a:ext cx="37444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771800" y="4293096"/>
            <a:ext cx="37444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3131840" y="4437112"/>
            <a:ext cx="0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2915816" y="4437112"/>
            <a:ext cx="0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3131840" y="4437112"/>
            <a:ext cx="72008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3851920" y="4437112"/>
            <a:ext cx="0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3851920" y="4653136"/>
            <a:ext cx="21602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>
            <a:off x="2915816" y="4653136"/>
            <a:ext cx="21602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H="1">
            <a:off x="2771800" y="4437112"/>
            <a:ext cx="1440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V="1">
            <a:off x="4067944" y="4473116"/>
            <a:ext cx="0" cy="1800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4067944" y="4437112"/>
            <a:ext cx="50405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4572000" y="4437112"/>
            <a:ext cx="0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4788024" y="4437112"/>
            <a:ext cx="0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5364088" y="4437112"/>
            <a:ext cx="0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5580112" y="4437112"/>
            <a:ext cx="0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6084168" y="4437112"/>
            <a:ext cx="0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6300192" y="4437112"/>
            <a:ext cx="0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4788024" y="4437112"/>
            <a:ext cx="57606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5580113" y="4437112"/>
            <a:ext cx="50405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4572000" y="4653136"/>
            <a:ext cx="21602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5364088" y="4653136"/>
            <a:ext cx="21602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6084168" y="4653136"/>
            <a:ext cx="21602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6300192" y="4437112"/>
            <a:ext cx="21602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H="1">
            <a:off x="3851920" y="2888940"/>
            <a:ext cx="288032" cy="1800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H="1">
            <a:off x="2915816" y="2852936"/>
            <a:ext cx="288032" cy="1800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H="1">
            <a:off x="2051720" y="2888940"/>
            <a:ext cx="288032" cy="1800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H="1">
            <a:off x="1547664" y="2888940"/>
            <a:ext cx="288032" cy="1800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flipH="1">
            <a:off x="4572000" y="2852936"/>
            <a:ext cx="288032" cy="1800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 flipH="1">
            <a:off x="5364088" y="2852936"/>
            <a:ext cx="288032" cy="1800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H="1">
            <a:off x="6084168" y="2852936"/>
            <a:ext cx="288032" cy="1800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H="1">
            <a:off x="6804248" y="2852936"/>
            <a:ext cx="288032" cy="1800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flipH="1">
            <a:off x="7380312" y="2888940"/>
            <a:ext cx="288032" cy="1800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se šipkou 46"/>
          <p:cNvCxnSpPr/>
          <p:nvPr/>
        </p:nvCxnSpPr>
        <p:spPr>
          <a:xfrm>
            <a:off x="4319971" y="4005064"/>
            <a:ext cx="0" cy="21602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4319971" y="4005064"/>
            <a:ext cx="39604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se šipkou 48"/>
          <p:cNvCxnSpPr/>
          <p:nvPr/>
        </p:nvCxnSpPr>
        <p:spPr>
          <a:xfrm flipV="1">
            <a:off x="5076056" y="4653136"/>
            <a:ext cx="0" cy="36004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2699792" y="4653136"/>
            <a:ext cx="37444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5076056" y="5013176"/>
            <a:ext cx="5040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1187624" y="1556792"/>
            <a:ext cx="1152128" cy="0"/>
          </a:xfrm>
          <a:prstGeom prst="line">
            <a:avLst/>
          </a:prstGeom>
          <a:ln w="28575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TextovéPole 52"/>
          <p:cNvSpPr txBox="1"/>
          <p:nvPr/>
        </p:nvSpPr>
        <p:spPr>
          <a:xfrm>
            <a:off x="1043608" y="6381328"/>
            <a:ext cx="7200800" cy="36933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tenká plná čára                 -   sklopený řez</a:t>
            </a:r>
            <a:endParaRPr lang="cs-CZ" dirty="0"/>
          </a:p>
        </p:txBody>
      </p:sp>
      <p:cxnSp>
        <p:nvCxnSpPr>
          <p:cNvPr id="54" name="Přímá spojnice 53"/>
          <p:cNvCxnSpPr/>
          <p:nvPr/>
        </p:nvCxnSpPr>
        <p:spPr>
          <a:xfrm>
            <a:off x="1187624" y="6565994"/>
            <a:ext cx="129614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3491880" y="4221088"/>
            <a:ext cx="0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3383868" y="4581128"/>
            <a:ext cx="180020" cy="16201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3419872" y="4365104"/>
            <a:ext cx="180020" cy="16201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3419872" y="4149080"/>
            <a:ext cx="180020" cy="16201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5694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8229652"/>
              </p:ext>
            </p:extLst>
          </p:nvPr>
        </p:nvGraphicFramePr>
        <p:xfrm>
          <a:off x="683568" y="980728"/>
          <a:ext cx="7920880" cy="36576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7920880"/>
              </a:tblGrid>
              <a:tr h="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Ve svislém řezu se kreslí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46856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Strop s rovným podhledem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83568" y="1484784"/>
            <a:ext cx="2736304" cy="92333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83568" y="2420888"/>
            <a:ext cx="2736304" cy="3600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/>
          <p:nvPr/>
        </p:nvCxnSpPr>
        <p:spPr>
          <a:xfrm>
            <a:off x="827584" y="1988840"/>
            <a:ext cx="230425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827584" y="2564899"/>
            <a:ext cx="2304256" cy="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3419872" y="1484784"/>
            <a:ext cx="2376264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Tlustá  plná čára</a:t>
            </a:r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419872" y="2411596"/>
            <a:ext cx="237626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Velmi tlustá plná čára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96136" y="1484784"/>
            <a:ext cx="2880320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Rozhraní konstrukce a hmot</a:t>
            </a:r>
          </a:p>
          <a:p>
            <a:r>
              <a:rPr lang="cs-CZ" dirty="0" smtClean="0"/>
              <a:t>Obrysy konstrukce zobrazené v pohledu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796136" y="2411596"/>
            <a:ext cx="288032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Vnější obrys řezu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683568" y="3244334"/>
            <a:ext cx="7992888" cy="1200329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r>
              <a:rPr lang="cs-CZ" dirty="0" smtClean="0"/>
              <a:t>Délkovými kótami se kótují</a:t>
            </a:r>
          </a:p>
          <a:p>
            <a:r>
              <a:rPr lang="cs-CZ" dirty="0" smtClean="0"/>
              <a:t>V půdoryse – rozměry konstrukce stropu (trámů atd.) jejich rozmístění , uložení.</a:t>
            </a:r>
          </a:p>
          <a:p>
            <a:r>
              <a:rPr lang="cs-CZ" dirty="0" smtClean="0"/>
              <a:t>Ve svislých a sklopených řezech – celková tloušťka stropu a tloušťky jednotlivých částí (nosníku, desky atd.)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683568" y="4653136"/>
            <a:ext cx="7992888" cy="64633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dirty="0" smtClean="0"/>
              <a:t>Výškovými kótami se kótuje</a:t>
            </a:r>
          </a:p>
          <a:p>
            <a:r>
              <a:rPr lang="cs-CZ" dirty="0" smtClean="0"/>
              <a:t>Povrch konstrukce stropu, spodní úroveň konstrukce, horní úroveň konstrukce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8036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Strop s rovným podhledem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2466174"/>
              </p:ext>
            </p:extLst>
          </p:nvPr>
        </p:nvGraphicFramePr>
        <p:xfrm>
          <a:off x="683568" y="908721"/>
          <a:ext cx="7920880" cy="432048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7920880"/>
              </a:tblGrid>
              <a:tr h="432048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Kreslení zavěšených podhledů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Obdélník 5"/>
          <p:cNvSpPr/>
          <p:nvPr/>
        </p:nvSpPr>
        <p:spPr>
          <a:xfrm>
            <a:off x="683568" y="1340768"/>
            <a:ext cx="8064896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Zavěšené podhledy jsou vodorovné nenosné konstrukce s estetickými, tepelnými a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 protipožárními vlastnostmi – zakrývají spodní líc stropní konstrukce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83568" y="2060848"/>
            <a:ext cx="8064896" cy="2332473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dirty="0" smtClean="0">
                <a:solidFill>
                  <a:schemeClr val="tx1"/>
                </a:solidFill>
              </a:rPr>
              <a:t>V půdorysu se kreslí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  -  schematicky úhlopříčkou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6444448" y="2564904"/>
            <a:ext cx="2160000" cy="0"/>
          </a:xfrm>
          <a:prstGeom prst="line">
            <a:avLst/>
          </a:prstGeom>
          <a:ln w="22225">
            <a:solidFill>
              <a:schemeClr val="tx1"/>
            </a:solidFill>
            <a:prstDash val="lgDashDot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3419872" y="2132856"/>
            <a:ext cx="2880320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dirty="0" smtClean="0">
                <a:solidFill>
                  <a:schemeClr val="tx1"/>
                </a:solidFill>
              </a:rPr>
              <a:t>Tenká čerchovaná čára se dvěma tečkami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83568" y="4509120"/>
            <a:ext cx="8064896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dirty="0" smtClean="0">
                <a:solidFill>
                  <a:schemeClr val="tx1"/>
                </a:solidFill>
              </a:rPr>
              <a:t>Úhlopříčka je vedena přes plochu zavěšeného podhledu s výškovou kótou spodní plochy podhledu.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683568" y="2780928"/>
            <a:ext cx="2736304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dirty="0" smtClean="0">
                <a:solidFill>
                  <a:schemeClr val="tx1"/>
                </a:solidFill>
              </a:rPr>
              <a:t> - Obrys podhledu, který      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    má odstup od stěny  </a:t>
            </a:r>
          </a:p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419872" y="2780928"/>
            <a:ext cx="2880320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dirty="0" smtClean="0">
                <a:solidFill>
                  <a:schemeClr val="tx1"/>
                </a:solidFill>
              </a:rPr>
              <a:t>Tenká čerchovaná čára se dvěma tečkami</a:t>
            </a:r>
          </a:p>
        </p:txBody>
      </p:sp>
      <p:cxnSp>
        <p:nvCxnSpPr>
          <p:cNvPr id="13" name="Přímá spojnice 12"/>
          <p:cNvCxnSpPr/>
          <p:nvPr/>
        </p:nvCxnSpPr>
        <p:spPr>
          <a:xfrm>
            <a:off x="6372200" y="3861048"/>
            <a:ext cx="2160000" cy="0"/>
          </a:xfrm>
          <a:prstGeom prst="line">
            <a:avLst/>
          </a:prstGeom>
          <a:ln w="28575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bdélník 13"/>
          <p:cNvSpPr/>
          <p:nvPr/>
        </p:nvSpPr>
        <p:spPr>
          <a:xfrm>
            <a:off x="683568" y="3429000"/>
            <a:ext cx="2880320" cy="96432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dirty="0" smtClean="0">
                <a:solidFill>
                  <a:schemeClr val="tx1"/>
                </a:solidFill>
              </a:rPr>
              <a:t> -  osy vodorovných nosných</a:t>
            </a:r>
          </a:p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konstrukcí zavěšeného </a:t>
            </a:r>
          </a:p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podhledu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419872" y="3429000"/>
            <a:ext cx="2592288" cy="96432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dirty="0" smtClean="0">
                <a:solidFill>
                  <a:schemeClr val="tx1"/>
                </a:solidFill>
              </a:rPr>
              <a:t>Tenkou čerchovanou čarou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6372200" y="3212976"/>
            <a:ext cx="2160000" cy="0"/>
          </a:xfrm>
          <a:prstGeom prst="line">
            <a:avLst/>
          </a:prstGeom>
          <a:ln w="22225">
            <a:solidFill>
              <a:schemeClr val="tx1"/>
            </a:solidFill>
            <a:prstDash val="lgDashDot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683568" y="5517232"/>
            <a:ext cx="2736304" cy="92333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683568" y="6453336"/>
            <a:ext cx="2736304" cy="3600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" name="Přímá spojnice 18"/>
          <p:cNvCxnSpPr/>
          <p:nvPr/>
        </p:nvCxnSpPr>
        <p:spPr>
          <a:xfrm>
            <a:off x="827584" y="6021288"/>
            <a:ext cx="230425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827584" y="6597347"/>
            <a:ext cx="2304256" cy="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3419872" y="5517232"/>
            <a:ext cx="2376264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Tlustá plná čára</a:t>
            </a:r>
          </a:p>
          <a:p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419872" y="6444044"/>
            <a:ext cx="237626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Velmi tlustá plná čára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796136" y="5517232"/>
            <a:ext cx="2880320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Rozhraní konstrukce a hmot</a:t>
            </a:r>
          </a:p>
          <a:p>
            <a:r>
              <a:rPr lang="cs-CZ" dirty="0" smtClean="0"/>
              <a:t>Obrysy konstrukce zobrazené v pohledu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796136" y="6444044"/>
            <a:ext cx="288032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Vnější obrys řezu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714512" y="5157192"/>
            <a:ext cx="24173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Ve svislém řezu se kreslí</a:t>
            </a:r>
          </a:p>
        </p:txBody>
      </p:sp>
    </p:spTree>
    <p:extLst>
      <p:ext uri="{BB962C8B-B14F-4D97-AF65-F5344CB8AC3E}">
        <p14:creationId xmlns:p14="http://schemas.microsoft.com/office/powerpoint/2010/main" val="119138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051720" y="1844824"/>
            <a:ext cx="5040560" cy="4032448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339752" y="2132856"/>
            <a:ext cx="4464496" cy="3456384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699792" y="2492896"/>
            <a:ext cx="3672408" cy="280831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+</a:t>
            </a:r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 flipV="1">
            <a:off x="2339752" y="2132856"/>
            <a:ext cx="4464496" cy="3456384"/>
          </a:xfrm>
          <a:prstGeom prst="line">
            <a:avLst/>
          </a:prstGeom>
          <a:ln w="12700">
            <a:solidFill>
              <a:schemeClr val="tx1"/>
            </a:solidFill>
            <a:prstDash val="lgDashDot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467544" y="1124744"/>
            <a:ext cx="22082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Schématický půdorys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 rot="19416098">
            <a:off x="3365486" y="3626773"/>
            <a:ext cx="2093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+2,950  VÝKRES  135</a:t>
            </a:r>
            <a:endParaRPr lang="cs-CZ" dirty="0"/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Strop s rovným podhledem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65154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nice 4"/>
          <p:cNvCxnSpPr/>
          <p:nvPr/>
        </p:nvCxnSpPr>
        <p:spPr>
          <a:xfrm>
            <a:off x="1907704" y="1700808"/>
            <a:ext cx="0" cy="230425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 flipV="1">
            <a:off x="1907704" y="3933057"/>
            <a:ext cx="5308590" cy="7200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1547664" y="1340768"/>
            <a:ext cx="0" cy="302433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555776" y="2204864"/>
            <a:ext cx="338437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555776" y="2636912"/>
            <a:ext cx="338437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547664" y="1340768"/>
            <a:ext cx="57606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1547664" y="4293096"/>
            <a:ext cx="5760640" cy="7200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878541" y="1761502"/>
            <a:ext cx="54006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771800" y="2357264"/>
            <a:ext cx="0" cy="2796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059832" y="2357264"/>
            <a:ext cx="0" cy="2796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3923928" y="2348880"/>
            <a:ext cx="0" cy="2796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4211960" y="2357264"/>
            <a:ext cx="0" cy="2796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5076056" y="2357264"/>
            <a:ext cx="0" cy="2796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5364088" y="2357264"/>
            <a:ext cx="0" cy="2796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555776" y="2348880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3059832" y="2348880"/>
            <a:ext cx="864096" cy="419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4211960" y="2348880"/>
            <a:ext cx="86409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5364088" y="2348880"/>
            <a:ext cx="576064" cy="838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2555776" y="2708920"/>
            <a:ext cx="338437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4716016" y="2060848"/>
            <a:ext cx="0" cy="7920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3275856" y="1884783"/>
            <a:ext cx="0" cy="32008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3275856" y="1884783"/>
            <a:ext cx="72008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V="1">
            <a:off x="3275856" y="2708920"/>
            <a:ext cx="0" cy="43204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3275856" y="3140968"/>
            <a:ext cx="79208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4572000" y="2060848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4572000" y="2564904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6228184" y="2204864"/>
            <a:ext cx="5040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6228184" y="2708920"/>
            <a:ext cx="5040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6588224" y="2204864"/>
            <a:ext cx="0" cy="5040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6444208" y="2060848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6444208" y="2564904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2771800" y="2924944"/>
            <a:ext cx="0" cy="1224136"/>
          </a:xfrm>
          <a:prstGeom prst="line">
            <a:avLst/>
          </a:prstGeom>
          <a:ln w="38100">
            <a:solidFill>
              <a:schemeClr val="tx1"/>
            </a:solidFill>
            <a:prstDash val="lgDashDot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3923928" y="2924944"/>
            <a:ext cx="0" cy="1224136"/>
          </a:xfrm>
          <a:prstGeom prst="line">
            <a:avLst/>
          </a:prstGeom>
          <a:ln w="38100">
            <a:solidFill>
              <a:schemeClr val="tx1"/>
            </a:solidFill>
            <a:prstDash val="lgDashDot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5076056" y="2924944"/>
            <a:ext cx="0" cy="1224136"/>
          </a:xfrm>
          <a:prstGeom prst="line">
            <a:avLst/>
          </a:prstGeom>
          <a:ln w="38100">
            <a:solidFill>
              <a:schemeClr val="tx1"/>
            </a:solidFill>
            <a:prstDash val="lgDashDot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5364088" y="2924944"/>
            <a:ext cx="0" cy="1224136"/>
          </a:xfrm>
          <a:prstGeom prst="line">
            <a:avLst/>
          </a:prstGeom>
          <a:ln w="38100">
            <a:solidFill>
              <a:schemeClr val="tx1"/>
            </a:solidFill>
            <a:prstDash val="lgDashDot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4211960" y="2924944"/>
            <a:ext cx="0" cy="1224136"/>
          </a:xfrm>
          <a:prstGeom prst="line">
            <a:avLst/>
          </a:prstGeom>
          <a:ln w="38100">
            <a:solidFill>
              <a:schemeClr val="tx1"/>
            </a:solidFill>
            <a:prstDash val="lgDashDot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3059832" y="2924944"/>
            <a:ext cx="0" cy="1224136"/>
          </a:xfrm>
          <a:prstGeom prst="line">
            <a:avLst/>
          </a:prstGeom>
          <a:ln w="38100">
            <a:solidFill>
              <a:schemeClr val="tx1"/>
            </a:solidFill>
            <a:prstDash val="lgDashDot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4067944" y="2924944"/>
            <a:ext cx="0" cy="1224136"/>
          </a:xfrm>
          <a:prstGeom prst="line">
            <a:avLst/>
          </a:prstGeom>
          <a:ln w="28575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5220072" y="2924944"/>
            <a:ext cx="0" cy="1224136"/>
          </a:xfrm>
          <a:prstGeom prst="line">
            <a:avLst/>
          </a:prstGeom>
          <a:ln w="28575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2915816" y="2924944"/>
            <a:ext cx="0" cy="1224136"/>
          </a:xfrm>
          <a:prstGeom prst="line">
            <a:avLst/>
          </a:prstGeom>
          <a:ln w="28575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ovéPole 44"/>
          <p:cNvSpPr txBox="1"/>
          <p:nvPr/>
        </p:nvSpPr>
        <p:spPr>
          <a:xfrm>
            <a:off x="1475656" y="908720"/>
            <a:ext cx="11115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PŮDORYS</a:t>
            </a:r>
            <a:endParaRPr lang="cs-CZ" b="1" dirty="0"/>
          </a:p>
        </p:txBody>
      </p:sp>
      <p:cxnSp>
        <p:nvCxnSpPr>
          <p:cNvPr id="46" name="Přímá spojnice 45"/>
          <p:cNvCxnSpPr/>
          <p:nvPr/>
        </p:nvCxnSpPr>
        <p:spPr>
          <a:xfrm>
            <a:off x="1547664" y="5085184"/>
            <a:ext cx="0" cy="151216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1878541" y="5661248"/>
            <a:ext cx="5213739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1907704" y="6138857"/>
            <a:ext cx="525658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4251130" y="5805264"/>
            <a:ext cx="0" cy="31565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3902787" y="5813648"/>
            <a:ext cx="0" cy="325209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5076056" y="5805264"/>
            <a:ext cx="0" cy="2796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5364088" y="5813648"/>
            <a:ext cx="0" cy="2796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6228184" y="5813648"/>
            <a:ext cx="0" cy="2796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6516216" y="5813648"/>
            <a:ext cx="0" cy="2796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4251130" y="5805264"/>
            <a:ext cx="82492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5364088" y="5805264"/>
            <a:ext cx="86409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6516216" y="5805264"/>
            <a:ext cx="576064" cy="838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1907704" y="6204734"/>
            <a:ext cx="525658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2555776" y="2132856"/>
            <a:ext cx="338437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se šipkou 59"/>
          <p:cNvCxnSpPr/>
          <p:nvPr/>
        </p:nvCxnSpPr>
        <p:spPr>
          <a:xfrm>
            <a:off x="5220072" y="1884783"/>
            <a:ext cx="0" cy="248073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5220072" y="1884783"/>
            <a:ext cx="64807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1878541" y="5589240"/>
            <a:ext cx="5213739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 flipV="1">
            <a:off x="3059832" y="5805264"/>
            <a:ext cx="864096" cy="419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>
            <a:off x="3059832" y="5805264"/>
            <a:ext cx="0" cy="2796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>
            <a:off x="2771800" y="5805264"/>
            <a:ext cx="0" cy="33359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 flipV="1">
            <a:off x="1907704" y="5805264"/>
            <a:ext cx="864096" cy="419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1907704" y="5085184"/>
            <a:ext cx="0" cy="151216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>
            <a:off x="1907704" y="5085184"/>
            <a:ext cx="0" cy="50405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>
            <a:off x="1907704" y="6204734"/>
            <a:ext cx="0" cy="39261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 flipH="1">
            <a:off x="1547664" y="5661248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 flipH="1">
            <a:off x="1547664" y="6138857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" name="TextovéPole 71"/>
          <p:cNvSpPr txBox="1"/>
          <p:nvPr/>
        </p:nvSpPr>
        <p:spPr>
          <a:xfrm>
            <a:off x="1403648" y="4509120"/>
            <a:ext cx="11996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SVISLÝ ŘEZ</a:t>
            </a:r>
            <a:endParaRPr lang="cs-CZ" b="1" dirty="0"/>
          </a:p>
        </p:txBody>
      </p:sp>
      <p:cxnSp>
        <p:nvCxnSpPr>
          <p:cNvPr id="73" name="Přímá spojnice se šipkou 72"/>
          <p:cNvCxnSpPr/>
          <p:nvPr/>
        </p:nvCxnSpPr>
        <p:spPr>
          <a:xfrm flipV="1">
            <a:off x="2339752" y="6204734"/>
            <a:ext cx="0" cy="39261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>
            <a:off x="2339752" y="6597352"/>
            <a:ext cx="93610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se šipkou 74"/>
          <p:cNvCxnSpPr/>
          <p:nvPr/>
        </p:nvCxnSpPr>
        <p:spPr>
          <a:xfrm>
            <a:off x="2555776" y="5085184"/>
            <a:ext cx="0" cy="50405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>
            <a:off x="2555776" y="5085184"/>
            <a:ext cx="72008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se šipkou 76"/>
          <p:cNvCxnSpPr/>
          <p:nvPr/>
        </p:nvCxnSpPr>
        <p:spPr>
          <a:xfrm>
            <a:off x="3902787" y="5085184"/>
            <a:ext cx="0" cy="57606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77"/>
          <p:cNvCxnSpPr/>
          <p:nvPr/>
        </p:nvCxnSpPr>
        <p:spPr>
          <a:xfrm>
            <a:off x="3902787" y="5085184"/>
            <a:ext cx="81322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>
            <a:off x="4663593" y="5373216"/>
            <a:ext cx="0" cy="102782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79"/>
          <p:cNvCxnSpPr/>
          <p:nvPr/>
        </p:nvCxnSpPr>
        <p:spPr>
          <a:xfrm>
            <a:off x="5868144" y="5373216"/>
            <a:ext cx="0" cy="102782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80"/>
          <p:cNvCxnSpPr/>
          <p:nvPr/>
        </p:nvCxnSpPr>
        <p:spPr>
          <a:xfrm>
            <a:off x="4499992" y="5409220"/>
            <a:ext cx="288032" cy="32403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81"/>
          <p:cNvCxnSpPr/>
          <p:nvPr/>
        </p:nvCxnSpPr>
        <p:spPr>
          <a:xfrm>
            <a:off x="4499992" y="6057292"/>
            <a:ext cx="288032" cy="32403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82"/>
          <p:cNvCxnSpPr/>
          <p:nvPr/>
        </p:nvCxnSpPr>
        <p:spPr>
          <a:xfrm>
            <a:off x="4499992" y="5661248"/>
            <a:ext cx="288032" cy="32403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83"/>
          <p:cNvCxnSpPr/>
          <p:nvPr/>
        </p:nvCxnSpPr>
        <p:spPr>
          <a:xfrm>
            <a:off x="5724128" y="5445224"/>
            <a:ext cx="288032" cy="32403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84"/>
          <p:cNvCxnSpPr/>
          <p:nvPr/>
        </p:nvCxnSpPr>
        <p:spPr>
          <a:xfrm>
            <a:off x="5724128" y="6057292"/>
            <a:ext cx="288032" cy="32403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6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Strop s rovným podhledem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38229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15130269"/>
              </p:ext>
            </p:extLst>
          </p:nvPr>
        </p:nvGraphicFramePr>
        <p:xfrm>
          <a:off x="457200" y="930425"/>
          <a:ext cx="8280920" cy="5077151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4140460"/>
                <a:gridCol w="4140460"/>
              </a:tblGrid>
              <a:tr h="313183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Zodpovězte následující otázky:</a:t>
                      </a:r>
                      <a:endParaRPr lang="cs-CZ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Odpovědi: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745231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1. Vodorovné konstrukce kreslíme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936104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2. Myšlená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plocha řezu v podélném řezu 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  nesmí vést</a:t>
                      </a:r>
                      <a:endParaRPr lang="cs-CZ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936104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3. Myšlená plocha řezu v podélném řezu       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  se vede tak , aby trám, nosník nebo 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  průvlak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None/>
                        <a:tabLst/>
                        <a:defRPr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4.</a:t>
                      </a:r>
                      <a:r>
                        <a:rPr lang="cs-CZ" dirty="0" smtClean="0"/>
                        <a:t> </a:t>
                      </a:r>
                      <a:r>
                        <a:rPr lang="cs-CZ" b="1" dirty="0" smtClean="0"/>
                        <a:t>Obrysy konstrukce zobrazené v pohledu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</a:t>
                      </a:r>
                      <a:r>
                        <a:rPr lang="cs-CZ" b="1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  kreslíme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  </a:t>
                      </a:r>
                      <a:endParaRPr lang="cs-CZ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813792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5. Vnější obrys řezu kreslíme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     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</a:tbl>
          </a:graphicData>
        </a:graphic>
      </p:graphicFrame>
      <p:sp>
        <p:nvSpPr>
          <p:cNvPr id="8" name="Obdélník 7"/>
          <p:cNvSpPr/>
          <p:nvPr/>
        </p:nvSpPr>
        <p:spPr>
          <a:xfrm>
            <a:off x="4584879" y="5219908"/>
            <a:ext cx="414045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Velmi tlustou plnou čarou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656754" y="4006805"/>
            <a:ext cx="204972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Tlustou plnou čarou</a:t>
            </a:r>
          </a:p>
          <a:p>
            <a:endParaRPr lang="cs-CZ" dirty="0"/>
          </a:p>
        </p:txBody>
      </p:sp>
      <p:sp>
        <p:nvSpPr>
          <p:cNvPr id="13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Strop s rovným podhledem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59744" y="3356992"/>
            <a:ext cx="23442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Byl zobrazen v </a:t>
            </a:r>
            <a:r>
              <a:rPr lang="cs-CZ" dirty="0" smtClean="0"/>
              <a:t>pohledu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44008" y="2276872"/>
            <a:ext cx="37526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Trámem , nosníkem nebo průvlakem </a:t>
            </a:r>
            <a:r>
              <a:rPr lang="cs-CZ" dirty="0" smtClean="0"/>
              <a:t>v</a:t>
            </a:r>
          </a:p>
          <a:p>
            <a:r>
              <a:rPr lang="cs-CZ" dirty="0" smtClean="0"/>
              <a:t> </a:t>
            </a:r>
            <a:r>
              <a:rPr lang="cs-CZ" dirty="0"/>
              <a:t>podélném </a:t>
            </a:r>
            <a:r>
              <a:rPr lang="cs-CZ" dirty="0" smtClean="0"/>
              <a:t>řezu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691216" y="1440912"/>
            <a:ext cx="33522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Samostatně nebo  se zakreslují </a:t>
            </a:r>
            <a:r>
              <a:rPr lang="cs-CZ" dirty="0" smtClean="0"/>
              <a:t>do</a:t>
            </a:r>
          </a:p>
          <a:p>
            <a:r>
              <a:rPr lang="cs-CZ" dirty="0" smtClean="0"/>
              <a:t> </a:t>
            </a:r>
            <a:r>
              <a:rPr lang="cs-CZ" dirty="0"/>
              <a:t>běžných stavebních </a:t>
            </a:r>
            <a:r>
              <a:rPr lang="cs-CZ" dirty="0" smtClean="0"/>
              <a:t>výkresů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7749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3" grpId="0"/>
      <p:bldP spid="4" grpId="0"/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3232624"/>
              </p:ext>
            </p:extLst>
          </p:nvPr>
        </p:nvGraphicFramePr>
        <p:xfrm>
          <a:off x="457200" y="1052736"/>
          <a:ext cx="8280920" cy="2883766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4140460"/>
                <a:gridCol w="4140460"/>
              </a:tblGrid>
              <a:tr h="313183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Zodpovězte následující otázky:</a:t>
                      </a:r>
                      <a:endParaRPr lang="cs-CZ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Odpovědi: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74523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None/>
                        <a:tabLst/>
                        <a:defRPr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6.Zavěšený podhled v půdoryse kreslíme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endParaRPr lang="cs-CZ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745231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7. Osy vodorovných nosných konstrukcí  zavěšeného  podhledu kreslíme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936104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8. Na úhlopříčku, která je vedena  přes plochu zavěšeného  podhledu píšeme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</a:tbl>
          </a:graphicData>
        </a:graphic>
      </p:graphicFrame>
      <p:sp>
        <p:nvSpPr>
          <p:cNvPr id="9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Strop s rovným podhledem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716016" y="2348880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Tenko čerchovanou </a:t>
            </a:r>
            <a:r>
              <a:rPr lang="cs-CZ" dirty="0" smtClean="0"/>
              <a:t>čarou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16016" y="3140968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Výškovou kótu spodní plochu </a:t>
            </a:r>
            <a:r>
              <a:rPr lang="cs-CZ" dirty="0" smtClean="0"/>
              <a:t>podhledu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57200" y="5948263"/>
            <a:ext cx="8229600" cy="577081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050" b="1" dirty="0" smtClean="0">
                <a:solidFill>
                  <a:schemeClr val="tx1"/>
                </a:solidFill>
              </a:rPr>
              <a:t>Použité zdroje: </a:t>
            </a:r>
            <a:r>
              <a:rPr lang="cs-CZ" sz="1050" dirty="0" smtClean="0">
                <a:solidFill>
                  <a:schemeClr val="tx1"/>
                </a:solidFill>
              </a:rPr>
              <a:t>Odborné </a:t>
            </a:r>
            <a:r>
              <a:rPr lang="cs-CZ" sz="1050" dirty="0">
                <a:solidFill>
                  <a:schemeClr val="tx1"/>
                </a:solidFill>
              </a:rPr>
              <a:t>kreslení pro 2. ročník  středních odborných učilišť,  Miroslav Studený,  Dr. Pavel Kačena , SNTL, Praha 1991.</a:t>
            </a:r>
          </a:p>
          <a:p>
            <a:r>
              <a:rPr lang="cs-CZ" sz="1050" dirty="0">
                <a:solidFill>
                  <a:schemeClr val="tx1"/>
                </a:solidFill>
              </a:rPr>
              <a:t>Odborné kreslení pro 2. ročník  učebního oboru Tesař, PaedDr. Pavel Kačena – Ing. Miroslav Šulc, INFORMATORIUM, Praha 1994. ISBN </a:t>
            </a:r>
            <a:r>
              <a:rPr lang="cs-CZ" sz="1050" dirty="0" smtClean="0">
                <a:solidFill>
                  <a:schemeClr val="tx1"/>
                </a:solidFill>
              </a:rPr>
              <a:t>80-85427-49-4. </a:t>
            </a:r>
            <a:r>
              <a:rPr lang="cs-CZ" sz="1050" dirty="0">
                <a:solidFill>
                  <a:schemeClr val="tx1"/>
                </a:solidFill>
              </a:rPr>
              <a:t>Archiv </a:t>
            </a:r>
            <a:r>
              <a:rPr lang="cs-CZ" sz="1050" dirty="0" smtClean="0">
                <a:solidFill>
                  <a:schemeClr val="tx1"/>
                </a:solidFill>
              </a:rPr>
              <a:t>autora</a:t>
            </a:r>
            <a:endParaRPr lang="cs-CZ" sz="105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572000" y="1556792"/>
            <a:ext cx="414045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Schematicky  úhlopříčkou tenkou čerchovanou čarou se dvěma tečkami</a:t>
            </a:r>
          </a:p>
        </p:txBody>
      </p:sp>
    </p:spTree>
    <p:extLst>
      <p:ext uri="{BB962C8B-B14F-4D97-AF65-F5344CB8AC3E}">
        <p14:creationId xmlns:p14="http://schemas.microsoft.com/office/powerpoint/2010/main" val="1965422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8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186</TotalTime>
  <Words>595</Words>
  <Application>Microsoft Office PowerPoint</Application>
  <PresentationFormat>Předvádění na obrazovce (4:3)</PresentationFormat>
  <Paragraphs>107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Strop s rovným podhledem</vt:lpstr>
      <vt:lpstr>3</vt:lpstr>
      <vt:lpstr>Strop s rovným podhledem</vt:lpstr>
      <vt:lpstr>Strop s rovným podhledem</vt:lpstr>
      <vt:lpstr>Strop s rovným podhledem</vt:lpstr>
      <vt:lpstr>Strop s rovným podhledem</vt:lpstr>
      <vt:lpstr>Strop s rovným podhledem</vt:lpstr>
      <vt:lpstr>Strop s rovným podhledem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2012-10-18T13:02:26Z</dcterms:created>
  <dcterms:modified xsi:type="dcterms:W3CDTF">2012-10-18T16:09:14Z</dcterms:modified>
</cp:coreProperties>
</file>