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322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229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823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623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841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353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082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941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728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360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024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16671B-5E0C-4B6B-8E4C-4875C5E606D3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30613-63E2-4804-BCDF-66E136B00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470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Základní tesařské konstrukce-spojení sedlem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4833843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Únor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584821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sedla , označování materiálu, grafické značky průřezů a kreslení  základní tesařská konstrukce – spojení sedlem.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242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tesařské konstrukce – spojení sedlem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1182238"/>
            <a:ext cx="8177764" cy="80660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Spojením sedlem – </a:t>
            </a:r>
            <a:r>
              <a:rPr lang="cs-CZ" sz="2000" dirty="0" smtClean="0">
                <a:solidFill>
                  <a:schemeClr val="tx1"/>
                </a:solidFill>
              </a:rPr>
              <a:t>styčné plochy spojů musí být rovné a doléhat na sebe 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                                    celou plochou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8826" y="2276872"/>
            <a:ext cx="2128958" cy="518537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SEDLO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630373" y="2276872"/>
            <a:ext cx="6048805" cy="311082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Hlavní trám ztužíme a v místě podpory podložíme krátkým trámkem – </a:t>
            </a:r>
            <a:r>
              <a:rPr lang="cs-CZ" sz="2000" b="1" dirty="0" smtClean="0">
                <a:solidFill>
                  <a:schemeClr val="tx1"/>
                </a:solidFill>
              </a:rPr>
              <a:t>sedlem.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Délka sedla je asi 1/5 rozpětí.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Spojení s hlavním trámem zajišťujeme svorníky.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Při větším zatížením se mezi trámem a sedlem vkládají hmoždíky, zazubením s klíny a sešroubováním.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Konstrukce doplňujeme páskem.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Délka </a:t>
            </a:r>
            <a:r>
              <a:rPr lang="cs-CZ" sz="2000" dirty="0" err="1" smtClean="0">
                <a:solidFill>
                  <a:schemeClr val="tx1"/>
                </a:solidFill>
              </a:rPr>
              <a:t>zhlaví</a:t>
            </a:r>
            <a:r>
              <a:rPr lang="cs-CZ" sz="2000" dirty="0" smtClean="0">
                <a:solidFill>
                  <a:schemeClr val="tx1"/>
                </a:solidFill>
              </a:rPr>
              <a:t> musí být dostatečně velká kvůli </a:t>
            </a:r>
            <a:r>
              <a:rPr lang="cs-CZ" sz="2000" dirty="0" err="1" smtClean="0">
                <a:solidFill>
                  <a:schemeClr val="tx1"/>
                </a:solidFill>
              </a:rPr>
              <a:t>usmyknutí</a:t>
            </a:r>
            <a:r>
              <a:rPr lang="cs-CZ" sz="2000" dirty="0" smtClean="0">
                <a:solidFill>
                  <a:schemeClr val="tx1"/>
                </a:solidFill>
              </a:rPr>
              <a:t> dřeva. 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98825" y="5661248"/>
            <a:ext cx="2128959" cy="658294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PÁSKY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627784" y="5661248"/>
            <a:ext cx="6048805" cy="658294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Trámky ztužující tesařskou vazbu v podélném směru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093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988" y="315823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17511" y="315823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tesařská konstrukce – spojení sedlem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29756" y="1052736"/>
            <a:ext cx="8177764" cy="62447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Označování materiálu  podle ČSN se skládá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25988" y="1769009"/>
            <a:ext cx="8177764" cy="432048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Písemného označení druhu materiálu: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10323" y="2772544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525988" y="2772544"/>
            <a:ext cx="720080" cy="792088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louk 55"/>
          <p:cNvSpPr/>
          <p:nvPr/>
        </p:nvSpPr>
        <p:spPr>
          <a:xfrm>
            <a:off x="453980" y="2844552"/>
            <a:ext cx="720080" cy="792088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>
            <a:off x="381972" y="2889264"/>
            <a:ext cx="720080" cy="792088"/>
          </a:xfrm>
          <a:prstGeom prst="arc">
            <a:avLst>
              <a:gd name="adj1" fmla="val 17071488"/>
              <a:gd name="adj2" fmla="val 2097908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296316" y="2924944"/>
            <a:ext cx="720080" cy="792088"/>
          </a:xfrm>
          <a:prstGeom prst="arc">
            <a:avLst>
              <a:gd name="adj1" fmla="val 17461413"/>
              <a:gd name="adj2" fmla="val 2062278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>
            <a:off x="193244" y="2924944"/>
            <a:ext cx="720080" cy="792088"/>
          </a:xfrm>
          <a:prstGeom prst="arc">
            <a:avLst>
              <a:gd name="adj1" fmla="val 18898189"/>
              <a:gd name="adj2" fmla="val 2074226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louk 66"/>
          <p:cNvSpPr/>
          <p:nvPr/>
        </p:nvSpPr>
        <p:spPr>
          <a:xfrm>
            <a:off x="597996" y="2727832"/>
            <a:ext cx="720080" cy="792088"/>
          </a:xfrm>
          <a:prstGeom prst="arc">
            <a:avLst>
              <a:gd name="adj1" fmla="val 17792900"/>
              <a:gd name="adj2" fmla="val 1919441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1267523" y="2924944"/>
            <a:ext cx="325065" cy="2436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592588" y="2889264"/>
            <a:ext cx="6206208" cy="356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254180" y="254303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 -           160x160 – 2000 - SI – 18% - ČSN 49 1011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918144" y="2687050"/>
            <a:ext cx="272140" cy="15750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788784" y="4339952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>
            <a:off x="453896" y="4378752"/>
            <a:ext cx="720080" cy="792088"/>
          </a:xfrm>
          <a:prstGeom prst="arc">
            <a:avLst>
              <a:gd name="adj1" fmla="val 16670894"/>
              <a:gd name="adj2" fmla="val 2067487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louk 68"/>
          <p:cNvSpPr/>
          <p:nvPr/>
        </p:nvSpPr>
        <p:spPr>
          <a:xfrm>
            <a:off x="381888" y="4450760"/>
            <a:ext cx="720080" cy="792088"/>
          </a:xfrm>
          <a:prstGeom prst="arc">
            <a:avLst>
              <a:gd name="adj1" fmla="val 16900920"/>
              <a:gd name="adj2" fmla="val 2055031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louk 69"/>
          <p:cNvSpPr/>
          <p:nvPr/>
        </p:nvSpPr>
        <p:spPr>
          <a:xfrm>
            <a:off x="525904" y="4327426"/>
            <a:ext cx="720080" cy="792088"/>
          </a:xfrm>
          <a:prstGeom prst="arc">
            <a:avLst>
              <a:gd name="adj1" fmla="val 16878181"/>
              <a:gd name="adj2" fmla="val 2035441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louk 70"/>
          <p:cNvSpPr/>
          <p:nvPr/>
        </p:nvSpPr>
        <p:spPr>
          <a:xfrm>
            <a:off x="323528" y="4509120"/>
            <a:ext cx="720080" cy="792088"/>
          </a:xfrm>
          <a:prstGeom prst="arc">
            <a:avLst>
              <a:gd name="adj1" fmla="val 17156109"/>
              <a:gd name="adj2" fmla="val 2008171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179029" y="4483968"/>
            <a:ext cx="413475" cy="2462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592504" y="4460540"/>
            <a:ext cx="6206208" cy="234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254096" y="4114636"/>
            <a:ext cx="4897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 -           </a:t>
            </a:r>
            <a:r>
              <a:rPr lang="cs-CZ" dirty="0" smtClean="0">
                <a:sym typeface="Symbol"/>
              </a:rPr>
              <a:t> 140 – 3 000 – SI – 18% - ČSN 49 1011</a:t>
            </a:r>
            <a:endParaRPr lang="cs-CZ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2902168" y="4195936"/>
            <a:ext cx="288032" cy="264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02432" y="6174596"/>
            <a:ext cx="529208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louk 72"/>
          <p:cNvSpPr/>
          <p:nvPr/>
        </p:nvSpPr>
        <p:spPr>
          <a:xfrm rot="3030544">
            <a:off x="148961" y="5794923"/>
            <a:ext cx="720080" cy="792088"/>
          </a:xfrm>
          <a:prstGeom prst="arc">
            <a:avLst>
              <a:gd name="adj1" fmla="val 18224675"/>
              <a:gd name="adj2" fmla="val 196879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 rot="3030544">
            <a:off x="210063" y="5794923"/>
            <a:ext cx="720080" cy="792088"/>
          </a:xfrm>
          <a:prstGeom prst="arc">
            <a:avLst>
              <a:gd name="adj1" fmla="val 18224675"/>
              <a:gd name="adj2" fmla="val 196879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 rot="3030544">
            <a:off x="282071" y="5815605"/>
            <a:ext cx="720080" cy="792088"/>
          </a:xfrm>
          <a:prstGeom prst="arc">
            <a:avLst>
              <a:gd name="adj1" fmla="val 18224675"/>
              <a:gd name="adj2" fmla="val 196879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louk 75"/>
          <p:cNvSpPr/>
          <p:nvPr/>
        </p:nvSpPr>
        <p:spPr>
          <a:xfrm rot="3030544">
            <a:off x="364985" y="5815605"/>
            <a:ext cx="720080" cy="792088"/>
          </a:xfrm>
          <a:prstGeom prst="arc">
            <a:avLst>
              <a:gd name="adj1" fmla="val 18224675"/>
              <a:gd name="adj2" fmla="val 196879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louk 76"/>
          <p:cNvSpPr/>
          <p:nvPr/>
        </p:nvSpPr>
        <p:spPr>
          <a:xfrm rot="3030544">
            <a:off x="436993" y="5815605"/>
            <a:ext cx="720080" cy="792088"/>
          </a:xfrm>
          <a:prstGeom prst="arc">
            <a:avLst>
              <a:gd name="adj1" fmla="val 18224675"/>
              <a:gd name="adj2" fmla="val 196879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louk 77"/>
          <p:cNvSpPr/>
          <p:nvPr/>
        </p:nvSpPr>
        <p:spPr>
          <a:xfrm rot="3030544">
            <a:off x="509001" y="5794923"/>
            <a:ext cx="720080" cy="792088"/>
          </a:xfrm>
          <a:prstGeom prst="arc">
            <a:avLst>
              <a:gd name="adj1" fmla="val 18224675"/>
              <a:gd name="adj2" fmla="val 196879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louk 78"/>
          <p:cNvSpPr/>
          <p:nvPr/>
        </p:nvSpPr>
        <p:spPr>
          <a:xfrm rot="3030544">
            <a:off x="581009" y="5794923"/>
            <a:ext cx="720080" cy="792088"/>
          </a:xfrm>
          <a:prstGeom prst="arc">
            <a:avLst>
              <a:gd name="adj1" fmla="val 18224675"/>
              <a:gd name="adj2" fmla="val 196879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nice 80"/>
          <p:cNvCxnSpPr>
            <a:stCxn id="72" idx="3"/>
          </p:cNvCxnSpPr>
          <p:nvPr/>
        </p:nvCxnSpPr>
        <p:spPr>
          <a:xfrm flipV="1">
            <a:off x="1331640" y="6174596"/>
            <a:ext cx="274511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1606152" y="6174596"/>
            <a:ext cx="6206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2278086" y="5805264"/>
            <a:ext cx="5078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SMVP -           8 – 1200x2000 – I – 15% - ČSN 49 2421</a:t>
            </a:r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3176199" y="5980928"/>
            <a:ext cx="315681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34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5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tesařské konstrukce – spojení sedlem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2350" y="980728"/>
            <a:ext cx="241053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Grafické značky průřezu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5" y="1484784"/>
            <a:ext cx="482453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Prkna, fošny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67544" y="2101792"/>
            <a:ext cx="4824535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Trámky, hranoly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467544" y="2636912"/>
            <a:ext cx="4824535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Polštáře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467544" y="3199328"/>
            <a:ext cx="482453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Kulatina 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67544" y="3861048"/>
            <a:ext cx="4824535" cy="4706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>
                <a:solidFill>
                  <a:schemeClr val="tx1"/>
                </a:solidFill>
              </a:rPr>
              <a:t>Půlkuláče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467544" y="4437112"/>
            <a:ext cx="4824535" cy="40720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Materiál ze dřeva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86204" y="1484784"/>
            <a:ext cx="3240360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16216" y="1700808"/>
            <a:ext cx="72008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292080" y="2101792"/>
            <a:ext cx="324036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5292080" y="2636912"/>
            <a:ext cx="324036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292080" y="3196984"/>
            <a:ext cx="3240360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292080" y="3861048"/>
            <a:ext cx="3240360" cy="4706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292080" y="4437112"/>
            <a:ext cx="3240360" cy="40720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32240" y="2160152"/>
            <a:ext cx="360040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732240" y="2767280"/>
            <a:ext cx="360040" cy="14401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6804272" y="3343344"/>
            <a:ext cx="216000" cy="216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3789040"/>
            <a:ext cx="362600" cy="36933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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rot="2280000" flipV="1">
            <a:off x="6835879" y="3994551"/>
            <a:ext cx="144000" cy="1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6588224" y="4540184"/>
            <a:ext cx="720080" cy="1210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6660232" y="455138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6732240" y="455138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6812632" y="455006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6880024" y="455006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6948264" y="454018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7020272" y="455006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7078632" y="455006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7164288" y="455383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7236296" y="4526536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-2484784" y="4335358"/>
            <a:ext cx="0" cy="173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TextovéPole 127"/>
          <p:cNvSpPr txBox="1"/>
          <p:nvPr/>
        </p:nvSpPr>
        <p:spPr>
          <a:xfrm>
            <a:off x="462350" y="4869160"/>
            <a:ext cx="806421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Rozměry materiálu (š x v – l nebo </a:t>
            </a:r>
            <a:r>
              <a:rPr lang="cs-CZ" dirty="0" smtClean="0">
                <a:sym typeface="Symbol"/>
              </a:rPr>
              <a:t> d – l a nebo </a:t>
            </a:r>
            <a:r>
              <a:rPr lang="cs-CZ" dirty="0" err="1" smtClean="0">
                <a:sym typeface="Symbol"/>
              </a:rPr>
              <a:t>tl</a:t>
            </a:r>
            <a:r>
              <a:rPr lang="cs-CZ" dirty="0" smtClean="0">
                <a:sym typeface="Symbol"/>
              </a:rPr>
              <a:t> -  š x l)</a:t>
            </a:r>
            <a:endParaRPr lang="cs-CZ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467544" y="5157192"/>
            <a:ext cx="80590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Označení pevnostní třídy materiálu podle ČSN</a:t>
            </a:r>
            <a:endParaRPr lang="cs-CZ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467544" y="5472520"/>
            <a:ext cx="80590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Číselného označení přípustné vlhkostí materiálu  v % </a:t>
            </a:r>
            <a:r>
              <a:rPr lang="cs-CZ" dirty="0" err="1" smtClean="0"/>
              <a:t>abs</a:t>
            </a:r>
            <a:endParaRPr lang="cs-CZ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467544" y="5787848"/>
            <a:ext cx="806489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Čísla technické normy pro příslušný materiál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7545" y="6095036"/>
            <a:ext cx="8064896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Označování požadované jakosti dřeva, materiálu ze dřeva a oceli, absolutní vlhkosti dřeva, ochrany dřeva a jiných materiálů se může uvést nad popisovým polem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165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31540" y="222261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tesařské konstrukce- spojení sedlem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57666" y="1115452"/>
            <a:ext cx="8237383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Sedlo se sloupem     </a:t>
            </a:r>
            <a:endParaRPr lang="cs-CZ" sz="20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95536" y="2996952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467544" y="3429000"/>
            <a:ext cx="80747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2924944"/>
            <a:ext cx="41229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ym typeface="Symbol"/>
              </a:rPr>
              <a:t>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36172" y="2924944"/>
            <a:ext cx="41229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ym typeface="Symbol"/>
              </a:rPr>
              <a:t></a:t>
            </a:r>
            <a:endParaRPr lang="cs-CZ" sz="36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4591756" y="299695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1367644" y="3861024"/>
            <a:ext cx="6424960" cy="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1187624" y="371703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7792604" y="3717032"/>
            <a:ext cx="9176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1187624" y="3429000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7884368" y="3429000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355976" y="3861048"/>
            <a:ext cx="0" cy="27363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4861461" y="3861048"/>
            <a:ext cx="0" cy="27363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ovéPole 117"/>
          <p:cNvSpPr txBox="1"/>
          <p:nvPr/>
        </p:nvSpPr>
        <p:spPr>
          <a:xfrm rot="5400000">
            <a:off x="4369924" y="6284064"/>
            <a:ext cx="41229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ym typeface="Symbol"/>
              </a:rPr>
              <a:t></a:t>
            </a:r>
            <a:endParaRPr lang="cs-CZ" sz="3600" dirty="0"/>
          </a:p>
        </p:txBody>
      </p:sp>
      <p:cxnSp>
        <p:nvCxnSpPr>
          <p:cNvPr id="52" name="Přímá spojnice 51"/>
          <p:cNvCxnSpPr/>
          <p:nvPr/>
        </p:nvCxnSpPr>
        <p:spPr>
          <a:xfrm>
            <a:off x="4427984" y="3645024"/>
            <a:ext cx="0" cy="216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4788024" y="3645024"/>
            <a:ext cx="0" cy="216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427984" y="3645024"/>
            <a:ext cx="36004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4586236" y="2564904"/>
            <a:ext cx="30778" cy="424847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061291" y="3861048"/>
            <a:ext cx="2294684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2771800" y="3861048"/>
            <a:ext cx="1584175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2061291" y="3645024"/>
            <a:ext cx="0" cy="252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7164288" y="3609048"/>
            <a:ext cx="0" cy="252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H="1" flipV="1">
            <a:off x="2555776" y="3645024"/>
            <a:ext cx="216024" cy="21602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60000">
            <a:off x="2061290" y="3677347"/>
            <a:ext cx="576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rot="5400000">
            <a:off x="4864818" y="3865834"/>
            <a:ext cx="2294684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4860032" y="3861048"/>
            <a:ext cx="1584176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V="1">
            <a:off x="6444208" y="3645024"/>
            <a:ext cx="216024" cy="21602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6660232" y="3658672"/>
            <a:ext cx="504056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rot="480000" flipH="1">
            <a:off x="4697910" y="5431271"/>
            <a:ext cx="172135" cy="229977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5760000" flipH="1">
            <a:off x="4345806" y="5431830"/>
            <a:ext cx="172135" cy="229977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4355976" y="6165304"/>
            <a:ext cx="170723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4689309" y="6165304"/>
            <a:ext cx="170723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4495053" y="5644435"/>
            <a:ext cx="0" cy="52086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4702368" y="5633952"/>
            <a:ext cx="0" cy="52086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979712" y="2708920"/>
            <a:ext cx="225595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1986352" y="2715904"/>
            <a:ext cx="95646" cy="186199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1986352" y="2708919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2051720" y="2708920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 rot="-360000">
            <a:off x="2108584" y="2808224"/>
            <a:ext cx="108000" cy="180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2000111" y="2688609"/>
            <a:ext cx="36000" cy="144000"/>
          </a:xfrm>
          <a:custGeom>
            <a:avLst/>
            <a:gdLst>
              <a:gd name="connsiteX0" fmla="*/ 13647 w 13647"/>
              <a:gd name="connsiteY0" fmla="*/ 0 h 122830"/>
              <a:gd name="connsiteX1" fmla="*/ 0 w 13647"/>
              <a:gd name="connsiteY1" fmla="*/ 122830 h 12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" h="122830">
                <a:moveTo>
                  <a:pt x="13647" y="0"/>
                </a:moveTo>
                <a:cubicBezTo>
                  <a:pt x="10235" y="52316"/>
                  <a:pt x="6824" y="104633"/>
                  <a:pt x="0" y="12283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470032" y="2715583"/>
            <a:ext cx="225595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4476672" y="2722567"/>
            <a:ext cx="95646" cy="186199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4476672" y="2715582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4542040" y="2715583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rot="-360000">
            <a:off x="4598904" y="2814887"/>
            <a:ext cx="108000" cy="180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4490431" y="2695272"/>
            <a:ext cx="36000" cy="144000"/>
          </a:xfrm>
          <a:custGeom>
            <a:avLst/>
            <a:gdLst>
              <a:gd name="connsiteX0" fmla="*/ 13647 w 13647"/>
              <a:gd name="connsiteY0" fmla="*/ 0 h 122830"/>
              <a:gd name="connsiteX1" fmla="*/ 0 w 13647"/>
              <a:gd name="connsiteY1" fmla="*/ 122830 h 12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" h="122830">
                <a:moveTo>
                  <a:pt x="13647" y="0"/>
                </a:moveTo>
                <a:cubicBezTo>
                  <a:pt x="10235" y="52316"/>
                  <a:pt x="6824" y="104633"/>
                  <a:pt x="0" y="12283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918304" y="2708920"/>
            <a:ext cx="225595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6924944" y="2715904"/>
            <a:ext cx="95646" cy="186199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6924944" y="2708919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6990312" y="2708920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lný tvar 60"/>
          <p:cNvSpPr/>
          <p:nvPr/>
        </p:nvSpPr>
        <p:spPr>
          <a:xfrm rot="-360000">
            <a:off x="7047176" y="2808224"/>
            <a:ext cx="108000" cy="180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6938703" y="2688609"/>
            <a:ext cx="36000" cy="144000"/>
          </a:xfrm>
          <a:custGeom>
            <a:avLst/>
            <a:gdLst>
              <a:gd name="connsiteX0" fmla="*/ 13647 w 13647"/>
              <a:gd name="connsiteY0" fmla="*/ 0 h 122830"/>
              <a:gd name="connsiteX1" fmla="*/ 0 w 13647"/>
              <a:gd name="connsiteY1" fmla="*/ 122830 h 12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" h="122830">
                <a:moveTo>
                  <a:pt x="13647" y="0"/>
                </a:moveTo>
                <a:cubicBezTo>
                  <a:pt x="10235" y="52316"/>
                  <a:pt x="6824" y="104633"/>
                  <a:pt x="0" y="12283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467544" y="2688609"/>
            <a:ext cx="807477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67544" y="2564904"/>
            <a:ext cx="807477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olný tvar 11"/>
          <p:cNvSpPr/>
          <p:nvPr/>
        </p:nvSpPr>
        <p:spPr>
          <a:xfrm>
            <a:off x="7397087" y="2565779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6516216" y="2564904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>
            <a:off x="5508104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4427984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3347864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2195736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1074907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>
            <a:off x="395536" y="2565779"/>
            <a:ext cx="630421" cy="121955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7884368" y="4221088"/>
            <a:ext cx="2221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1187624" y="4221088"/>
            <a:ext cx="0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642145" y="2993376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7452320" y="2996952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5508104" y="2996952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V="1">
            <a:off x="3635896" y="2996952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-120000">
            <a:off x="1537636" y="2975308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rot="-120000">
            <a:off x="3523116" y="2975308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-120000">
            <a:off x="5405121" y="2977580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rot="-120000">
            <a:off x="7353105" y="2977580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rot="-120000">
            <a:off x="1568805" y="2922430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120000">
            <a:off x="3563845" y="2922430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-120000">
            <a:off x="5436139" y="2922430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-120000">
            <a:off x="7380269" y="2927458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04832" y="386976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3604832" y="386976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1606024" y="3856120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1606024" y="3856120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5480808" y="387964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5480808" y="387964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7407608" y="3872112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H="1">
            <a:off x="7407608" y="3872112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6372200" y="3384288"/>
            <a:ext cx="198373" cy="6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/>
          <p:nvPr/>
        </p:nvCxnSpPr>
        <p:spPr>
          <a:xfrm>
            <a:off x="6426557" y="3373411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6484917" y="3384288"/>
            <a:ext cx="0" cy="72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6539509" y="3370640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Obdélník 111"/>
          <p:cNvSpPr/>
          <p:nvPr/>
        </p:nvSpPr>
        <p:spPr>
          <a:xfrm>
            <a:off x="2532483" y="3384288"/>
            <a:ext cx="198373" cy="6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3" name="Přímá spojnice 112"/>
          <p:cNvCxnSpPr/>
          <p:nvPr/>
        </p:nvCxnSpPr>
        <p:spPr>
          <a:xfrm>
            <a:off x="2586840" y="3373411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2645200" y="3384288"/>
            <a:ext cx="0" cy="72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2699792" y="3370640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 rot="120000">
            <a:off x="899592" y="2276872"/>
            <a:ext cx="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899592" y="2276959"/>
            <a:ext cx="6381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827584" y="2010326"/>
            <a:ext cx="7553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+3,100</a:t>
            </a:r>
            <a:endParaRPr lang="cs-CZ" sz="1600" dirty="0"/>
          </a:p>
        </p:txBody>
      </p:sp>
      <p:cxnSp>
        <p:nvCxnSpPr>
          <p:cNvPr id="94" name="Přímá spojnice se šipkou 93"/>
          <p:cNvCxnSpPr/>
          <p:nvPr/>
        </p:nvCxnSpPr>
        <p:spPr>
          <a:xfrm flipH="1">
            <a:off x="1678032" y="2179603"/>
            <a:ext cx="340079" cy="71862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ovéPole 94"/>
          <p:cNvSpPr txBox="1"/>
          <p:nvPr/>
        </p:nvSpPr>
        <p:spPr>
          <a:xfrm>
            <a:off x="1979712" y="1916832"/>
            <a:ext cx="12187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SV </a:t>
            </a:r>
            <a:r>
              <a:rPr lang="cs-CZ" sz="1600" dirty="0" smtClean="0">
                <a:sym typeface="Symbol"/>
              </a:rPr>
              <a:t>20x450</a:t>
            </a:r>
            <a:endParaRPr lang="cs-CZ" sz="1600" dirty="0"/>
          </a:p>
        </p:txBody>
      </p:sp>
      <p:sp>
        <p:nvSpPr>
          <p:cNvPr id="96" name="Obdélník 95"/>
          <p:cNvSpPr/>
          <p:nvPr/>
        </p:nvSpPr>
        <p:spPr>
          <a:xfrm>
            <a:off x="3370920" y="1871113"/>
            <a:ext cx="192968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4" name="Přímá spojnice se šipkou 103"/>
          <p:cNvCxnSpPr/>
          <p:nvPr/>
        </p:nvCxnSpPr>
        <p:spPr>
          <a:xfrm flipH="1">
            <a:off x="3059832" y="1916832"/>
            <a:ext cx="270381" cy="64798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TextovéPole 105"/>
          <p:cNvSpPr txBox="1"/>
          <p:nvPr/>
        </p:nvSpPr>
        <p:spPr>
          <a:xfrm>
            <a:off x="3505528" y="170080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</a:t>
            </a:r>
            <a:endParaRPr lang="cs-CZ" sz="1600" dirty="0"/>
          </a:p>
        </p:txBody>
      </p:sp>
      <p:cxnSp>
        <p:nvCxnSpPr>
          <p:cNvPr id="117" name="Přímá spojnice se šipkou 116"/>
          <p:cNvCxnSpPr>
            <a:endCxn id="112" idx="0"/>
          </p:cNvCxnSpPr>
          <p:nvPr/>
        </p:nvCxnSpPr>
        <p:spPr>
          <a:xfrm flipH="1">
            <a:off x="2631670" y="1924383"/>
            <a:ext cx="1621234" cy="14599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>
            <a:off x="4308518" y="1722294"/>
            <a:ext cx="11276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DUB HM.</a:t>
            </a:r>
            <a:endParaRPr lang="cs-CZ" sz="1600" dirty="0"/>
          </a:p>
        </p:txBody>
      </p:sp>
      <p:sp>
        <p:nvSpPr>
          <p:cNvPr id="136" name="Obdélník 135"/>
          <p:cNvSpPr/>
          <p:nvPr/>
        </p:nvSpPr>
        <p:spPr>
          <a:xfrm>
            <a:off x="5243128" y="1871113"/>
            <a:ext cx="192968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TextovéPole 122"/>
          <p:cNvSpPr txBox="1"/>
          <p:nvPr/>
        </p:nvSpPr>
        <p:spPr>
          <a:xfrm>
            <a:off x="5385272" y="1714456"/>
            <a:ext cx="11945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200x100x40</a:t>
            </a:r>
            <a:endParaRPr lang="cs-CZ" sz="1600" dirty="0"/>
          </a:p>
        </p:txBody>
      </p:sp>
      <p:sp>
        <p:nvSpPr>
          <p:cNvPr id="124" name="Obdélník 123"/>
          <p:cNvSpPr/>
          <p:nvPr/>
        </p:nvSpPr>
        <p:spPr>
          <a:xfrm>
            <a:off x="4139952" y="3202390"/>
            <a:ext cx="864096" cy="4571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0" name="Přímá spojnice se šipkou 129"/>
          <p:cNvCxnSpPr>
            <a:endCxn id="124" idx="1"/>
          </p:cNvCxnSpPr>
          <p:nvPr/>
        </p:nvCxnSpPr>
        <p:spPr>
          <a:xfrm flipH="1">
            <a:off x="4139952" y="2348880"/>
            <a:ext cx="216024" cy="8763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extovéPole 131"/>
          <p:cNvSpPr txBox="1"/>
          <p:nvPr/>
        </p:nvSpPr>
        <p:spPr>
          <a:xfrm>
            <a:off x="4283968" y="2132856"/>
            <a:ext cx="9738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T. SK. 300</a:t>
            </a:r>
            <a:endParaRPr lang="cs-CZ" sz="1600" dirty="0"/>
          </a:p>
        </p:txBody>
      </p:sp>
      <p:cxnSp>
        <p:nvCxnSpPr>
          <p:cNvPr id="137" name="Přímá spojnice se šipkou 136"/>
          <p:cNvCxnSpPr>
            <a:endCxn id="54" idx="0"/>
          </p:cNvCxnSpPr>
          <p:nvPr/>
        </p:nvCxnSpPr>
        <p:spPr>
          <a:xfrm flipH="1">
            <a:off x="4697201" y="2302133"/>
            <a:ext cx="1098935" cy="50760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ovéPole 138"/>
          <p:cNvSpPr txBox="1"/>
          <p:nvPr/>
        </p:nvSpPr>
        <p:spPr>
          <a:xfrm>
            <a:off x="6084168" y="2060848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120x140</a:t>
            </a:r>
            <a:endParaRPr lang="cs-CZ" dirty="0"/>
          </a:p>
        </p:txBody>
      </p:sp>
      <p:sp>
        <p:nvSpPr>
          <p:cNvPr id="141" name="Obdélník 140"/>
          <p:cNvSpPr/>
          <p:nvPr/>
        </p:nvSpPr>
        <p:spPr>
          <a:xfrm>
            <a:off x="5940152" y="2199880"/>
            <a:ext cx="144000" cy="108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5" name="Přímá spojnice 144"/>
          <p:cNvCxnSpPr/>
          <p:nvPr/>
        </p:nvCxnSpPr>
        <p:spPr>
          <a:xfrm>
            <a:off x="1187624" y="5546818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1187624" y="5085184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1187624" y="4653136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rot="-2700000">
            <a:off x="7743011" y="5560466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rot="-2700000">
            <a:off x="1046267" y="554674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rot="-2700000">
            <a:off x="1056147" y="510037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rot="-2700000">
            <a:off x="1045593" y="4665237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rot="-2700000">
            <a:off x="7743011" y="510105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rot="-2700000">
            <a:off x="7739243" y="465468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>
            <a:off x="2061471" y="4293096"/>
            <a:ext cx="0" cy="5456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>
            <a:off x="7164288" y="4278774"/>
            <a:ext cx="0" cy="5456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>
            <a:off x="1619672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2627784" y="4797152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3635896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>
            <a:off x="5508104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>
            <a:off x="6457856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>
            <a:off x="7452320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rot="-2700000">
            <a:off x="4475355" y="553310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rot="-2700000">
            <a:off x="4471587" y="508740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rot="-2700000">
            <a:off x="4471587" y="463794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-2700000">
            <a:off x="1937659" y="4655357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rot="-2700000">
            <a:off x="1491963" y="510037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-2700000">
            <a:off x="2499401" y="509728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rot="-2700000">
            <a:off x="3490097" y="508740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rot="-2700000">
            <a:off x="5379721" y="510105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rot="-2700000">
            <a:off x="6312731" y="510037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rot="-2700000">
            <a:off x="7310289" y="511093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rot="-2700000">
            <a:off x="7019163" y="4655357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5" name="TextovéPole 184"/>
          <p:cNvSpPr txBox="1"/>
          <p:nvPr/>
        </p:nvSpPr>
        <p:spPr>
          <a:xfrm>
            <a:off x="2705473" y="528175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1400</a:t>
            </a:r>
            <a:endParaRPr lang="cs-CZ" sz="1600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5986777" y="525649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1400</a:t>
            </a:r>
            <a:endParaRPr lang="cs-CZ" sz="1600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1142912" y="480150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200</a:t>
            </a:r>
            <a:endParaRPr lang="cs-CZ" sz="1600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7420652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200</a:t>
            </a:r>
            <a:endParaRPr lang="cs-CZ" sz="1600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6686924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5741544" y="48130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4760728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3752616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3" name="TextovéPole 192"/>
          <p:cNvSpPr txBox="1"/>
          <p:nvPr/>
        </p:nvSpPr>
        <p:spPr>
          <a:xfrm>
            <a:off x="2884148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4" name="TextovéPole 193"/>
          <p:cNvSpPr txBox="1"/>
          <p:nvPr/>
        </p:nvSpPr>
        <p:spPr>
          <a:xfrm>
            <a:off x="1948044" y="48130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1376352" y="437875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6" name="TextovéPole 195"/>
          <p:cNvSpPr txBox="1"/>
          <p:nvPr/>
        </p:nvSpPr>
        <p:spPr>
          <a:xfrm>
            <a:off x="3604228" y="436510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97" name="TextovéPole 196"/>
          <p:cNvSpPr txBox="1"/>
          <p:nvPr/>
        </p:nvSpPr>
        <p:spPr>
          <a:xfrm>
            <a:off x="4978492" y="436510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98" name="TextovéPole 197"/>
          <p:cNvSpPr txBox="1"/>
          <p:nvPr/>
        </p:nvSpPr>
        <p:spPr>
          <a:xfrm>
            <a:off x="7249340" y="437875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199" name="TextovéPole 198"/>
          <p:cNvSpPr txBox="1"/>
          <p:nvPr/>
        </p:nvSpPr>
        <p:spPr>
          <a:xfrm>
            <a:off x="3419872" y="3933056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140x140</a:t>
            </a:r>
            <a:endParaRPr lang="cs-CZ" dirty="0"/>
          </a:p>
        </p:txBody>
      </p:sp>
      <p:sp>
        <p:nvSpPr>
          <p:cNvPr id="201" name="Obdélník 200"/>
          <p:cNvSpPr/>
          <p:nvPr/>
        </p:nvSpPr>
        <p:spPr>
          <a:xfrm>
            <a:off x="3347864" y="4077072"/>
            <a:ext cx="144000" cy="108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3" name="Přímá spojnice se šipkou 202"/>
          <p:cNvCxnSpPr/>
          <p:nvPr/>
        </p:nvCxnSpPr>
        <p:spPr>
          <a:xfrm flipH="1">
            <a:off x="2884148" y="4117722"/>
            <a:ext cx="324486" cy="67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" name="TextovéPole 204"/>
          <p:cNvSpPr txBox="1"/>
          <p:nvPr/>
        </p:nvSpPr>
        <p:spPr>
          <a:xfrm>
            <a:off x="5552816" y="6021288"/>
            <a:ext cx="8980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160x160</a:t>
            </a:r>
            <a:endParaRPr lang="cs-CZ" sz="1600" dirty="0"/>
          </a:p>
        </p:txBody>
      </p:sp>
      <p:sp>
        <p:nvSpPr>
          <p:cNvPr id="207" name="Obdélník 206"/>
          <p:cNvSpPr/>
          <p:nvPr/>
        </p:nvSpPr>
        <p:spPr>
          <a:xfrm>
            <a:off x="5436096" y="6160320"/>
            <a:ext cx="144000" cy="108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cxnSp>
        <p:nvCxnSpPr>
          <p:cNvPr id="209" name="Přímá spojnice se šipkou 208"/>
          <p:cNvCxnSpPr/>
          <p:nvPr/>
        </p:nvCxnSpPr>
        <p:spPr>
          <a:xfrm flipH="1">
            <a:off x="4788024" y="6214348"/>
            <a:ext cx="491191" cy="540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>
            <a:off x="8695049" y="2993376"/>
            <a:ext cx="2694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>
            <a:off x="8056354" y="6165304"/>
            <a:ext cx="9801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>
            <a:off x="8829768" y="2993376"/>
            <a:ext cx="0" cy="31719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>
            <a:off x="8056354" y="3897024"/>
            <a:ext cx="9801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rot="-8100000">
            <a:off x="8692089" y="616685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rot="-8100000">
            <a:off x="8708009" y="391409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-8100000">
            <a:off x="8696531" y="301282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1" name="TextovéPole 220"/>
          <p:cNvSpPr txBox="1"/>
          <p:nvPr/>
        </p:nvSpPr>
        <p:spPr>
          <a:xfrm rot="16200000">
            <a:off x="8438170" y="4784583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 rot="16200000">
            <a:off x="8397855" y="3302849"/>
            <a:ext cx="6896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2x200</a:t>
            </a:r>
            <a:endParaRPr lang="cs-CZ" sz="1600" dirty="0"/>
          </a:p>
        </p:txBody>
      </p:sp>
      <p:cxnSp>
        <p:nvCxnSpPr>
          <p:cNvPr id="224" name="Přímá spojnice 223"/>
          <p:cNvCxnSpPr/>
          <p:nvPr/>
        </p:nvCxnSpPr>
        <p:spPr>
          <a:xfrm>
            <a:off x="457666" y="6453336"/>
            <a:ext cx="84542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rot="-2700000">
            <a:off x="4461033" y="645111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6" name="TextovéPole 225"/>
          <p:cNvSpPr txBox="1"/>
          <p:nvPr/>
        </p:nvSpPr>
        <p:spPr>
          <a:xfrm>
            <a:off x="1979712" y="6195765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4500</a:t>
            </a:r>
            <a:endParaRPr lang="cs-CZ" sz="1600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6665913" y="619260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4500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40787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31540" y="222261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tesařské konstrukce- spojení sedlem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7200" y="894730"/>
            <a:ext cx="4114800" cy="446038"/>
          </a:xfrm>
          <a:prstGeom prst="rect">
            <a:avLst/>
          </a:prstGeom>
          <a:solidFill>
            <a:schemeClr val="accent2">
              <a:lumMod val="75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72000" y="894206"/>
            <a:ext cx="4114800" cy="446038"/>
          </a:xfrm>
          <a:prstGeom prst="rect">
            <a:avLst/>
          </a:prstGeom>
          <a:solidFill>
            <a:schemeClr val="accent2">
              <a:lumMod val="75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" y="1403484"/>
            <a:ext cx="4114800" cy="6573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1.Jaké musí být styčné plochy spojů – 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spojení sedlem?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1412775"/>
            <a:ext cx="4042792" cy="64807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Musí být rovné a doléhat na sebe celou plochou.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67544" y="2123564"/>
            <a:ext cx="4114800" cy="6573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2.Co je to sedlo?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654352" y="2132855"/>
            <a:ext cx="4042792" cy="64807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Krátký trám, který podložíme pod hlavní trám v místě podpory.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67544" y="2852936"/>
            <a:ext cx="4114800" cy="6573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3.Jaká je délka sedla?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654352" y="2862227"/>
            <a:ext cx="4042792" cy="64807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Asi 1/5 rozpětí.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467544" y="3563724"/>
            <a:ext cx="4114800" cy="6573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4.Jak zajišťujeme sedlo s hlavním trámem?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654352" y="3573015"/>
            <a:ext cx="4042792" cy="64807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Sedlo zajišťujeme svorníkem.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467544" y="4283804"/>
            <a:ext cx="4114800" cy="6573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5.Co vkládáme mezi sedlem a hlavním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trámem při větším zatížením</a:t>
            </a:r>
            <a:r>
              <a:rPr lang="cs-CZ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654352" y="4293095"/>
            <a:ext cx="4042792" cy="64807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Vkládají se hmoždíky nebo</a:t>
            </a:r>
            <a:r>
              <a:rPr lang="cs-CZ" dirty="0">
                <a:solidFill>
                  <a:schemeClr val="tx1"/>
                </a:solidFill>
              </a:rPr>
              <a:t> zazubením s </a:t>
            </a:r>
            <a:r>
              <a:rPr lang="cs-CZ" dirty="0" smtClean="0">
                <a:solidFill>
                  <a:schemeClr val="tx1"/>
                </a:solidFill>
              </a:rPr>
              <a:t>klíny. 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467544" y="5003884"/>
            <a:ext cx="4114800" cy="6573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6.Jak se jmenuje trámek ztužující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tesařskou vazbu v podélném směru.?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654352" y="5013175"/>
            <a:ext cx="4042792" cy="64807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Pásek.</a:t>
            </a:r>
          </a:p>
        </p:txBody>
      </p:sp>
    </p:spTree>
    <p:extLst>
      <p:ext uri="{BB962C8B-B14F-4D97-AF65-F5344CB8AC3E}">
        <p14:creationId xmlns:p14="http://schemas.microsoft.com/office/powerpoint/2010/main" val="427091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1" grpId="0" animBg="1"/>
      <p:bldP spid="33" grpId="0" animBg="1"/>
      <p:bldP spid="35" grpId="0" animBg="1"/>
      <p:bldP spid="37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extovéPole 53"/>
          <p:cNvSpPr txBox="1"/>
          <p:nvPr/>
        </p:nvSpPr>
        <p:spPr>
          <a:xfrm>
            <a:off x="467544" y="908720"/>
            <a:ext cx="5630371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Popiš jednotlivé části: a),b),c),d),e),f),g),h),i).     </a:t>
            </a:r>
            <a:endParaRPr lang="cs-CZ" sz="2000" b="1" dirty="0"/>
          </a:p>
        </p:txBody>
      </p:sp>
      <p:cxnSp>
        <p:nvCxnSpPr>
          <p:cNvPr id="55" name="Přímá spojnice 54"/>
          <p:cNvCxnSpPr/>
          <p:nvPr/>
        </p:nvCxnSpPr>
        <p:spPr>
          <a:xfrm>
            <a:off x="395536" y="2996952"/>
            <a:ext cx="8136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467544" y="3429000"/>
            <a:ext cx="80747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251520" y="2924944"/>
            <a:ext cx="41229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ym typeface="Symbol"/>
              </a:rPr>
              <a:t></a:t>
            </a:r>
            <a:endParaRPr lang="cs-CZ" sz="3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8336172" y="2924944"/>
            <a:ext cx="41229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ym typeface="Symbol"/>
              </a:rPr>
              <a:t></a:t>
            </a:r>
            <a:endParaRPr lang="cs-CZ" sz="3600" dirty="0"/>
          </a:p>
        </p:txBody>
      </p:sp>
      <p:cxnSp>
        <p:nvCxnSpPr>
          <p:cNvPr id="59" name="Přímá spojnice 58"/>
          <p:cNvCxnSpPr/>
          <p:nvPr/>
        </p:nvCxnSpPr>
        <p:spPr>
          <a:xfrm>
            <a:off x="4591756" y="299695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1367644" y="3861024"/>
            <a:ext cx="6424960" cy="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1187624" y="371703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V="1">
            <a:off x="7792604" y="3717032"/>
            <a:ext cx="9176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1187624" y="3429000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7884368" y="3429000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355976" y="3861048"/>
            <a:ext cx="0" cy="27363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861461" y="3861048"/>
            <a:ext cx="0" cy="27363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 rot="5400000">
            <a:off x="4369924" y="6284064"/>
            <a:ext cx="412292" cy="64633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ym typeface="Symbol"/>
              </a:rPr>
              <a:t></a:t>
            </a:r>
            <a:endParaRPr lang="cs-CZ" sz="3600" dirty="0"/>
          </a:p>
        </p:txBody>
      </p:sp>
      <p:cxnSp>
        <p:nvCxnSpPr>
          <p:cNvPr id="68" name="Přímá spojnice 67"/>
          <p:cNvCxnSpPr/>
          <p:nvPr/>
        </p:nvCxnSpPr>
        <p:spPr>
          <a:xfrm>
            <a:off x="4427984" y="3645024"/>
            <a:ext cx="0" cy="216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788024" y="3645024"/>
            <a:ext cx="0" cy="216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427984" y="3645024"/>
            <a:ext cx="36004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586236" y="2564904"/>
            <a:ext cx="30778" cy="424847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2061291" y="3861048"/>
            <a:ext cx="2294684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2771800" y="3861048"/>
            <a:ext cx="1584175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2061291" y="3645024"/>
            <a:ext cx="0" cy="252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7164288" y="3609048"/>
            <a:ext cx="0" cy="252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H="1" flipV="1">
            <a:off x="2555776" y="3645024"/>
            <a:ext cx="216024" cy="21602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-60000">
            <a:off x="2061290" y="3677347"/>
            <a:ext cx="576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rot="5400000">
            <a:off x="4864818" y="3865834"/>
            <a:ext cx="2294684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4860032" y="3861048"/>
            <a:ext cx="1584176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6444208" y="3645024"/>
            <a:ext cx="216024" cy="21602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6660232" y="3658672"/>
            <a:ext cx="504056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480000" flipH="1">
            <a:off x="4697910" y="5431271"/>
            <a:ext cx="172135" cy="229977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rot="5760000" flipH="1">
            <a:off x="4345806" y="5431830"/>
            <a:ext cx="172135" cy="229977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355976" y="6165304"/>
            <a:ext cx="170723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4689309" y="6165304"/>
            <a:ext cx="170723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4495053" y="5644435"/>
            <a:ext cx="0" cy="52086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4702368" y="5633952"/>
            <a:ext cx="0" cy="52086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Obdélník 113"/>
          <p:cNvSpPr/>
          <p:nvPr/>
        </p:nvSpPr>
        <p:spPr>
          <a:xfrm>
            <a:off x="1979712" y="2708920"/>
            <a:ext cx="225595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Volný tvar 114"/>
          <p:cNvSpPr/>
          <p:nvPr/>
        </p:nvSpPr>
        <p:spPr>
          <a:xfrm>
            <a:off x="1986352" y="2715904"/>
            <a:ext cx="95646" cy="186199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Volný tvar 115"/>
          <p:cNvSpPr/>
          <p:nvPr/>
        </p:nvSpPr>
        <p:spPr>
          <a:xfrm>
            <a:off x="1986352" y="2708919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Volný tvar 116"/>
          <p:cNvSpPr/>
          <p:nvPr/>
        </p:nvSpPr>
        <p:spPr>
          <a:xfrm>
            <a:off x="2051720" y="2708920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Volný tvar 117"/>
          <p:cNvSpPr/>
          <p:nvPr/>
        </p:nvSpPr>
        <p:spPr>
          <a:xfrm rot="-360000">
            <a:off x="2108584" y="2808224"/>
            <a:ext cx="108000" cy="180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olný tvar 118"/>
          <p:cNvSpPr/>
          <p:nvPr/>
        </p:nvSpPr>
        <p:spPr>
          <a:xfrm>
            <a:off x="2000111" y="2688609"/>
            <a:ext cx="36000" cy="144000"/>
          </a:xfrm>
          <a:custGeom>
            <a:avLst/>
            <a:gdLst>
              <a:gd name="connsiteX0" fmla="*/ 13647 w 13647"/>
              <a:gd name="connsiteY0" fmla="*/ 0 h 122830"/>
              <a:gd name="connsiteX1" fmla="*/ 0 w 13647"/>
              <a:gd name="connsiteY1" fmla="*/ 122830 h 12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" h="122830">
                <a:moveTo>
                  <a:pt x="13647" y="0"/>
                </a:moveTo>
                <a:cubicBezTo>
                  <a:pt x="10235" y="52316"/>
                  <a:pt x="6824" y="104633"/>
                  <a:pt x="0" y="12283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4470032" y="2715583"/>
            <a:ext cx="225595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olný tvar 120"/>
          <p:cNvSpPr/>
          <p:nvPr/>
        </p:nvSpPr>
        <p:spPr>
          <a:xfrm>
            <a:off x="4476672" y="2722567"/>
            <a:ext cx="95646" cy="186199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olný tvar 121"/>
          <p:cNvSpPr/>
          <p:nvPr/>
        </p:nvSpPr>
        <p:spPr>
          <a:xfrm>
            <a:off x="4476672" y="2715582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Volný tvar 122"/>
          <p:cNvSpPr/>
          <p:nvPr/>
        </p:nvSpPr>
        <p:spPr>
          <a:xfrm>
            <a:off x="4542040" y="2715583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olný tvar 123"/>
          <p:cNvSpPr/>
          <p:nvPr/>
        </p:nvSpPr>
        <p:spPr>
          <a:xfrm rot="-360000">
            <a:off x="4598904" y="2814887"/>
            <a:ext cx="108000" cy="180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Volný tvar 124"/>
          <p:cNvSpPr/>
          <p:nvPr/>
        </p:nvSpPr>
        <p:spPr>
          <a:xfrm>
            <a:off x="4490431" y="2695272"/>
            <a:ext cx="36000" cy="144000"/>
          </a:xfrm>
          <a:custGeom>
            <a:avLst/>
            <a:gdLst>
              <a:gd name="connsiteX0" fmla="*/ 13647 w 13647"/>
              <a:gd name="connsiteY0" fmla="*/ 0 h 122830"/>
              <a:gd name="connsiteX1" fmla="*/ 0 w 13647"/>
              <a:gd name="connsiteY1" fmla="*/ 122830 h 12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" h="122830">
                <a:moveTo>
                  <a:pt x="13647" y="0"/>
                </a:moveTo>
                <a:cubicBezTo>
                  <a:pt x="10235" y="52316"/>
                  <a:pt x="6824" y="104633"/>
                  <a:pt x="0" y="12283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6918304" y="2708920"/>
            <a:ext cx="225595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Volný tvar 126"/>
          <p:cNvSpPr/>
          <p:nvPr/>
        </p:nvSpPr>
        <p:spPr>
          <a:xfrm>
            <a:off x="6924944" y="2715904"/>
            <a:ext cx="95646" cy="186199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Volný tvar 127"/>
          <p:cNvSpPr/>
          <p:nvPr/>
        </p:nvSpPr>
        <p:spPr>
          <a:xfrm>
            <a:off x="6924944" y="2708919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Volný tvar 128"/>
          <p:cNvSpPr/>
          <p:nvPr/>
        </p:nvSpPr>
        <p:spPr>
          <a:xfrm>
            <a:off x="6990312" y="2708920"/>
            <a:ext cx="173368" cy="288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Volný tvar 129"/>
          <p:cNvSpPr/>
          <p:nvPr/>
        </p:nvSpPr>
        <p:spPr>
          <a:xfrm rot="-360000">
            <a:off x="7047176" y="2808224"/>
            <a:ext cx="108000" cy="180000"/>
          </a:xfrm>
          <a:custGeom>
            <a:avLst/>
            <a:gdLst>
              <a:gd name="connsiteX0" fmla="*/ 95646 w 95646"/>
              <a:gd name="connsiteY0" fmla="*/ 0 h 186199"/>
              <a:gd name="connsiteX1" fmla="*/ 13760 w 95646"/>
              <a:gd name="connsiteY1" fmla="*/ 177421 h 186199"/>
              <a:gd name="connsiteX2" fmla="*/ 112 w 95646"/>
              <a:gd name="connsiteY2" fmla="*/ 163774 h 186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646" h="186199">
                <a:moveTo>
                  <a:pt x="95646" y="0"/>
                </a:moveTo>
                <a:cubicBezTo>
                  <a:pt x="62664" y="75062"/>
                  <a:pt x="29682" y="150125"/>
                  <a:pt x="13760" y="177421"/>
                </a:cubicBezTo>
                <a:cubicBezTo>
                  <a:pt x="-2162" y="204717"/>
                  <a:pt x="112" y="159225"/>
                  <a:pt x="112" y="16377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Volný tvar 130"/>
          <p:cNvSpPr/>
          <p:nvPr/>
        </p:nvSpPr>
        <p:spPr>
          <a:xfrm>
            <a:off x="6938703" y="2688609"/>
            <a:ext cx="36000" cy="144000"/>
          </a:xfrm>
          <a:custGeom>
            <a:avLst/>
            <a:gdLst>
              <a:gd name="connsiteX0" fmla="*/ 13647 w 13647"/>
              <a:gd name="connsiteY0" fmla="*/ 0 h 122830"/>
              <a:gd name="connsiteX1" fmla="*/ 0 w 13647"/>
              <a:gd name="connsiteY1" fmla="*/ 122830 h 12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" h="122830">
                <a:moveTo>
                  <a:pt x="13647" y="0"/>
                </a:moveTo>
                <a:cubicBezTo>
                  <a:pt x="10235" y="52316"/>
                  <a:pt x="6824" y="104633"/>
                  <a:pt x="0" y="12283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/>
          <p:cNvCxnSpPr/>
          <p:nvPr/>
        </p:nvCxnSpPr>
        <p:spPr>
          <a:xfrm>
            <a:off x="467544" y="2688609"/>
            <a:ext cx="807477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467544" y="2564904"/>
            <a:ext cx="807477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Volný tvar 133"/>
          <p:cNvSpPr/>
          <p:nvPr/>
        </p:nvSpPr>
        <p:spPr>
          <a:xfrm>
            <a:off x="7397087" y="2565779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Volný tvar 134"/>
          <p:cNvSpPr/>
          <p:nvPr/>
        </p:nvSpPr>
        <p:spPr>
          <a:xfrm>
            <a:off x="6516216" y="2564904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olný tvar 135"/>
          <p:cNvSpPr/>
          <p:nvPr/>
        </p:nvSpPr>
        <p:spPr>
          <a:xfrm>
            <a:off x="5508104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Volný tvar 136"/>
          <p:cNvSpPr/>
          <p:nvPr/>
        </p:nvSpPr>
        <p:spPr>
          <a:xfrm>
            <a:off x="4427984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Volný tvar 137"/>
          <p:cNvSpPr/>
          <p:nvPr/>
        </p:nvSpPr>
        <p:spPr>
          <a:xfrm>
            <a:off x="3347864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Volný tvar 138"/>
          <p:cNvSpPr/>
          <p:nvPr/>
        </p:nvSpPr>
        <p:spPr>
          <a:xfrm>
            <a:off x="2195736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Volný tvar 139"/>
          <p:cNvSpPr/>
          <p:nvPr/>
        </p:nvSpPr>
        <p:spPr>
          <a:xfrm>
            <a:off x="1074907" y="2578552"/>
            <a:ext cx="1134477" cy="109182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Volný tvar 140"/>
          <p:cNvSpPr/>
          <p:nvPr/>
        </p:nvSpPr>
        <p:spPr>
          <a:xfrm>
            <a:off x="395536" y="2565779"/>
            <a:ext cx="630421" cy="121955"/>
          </a:xfrm>
          <a:custGeom>
            <a:avLst/>
            <a:gdLst>
              <a:gd name="connsiteX0" fmla="*/ 0 w 1134477"/>
              <a:gd name="connsiteY0" fmla="*/ 0 h 109182"/>
              <a:gd name="connsiteX1" fmla="*/ 1132764 w 1134477"/>
              <a:gd name="connsiteY1" fmla="*/ 68239 h 109182"/>
              <a:gd name="connsiteX2" fmla="*/ 204716 w 1134477"/>
              <a:gd name="connsiteY2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34477" h="109182">
                <a:moveTo>
                  <a:pt x="0" y="0"/>
                </a:moveTo>
                <a:cubicBezTo>
                  <a:pt x="549322" y="25021"/>
                  <a:pt x="1098645" y="50042"/>
                  <a:pt x="1132764" y="68239"/>
                </a:cubicBezTo>
                <a:cubicBezTo>
                  <a:pt x="1166883" y="86436"/>
                  <a:pt x="685799" y="97809"/>
                  <a:pt x="204716" y="109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2" name="Přímá spojnice 141"/>
          <p:cNvCxnSpPr/>
          <p:nvPr/>
        </p:nvCxnSpPr>
        <p:spPr>
          <a:xfrm flipH="1">
            <a:off x="7884368" y="4221088"/>
            <a:ext cx="2221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1187624" y="4221088"/>
            <a:ext cx="0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flipV="1">
            <a:off x="1642145" y="2993376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V="1">
            <a:off x="7452320" y="2996952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V="1">
            <a:off x="5508104" y="2996952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V="1">
            <a:off x="3635896" y="2996952"/>
            <a:ext cx="0" cy="10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120000">
            <a:off x="1537636" y="2975308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120000">
            <a:off x="3523116" y="2975308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-120000">
            <a:off x="5405121" y="2977580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-120000">
            <a:off x="7353105" y="2977580"/>
            <a:ext cx="2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-120000">
            <a:off x="1568805" y="2922430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-120000">
            <a:off x="3563845" y="2922430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rot="-120000">
            <a:off x="5436139" y="2922430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rot="-120000">
            <a:off x="7380269" y="2927458"/>
            <a:ext cx="14401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>
            <a:off x="3604832" y="386976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H="1">
            <a:off x="3604832" y="386976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>
            <a:off x="1606024" y="3856120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H="1">
            <a:off x="1606024" y="3856120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>
            <a:off x="5480808" y="387964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H="1">
            <a:off x="5480808" y="3879648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>
            <a:off x="7407608" y="3872112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flipH="1">
            <a:off x="7407608" y="3872112"/>
            <a:ext cx="72008" cy="1080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" name="Obdélník 163"/>
          <p:cNvSpPr/>
          <p:nvPr/>
        </p:nvSpPr>
        <p:spPr>
          <a:xfrm>
            <a:off x="6372200" y="3384288"/>
            <a:ext cx="198373" cy="6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5" name="Přímá spojnice 164"/>
          <p:cNvCxnSpPr/>
          <p:nvPr/>
        </p:nvCxnSpPr>
        <p:spPr>
          <a:xfrm>
            <a:off x="6426557" y="3373411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>
            <a:off x="6484917" y="3384288"/>
            <a:ext cx="0" cy="72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>
            <a:off x="6539509" y="3370640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Obdélník 167"/>
          <p:cNvSpPr/>
          <p:nvPr/>
        </p:nvSpPr>
        <p:spPr>
          <a:xfrm>
            <a:off x="2532483" y="3384288"/>
            <a:ext cx="198373" cy="6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9" name="Přímá spojnice 168"/>
          <p:cNvCxnSpPr/>
          <p:nvPr/>
        </p:nvCxnSpPr>
        <p:spPr>
          <a:xfrm>
            <a:off x="2586840" y="3373411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2645200" y="3384288"/>
            <a:ext cx="0" cy="72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>
            <a:off x="2699792" y="3370640"/>
            <a:ext cx="0" cy="828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se šipkou 171"/>
          <p:cNvCxnSpPr/>
          <p:nvPr/>
        </p:nvCxnSpPr>
        <p:spPr>
          <a:xfrm rot="120000">
            <a:off x="899592" y="2276872"/>
            <a:ext cx="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>
            <a:off x="899592" y="2276959"/>
            <a:ext cx="6381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ovéPole 173"/>
          <p:cNvSpPr txBox="1"/>
          <p:nvPr/>
        </p:nvSpPr>
        <p:spPr>
          <a:xfrm>
            <a:off x="827584" y="2010326"/>
            <a:ext cx="7553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+3,100</a:t>
            </a:r>
            <a:endParaRPr lang="cs-CZ" sz="1600" dirty="0"/>
          </a:p>
        </p:txBody>
      </p:sp>
      <p:cxnSp>
        <p:nvCxnSpPr>
          <p:cNvPr id="175" name="Přímá spojnice se šipkou 174"/>
          <p:cNvCxnSpPr/>
          <p:nvPr/>
        </p:nvCxnSpPr>
        <p:spPr>
          <a:xfrm flipH="1">
            <a:off x="1678032" y="2179603"/>
            <a:ext cx="340079" cy="71862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6" name="TextovéPole 175"/>
          <p:cNvSpPr txBox="1"/>
          <p:nvPr/>
        </p:nvSpPr>
        <p:spPr>
          <a:xfrm>
            <a:off x="2191837" y="1916832"/>
            <a:ext cx="7959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Svorník</a:t>
            </a:r>
            <a:endParaRPr lang="cs-CZ" sz="1600" dirty="0"/>
          </a:p>
        </p:txBody>
      </p:sp>
      <p:cxnSp>
        <p:nvCxnSpPr>
          <p:cNvPr id="178" name="Přímá spojnice se šipkou 177"/>
          <p:cNvCxnSpPr/>
          <p:nvPr/>
        </p:nvCxnSpPr>
        <p:spPr>
          <a:xfrm flipH="1">
            <a:off x="3059832" y="1916832"/>
            <a:ext cx="270381" cy="64798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TextovéPole 178"/>
          <p:cNvSpPr txBox="1"/>
          <p:nvPr/>
        </p:nvSpPr>
        <p:spPr>
          <a:xfrm>
            <a:off x="3505528" y="1700808"/>
            <a:ext cx="7200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Prkno </a:t>
            </a:r>
            <a:endParaRPr lang="cs-CZ" sz="1600" dirty="0"/>
          </a:p>
        </p:txBody>
      </p:sp>
      <p:cxnSp>
        <p:nvCxnSpPr>
          <p:cNvPr id="180" name="Přímá spojnice se šipkou 179"/>
          <p:cNvCxnSpPr>
            <a:endCxn id="168" idx="0"/>
          </p:cNvCxnSpPr>
          <p:nvPr/>
        </p:nvCxnSpPr>
        <p:spPr>
          <a:xfrm flipH="1">
            <a:off x="2631670" y="1924383"/>
            <a:ext cx="1621234" cy="14599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1" name="TextovéPole 180"/>
          <p:cNvSpPr txBox="1"/>
          <p:nvPr/>
        </p:nvSpPr>
        <p:spPr>
          <a:xfrm>
            <a:off x="4404054" y="1722294"/>
            <a:ext cx="11276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Hmoždinka </a:t>
            </a:r>
            <a:endParaRPr lang="cs-CZ" sz="1600" dirty="0"/>
          </a:p>
        </p:txBody>
      </p:sp>
      <p:sp>
        <p:nvSpPr>
          <p:cNvPr id="184" name="Obdélník 183"/>
          <p:cNvSpPr/>
          <p:nvPr/>
        </p:nvSpPr>
        <p:spPr>
          <a:xfrm>
            <a:off x="4139952" y="3202390"/>
            <a:ext cx="864096" cy="4571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5" name="Přímá spojnice se šipkou 184"/>
          <p:cNvCxnSpPr>
            <a:endCxn id="184" idx="1"/>
          </p:cNvCxnSpPr>
          <p:nvPr/>
        </p:nvCxnSpPr>
        <p:spPr>
          <a:xfrm>
            <a:off x="4139952" y="2348233"/>
            <a:ext cx="0" cy="87701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TextovéPole 185"/>
          <p:cNvSpPr txBox="1"/>
          <p:nvPr/>
        </p:nvSpPr>
        <p:spPr>
          <a:xfrm>
            <a:off x="4283968" y="2132856"/>
            <a:ext cx="14092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Tesařská skoba</a:t>
            </a:r>
            <a:endParaRPr lang="cs-CZ" sz="1600" dirty="0"/>
          </a:p>
        </p:txBody>
      </p:sp>
      <p:cxnSp>
        <p:nvCxnSpPr>
          <p:cNvPr id="187" name="Přímá spojnice se šipkou 186"/>
          <p:cNvCxnSpPr>
            <a:endCxn id="124" idx="0"/>
          </p:cNvCxnSpPr>
          <p:nvPr/>
        </p:nvCxnSpPr>
        <p:spPr>
          <a:xfrm flipH="1">
            <a:off x="4697201" y="2302133"/>
            <a:ext cx="1098935" cy="50760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>
            <a:off x="1187624" y="5546818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>
            <a:off x="1187624" y="5085184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>
            <a:off x="1187624" y="4653136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rot="-2700000">
            <a:off x="7743011" y="5560466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-2700000">
            <a:off x="1046267" y="554674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-2700000">
            <a:off x="1056147" y="510037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rot="-2700000">
            <a:off x="1045593" y="4665237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rot="-2700000">
            <a:off x="7743011" y="510105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-2700000">
            <a:off x="7739243" y="465468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>
            <a:off x="2061471" y="4293096"/>
            <a:ext cx="0" cy="5456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>
            <a:off x="7164288" y="4278774"/>
            <a:ext cx="0" cy="5456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>
            <a:off x="1619672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>
            <a:off x="2627784" y="4797152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>
            <a:off x="3635896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>
            <a:off x="5508104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>
            <a:off x="6457856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>
            <a:off x="7452320" y="4824448"/>
            <a:ext cx="0" cy="404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-2700000">
            <a:off x="4475355" y="553310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rot="-2700000">
            <a:off x="4471587" y="508740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-2700000">
            <a:off x="4471587" y="463794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rot="-2700000">
            <a:off x="1937659" y="4655357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 rot="-2700000">
            <a:off x="1491963" y="510037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 rot="-2700000">
            <a:off x="2499401" y="509728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2700000">
            <a:off x="3490097" y="508740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-2700000">
            <a:off x="5379721" y="510105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rot="-2700000">
            <a:off x="6312731" y="5100379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rot="-2700000">
            <a:off x="7310289" y="511093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rot="-2700000">
            <a:off x="7019163" y="4655357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8" name="TextovéPole 217"/>
          <p:cNvSpPr txBox="1"/>
          <p:nvPr/>
        </p:nvSpPr>
        <p:spPr>
          <a:xfrm>
            <a:off x="2705473" y="528175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1400</a:t>
            </a:r>
            <a:endParaRPr lang="cs-CZ" sz="1600" dirty="0"/>
          </a:p>
        </p:txBody>
      </p:sp>
      <p:sp>
        <p:nvSpPr>
          <p:cNvPr id="219" name="TextovéPole 218"/>
          <p:cNvSpPr txBox="1"/>
          <p:nvPr/>
        </p:nvSpPr>
        <p:spPr>
          <a:xfrm>
            <a:off x="5986777" y="525649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1400</a:t>
            </a:r>
            <a:endParaRPr lang="cs-CZ" sz="1600" dirty="0"/>
          </a:p>
        </p:txBody>
      </p:sp>
      <p:sp>
        <p:nvSpPr>
          <p:cNvPr id="220" name="TextovéPole 219"/>
          <p:cNvSpPr txBox="1"/>
          <p:nvPr/>
        </p:nvSpPr>
        <p:spPr>
          <a:xfrm>
            <a:off x="1142912" y="480150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200</a:t>
            </a:r>
            <a:endParaRPr lang="cs-CZ" sz="1600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7420652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200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>
            <a:off x="6686924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23" name="TextovéPole 222"/>
          <p:cNvSpPr txBox="1"/>
          <p:nvPr/>
        </p:nvSpPr>
        <p:spPr>
          <a:xfrm>
            <a:off x="5741544" y="48130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24" name="TextovéPole 223"/>
          <p:cNvSpPr txBox="1"/>
          <p:nvPr/>
        </p:nvSpPr>
        <p:spPr>
          <a:xfrm>
            <a:off x="4760728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25" name="TextovéPole 224"/>
          <p:cNvSpPr txBox="1"/>
          <p:nvPr/>
        </p:nvSpPr>
        <p:spPr>
          <a:xfrm>
            <a:off x="3752616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26" name="TextovéPole 225"/>
          <p:cNvSpPr txBox="1"/>
          <p:nvPr/>
        </p:nvSpPr>
        <p:spPr>
          <a:xfrm>
            <a:off x="2884148" y="481080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1948044" y="48130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28" name="TextovéPole 227"/>
          <p:cNvSpPr txBox="1"/>
          <p:nvPr/>
        </p:nvSpPr>
        <p:spPr>
          <a:xfrm>
            <a:off x="1376352" y="437875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29" name="TextovéPole 228"/>
          <p:cNvSpPr txBox="1"/>
          <p:nvPr/>
        </p:nvSpPr>
        <p:spPr>
          <a:xfrm>
            <a:off x="3604228" y="436510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230" name="TextovéPole 229"/>
          <p:cNvSpPr txBox="1"/>
          <p:nvPr/>
        </p:nvSpPr>
        <p:spPr>
          <a:xfrm>
            <a:off x="4978492" y="436510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231" name="TextovéPole 230"/>
          <p:cNvSpPr txBox="1"/>
          <p:nvPr/>
        </p:nvSpPr>
        <p:spPr>
          <a:xfrm>
            <a:off x="7249340" y="437875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4</a:t>
            </a:r>
            <a:r>
              <a:rPr lang="cs-CZ" sz="1600" dirty="0" smtClean="0"/>
              <a:t>00</a:t>
            </a:r>
            <a:endParaRPr lang="cs-CZ" sz="1600" dirty="0"/>
          </a:p>
        </p:txBody>
      </p:sp>
      <p:sp>
        <p:nvSpPr>
          <p:cNvPr id="232" name="TextovéPole 231"/>
          <p:cNvSpPr txBox="1"/>
          <p:nvPr/>
        </p:nvSpPr>
        <p:spPr>
          <a:xfrm>
            <a:off x="3602199" y="3901992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pásek</a:t>
            </a:r>
            <a:endParaRPr lang="cs-CZ" dirty="0"/>
          </a:p>
        </p:txBody>
      </p:sp>
      <p:cxnSp>
        <p:nvCxnSpPr>
          <p:cNvPr id="234" name="Přímá spojnice se šipkou 233"/>
          <p:cNvCxnSpPr/>
          <p:nvPr/>
        </p:nvCxnSpPr>
        <p:spPr>
          <a:xfrm flipH="1">
            <a:off x="2884148" y="4117722"/>
            <a:ext cx="324486" cy="67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TextovéPole 234"/>
          <p:cNvSpPr txBox="1"/>
          <p:nvPr/>
        </p:nvSpPr>
        <p:spPr>
          <a:xfrm>
            <a:off x="5652120" y="6021288"/>
            <a:ext cx="8915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Sloupek </a:t>
            </a:r>
            <a:endParaRPr lang="cs-CZ" sz="1600" dirty="0"/>
          </a:p>
        </p:txBody>
      </p:sp>
      <p:cxnSp>
        <p:nvCxnSpPr>
          <p:cNvPr id="237" name="Přímá spojnice se šipkou 236"/>
          <p:cNvCxnSpPr/>
          <p:nvPr/>
        </p:nvCxnSpPr>
        <p:spPr>
          <a:xfrm flipH="1">
            <a:off x="4788024" y="6214348"/>
            <a:ext cx="491191" cy="540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>
            <a:off x="8695049" y="2993376"/>
            <a:ext cx="2694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>
            <a:off x="8056354" y="6165304"/>
            <a:ext cx="9801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>
            <a:off x="8829768" y="2993376"/>
            <a:ext cx="0" cy="31719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>
            <a:off x="8056354" y="3897024"/>
            <a:ext cx="9801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rot="-8100000">
            <a:off x="8692089" y="616685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-8100000">
            <a:off x="8708009" y="3914093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rot="-8100000">
            <a:off x="8696531" y="3012821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" name="TextovéPole 244"/>
          <p:cNvSpPr txBox="1"/>
          <p:nvPr/>
        </p:nvSpPr>
        <p:spPr>
          <a:xfrm rot="16200000">
            <a:off x="8438170" y="4784583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246" name="TextovéPole 245"/>
          <p:cNvSpPr txBox="1"/>
          <p:nvPr/>
        </p:nvSpPr>
        <p:spPr>
          <a:xfrm rot="16200000">
            <a:off x="8397855" y="3302849"/>
            <a:ext cx="6896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2x200</a:t>
            </a:r>
            <a:endParaRPr lang="cs-CZ" sz="1600" dirty="0"/>
          </a:p>
        </p:txBody>
      </p:sp>
      <p:cxnSp>
        <p:nvCxnSpPr>
          <p:cNvPr id="247" name="Přímá spojnice 246"/>
          <p:cNvCxnSpPr/>
          <p:nvPr/>
        </p:nvCxnSpPr>
        <p:spPr>
          <a:xfrm>
            <a:off x="457666" y="6453336"/>
            <a:ext cx="84542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rot="-2700000">
            <a:off x="4461033" y="6451115"/>
            <a:ext cx="287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9" name="TextovéPole 248"/>
          <p:cNvSpPr txBox="1"/>
          <p:nvPr/>
        </p:nvSpPr>
        <p:spPr>
          <a:xfrm>
            <a:off x="1979712" y="6195765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4500</a:t>
            </a:r>
            <a:endParaRPr lang="cs-CZ" sz="1600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6665913" y="619260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4500</a:t>
            </a:r>
            <a:endParaRPr lang="cs-CZ" sz="1600" dirty="0"/>
          </a:p>
        </p:txBody>
      </p:sp>
      <p:sp>
        <p:nvSpPr>
          <p:cNvPr id="251" name="Nadpis 1"/>
          <p:cNvSpPr txBox="1">
            <a:spLocks/>
          </p:cNvSpPr>
          <p:nvPr/>
        </p:nvSpPr>
        <p:spPr>
          <a:xfrm>
            <a:off x="431540" y="222261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tesařské konstrukce- spojení sedlem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2060848"/>
            <a:ext cx="705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Trám 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6238796" y="1494076"/>
            <a:ext cx="448128" cy="1708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732240" y="1124744"/>
            <a:ext cx="1267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trám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86352" y="187687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9624" y="1701794"/>
            <a:ext cx="377026" cy="3052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05675" y="169499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209626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41544" y="2047200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16216" y="1124744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cxnSp>
        <p:nvCxnSpPr>
          <p:cNvPr id="253" name="Přímá spojnice se šipkou 252"/>
          <p:cNvCxnSpPr/>
          <p:nvPr/>
        </p:nvCxnSpPr>
        <p:spPr>
          <a:xfrm flipH="1">
            <a:off x="6112158" y="2010326"/>
            <a:ext cx="899470" cy="167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4" name="TextovéPole 253"/>
          <p:cNvSpPr txBox="1"/>
          <p:nvPr/>
        </p:nvSpPr>
        <p:spPr>
          <a:xfrm>
            <a:off x="7020272" y="177281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cs-CZ" dirty="0"/>
          </a:p>
        </p:txBody>
      </p:sp>
      <p:sp>
        <p:nvSpPr>
          <p:cNvPr id="255" name="Obdélník 254"/>
          <p:cNvSpPr/>
          <p:nvPr/>
        </p:nvSpPr>
        <p:spPr>
          <a:xfrm>
            <a:off x="7308304" y="1773738"/>
            <a:ext cx="821836" cy="3864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Sedlo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79624" y="392376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364088" y="601199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546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/>
      <p:bldP spid="179" grpId="0"/>
      <p:bldP spid="181" grpId="0"/>
      <p:bldP spid="186" grpId="0"/>
      <p:bldP spid="232" grpId="0"/>
      <p:bldP spid="235" grpId="0"/>
      <p:bldP spid="4" grpId="0"/>
      <p:bldP spid="10" grpId="0"/>
      <p:bldP spid="25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tesařské konstrukce- spojení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sedlem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4744"/>
            <a:ext cx="8229600" cy="4308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3. ročník  učebního oboru Tesař, PaedDr. Pavel Kačena – Ing. Miroslav Šulc, INFORMATORIUM, Praha 1994. ISBN </a:t>
            </a:r>
            <a:r>
              <a:rPr lang="cs-CZ" sz="1100" dirty="0" smtClean="0">
                <a:solidFill>
                  <a:schemeClr val="tx1"/>
                </a:solidFill>
              </a:rPr>
              <a:t>80-85427-49-4,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r>
              <a:rPr lang="cs-CZ" sz="1100" b="1" dirty="0" smtClean="0">
                <a:solidFill>
                  <a:schemeClr val="tx1"/>
                </a:solidFill>
              </a:rPr>
              <a:t> 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01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590</Words>
  <Application>Microsoft Office PowerPoint</Application>
  <PresentationFormat>Předvádění na obrazovce (4:3)</PresentationFormat>
  <Paragraphs>146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Základní tesařské konstrukce – spojení sedlem</vt:lpstr>
      <vt:lpstr>3</vt:lpstr>
      <vt:lpstr>Prezentace aplikace PowerPoint</vt:lpstr>
      <vt:lpstr>Základní tesařské konstrukce- spojení sedlem</vt:lpstr>
      <vt:lpstr>Základní tesařské konstrukce- spojení sedlem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2013-02-06T14:10:08Z</dcterms:created>
  <dcterms:modified xsi:type="dcterms:W3CDTF">2013-02-06T17:28:49Z</dcterms:modified>
</cp:coreProperties>
</file>