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74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286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132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118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593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346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180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50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187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511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829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3B21EE-1742-4543-BDD1-68F238EC8F3B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6A9F8-2C99-4E28-ACEA-B1BCEA509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422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vzpěradlo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0611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VY_32_INOVACE_OK_TP_17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</a:t>
                      </a:r>
                      <a:r>
                        <a:rPr lang="cs-CZ" smtClean="0"/>
                        <a:t>Josef Kůra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Únor 2</a:t>
                      </a:r>
                      <a:r>
                        <a:rPr lang="cs-CZ" dirty="0" smtClean="0"/>
                        <a:t>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2686470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 slouží  pro 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 žáky  oboru  tesařské 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kreslení  jednoduchého  a dvojitého  vzpěradla .  Popisuje   jednoduché   a  dvojité  vzpěradlo. 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75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Vzpěradlo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25" y="1196752"/>
            <a:ext cx="2167853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Vzpěradlo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8826" y="4206607"/>
            <a:ext cx="3857150" cy="5227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Podle počtu podporovaných bodů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499992" y="4193828"/>
            <a:ext cx="4176597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Jednoduché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66678" y="1196752"/>
            <a:ext cx="6012500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Tx/>
              <a:buChar char="-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Vazní  trám je podporován zdola</a:t>
            </a:r>
          </a:p>
          <a:p>
            <a:pPr marL="342900" indent="-342900">
              <a:buFontTx/>
              <a:buChar char="-"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99992" y="4837640"/>
            <a:ext cx="4176597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Dvojité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99992" y="5485712"/>
            <a:ext cx="4176597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Vícenásobné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27784" y="1916832"/>
            <a:ext cx="6048805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schemeClr val="tx1"/>
                </a:solidFill>
              </a:rPr>
              <a:t>Je podepřen vzpěrami v jednom  nebo  více  bodech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627784" y="2564904"/>
            <a:ext cx="6048805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schemeClr val="tx1"/>
                </a:solidFill>
              </a:rPr>
              <a:t>Vzpěry přenáší zatížení přímo do </a:t>
            </a:r>
            <a:r>
              <a:rPr lang="cs-CZ" sz="2000" dirty="0" smtClean="0">
                <a:solidFill>
                  <a:schemeClr val="tx1"/>
                </a:solidFill>
              </a:rPr>
              <a:t>podpor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27784" y="3284984"/>
            <a:ext cx="6051395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-    vzpěry  zvyšuj </a:t>
            </a:r>
            <a:r>
              <a:rPr lang="cs-CZ" sz="2000" dirty="0">
                <a:solidFill>
                  <a:schemeClr val="tx1"/>
                </a:solidFill>
              </a:rPr>
              <a:t>únosnost  vazního </a:t>
            </a:r>
            <a:r>
              <a:rPr lang="cs-CZ" sz="2000" dirty="0" smtClean="0">
                <a:solidFill>
                  <a:schemeClr val="tx1"/>
                </a:solidFill>
              </a:rPr>
              <a:t>trámu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49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5" y="188640"/>
            <a:ext cx="8208911" cy="720080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27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Vzpěradlo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023119"/>
            <a:ext cx="314560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Jednoduché  vzpěradlo</a:t>
            </a:r>
            <a:endParaRPr lang="cs-CZ" sz="24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154792" y="3603480"/>
            <a:ext cx="0" cy="20882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030444" y="3603480"/>
            <a:ext cx="0" cy="20882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722744" y="3473978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7" idx="0"/>
            <a:endCxn id="7" idx="1"/>
          </p:cNvCxnSpPr>
          <p:nvPr/>
        </p:nvCxnSpPr>
        <p:spPr>
          <a:xfrm flipH="1">
            <a:off x="1722744" y="3473978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7" idx="3"/>
            <a:endCxn id="7" idx="2"/>
          </p:cNvCxnSpPr>
          <p:nvPr/>
        </p:nvCxnSpPr>
        <p:spPr>
          <a:xfrm flipH="1">
            <a:off x="1938768" y="3581990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750040" y="3503347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7030444" y="3473978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1" idx="0"/>
            <a:endCxn id="11" idx="1"/>
          </p:cNvCxnSpPr>
          <p:nvPr/>
        </p:nvCxnSpPr>
        <p:spPr>
          <a:xfrm flipH="1">
            <a:off x="7030444" y="3473978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11" idx="3"/>
            <a:endCxn id="11" idx="2"/>
          </p:cNvCxnSpPr>
          <p:nvPr/>
        </p:nvCxnSpPr>
        <p:spPr>
          <a:xfrm flipH="1">
            <a:off x="7246468" y="3581990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7057740" y="3503347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7079214" y="3329962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rot="-480000" flipH="1">
            <a:off x="7061508" y="3357258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rot="600000" flipH="1">
            <a:off x="7102452" y="336102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904119" y="3329962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rot="-480000" flipH="1">
            <a:off x="1886413" y="3357258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600000" flipH="1">
            <a:off x="1927357" y="336102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794752" y="3329962"/>
            <a:ext cx="558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794752" y="3113938"/>
            <a:ext cx="558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390484" y="3113938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794752" y="3113938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736392" y="3113544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7461111" y="3113938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462492" y="3113938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146680" y="3113938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s odříznutým a zakulaceným jedním rohem 28"/>
          <p:cNvSpPr/>
          <p:nvPr/>
        </p:nvSpPr>
        <p:spPr>
          <a:xfrm>
            <a:off x="2154792" y="5691712"/>
            <a:ext cx="252000" cy="252000"/>
          </a:xfrm>
          <a:prstGeom prst="snipRoundRect">
            <a:avLst>
              <a:gd name="adj1" fmla="val 16667"/>
              <a:gd name="adj2" fmla="val 34577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2168440" y="5722776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300000" flipH="1">
            <a:off x="2199504" y="5822080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8940000">
            <a:off x="2154792" y="5834934"/>
            <a:ext cx="252000" cy="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 rot="2640000">
            <a:off x="2366991" y="5588138"/>
            <a:ext cx="165447" cy="1656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2451039" y="3462930"/>
            <a:ext cx="2010353" cy="20936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421393" y="5943712"/>
            <a:ext cx="0" cy="684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783356" y="5966096"/>
            <a:ext cx="0" cy="684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2584463" y="3657486"/>
            <a:ext cx="1956393" cy="19968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s odříznutým a zakulaceným jedním rohem 37"/>
          <p:cNvSpPr/>
          <p:nvPr/>
        </p:nvSpPr>
        <p:spPr>
          <a:xfrm rot="16200000">
            <a:off x="6765222" y="5691713"/>
            <a:ext cx="252000" cy="252000"/>
          </a:xfrm>
          <a:prstGeom prst="snipRoundRect">
            <a:avLst>
              <a:gd name="adj1" fmla="val 16667"/>
              <a:gd name="adj2" fmla="val 44468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rot="-720000" flipH="1">
            <a:off x="6780834" y="5733076"/>
            <a:ext cx="216000" cy="1519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600000" flipH="1">
            <a:off x="6866624" y="5745625"/>
            <a:ext cx="144000" cy="24087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 rot="2640000">
            <a:off x="6670894" y="5593862"/>
            <a:ext cx="165600" cy="165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/>
          <p:nvPr/>
        </p:nvCxnSpPr>
        <p:spPr>
          <a:xfrm rot="2700000">
            <a:off x="4206377" y="4519348"/>
            <a:ext cx="29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589420" y="3657485"/>
            <a:ext cx="2047228" cy="20205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449714" y="6308148"/>
            <a:ext cx="43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 rot="2640000">
            <a:off x="3295083" y="3538085"/>
            <a:ext cx="62458" cy="21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rot="2640000" flipH="1">
            <a:off x="3453965" y="3711904"/>
            <a:ext cx="61200" cy="21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 rot="-2700000">
            <a:off x="5659359" y="3682383"/>
            <a:ext cx="61200" cy="21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-2700000">
            <a:off x="5803375" y="3538367"/>
            <a:ext cx="61200" cy="21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51"/>
          <p:cNvCxnSpPr/>
          <p:nvPr/>
        </p:nvCxnSpPr>
        <p:spPr>
          <a:xfrm rot="-480000" flipV="1">
            <a:off x="2359872" y="5593278"/>
            <a:ext cx="144000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-480000" flipV="1">
            <a:off x="2390936" y="5642871"/>
            <a:ext cx="144000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rot="-2640000">
            <a:off x="6771880" y="5559653"/>
            <a:ext cx="0" cy="202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640000">
            <a:off x="6727171" y="5604903"/>
            <a:ext cx="0" cy="202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455302" y="6483800"/>
            <a:ext cx="4320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2455302" y="6636200"/>
            <a:ext cx="4320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1146680" y="3113938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1146680" y="3113938"/>
            <a:ext cx="468000" cy="388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1146680" y="3575443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1146680" y="3727843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146680" y="3826678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146680" y="4006374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1146680" y="4493338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1146680" y="4645738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1146680" y="5110346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1133032" y="5289194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1146680" y="5779602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1290696" y="5932002"/>
            <a:ext cx="864096" cy="6958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1915946" y="6206386"/>
            <a:ext cx="513230" cy="4214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2082784" y="6353432"/>
            <a:ext cx="355566" cy="2967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7010268" y="3288152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7030444" y="3451080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>
            <a:off x="7030444" y="397716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7030444" y="416212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7030444" y="466156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7030444" y="4823000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H="1">
            <a:off x="6765222" y="5403680"/>
            <a:ext cx="1289742" cy="1098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6777244" y="5571224"/>
            <a:ext cx="1289742" cy="1098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7462492" y="6110112"/>
            <a:ext cx="609888" cy="5177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7601244" y="6279909"/>
            <a:ext cx="471136" cy="388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488076" y="3113938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H="1">
            <a:off x="1979712" y="4040144"/>
            <a:ext cx="0" cy="10034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7160812" y="4035640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1979712" y="4876944"/>
            <a:ext cx="5184000" cy="268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rot="-2700000">
            <a:off x="1857152" y="4882536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rot="-2700000">
            <a:off x="7031372" y="4916712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-8100000">
            <a:off x="3550302" y="6307788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rot="-2700000">
            <a:off x="2029330" y="5141708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V="1">
            <a:off x="2586840" y="5770039"/>
            <a:ext cx="1188000" cy="95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Oblouk 115"/>
          <p:cNvSpPr/>
          <p:nvPr/>
        </p:nvSpPr>
        <p:spPr>
          <a:xfrm>
            <a:off x="2757818" y="5110345"/>
            <a:ext cx="804842" cy="1306755"/>
          </a:xfrm>
          <a:prstGeom prst="arc">
            <a:avLst>
              <a:gd name="adj1" fmla="val 16492649"/>
              <a:gd name="adj2" fmla="val 0"/>
            </a:avLst>
          </a:prstGeom>
          <a:ln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TextovéPole 116"/>
          <p:cNvSpPr txBox="1"/>
          <p:nvPr/>
        </p:nvSpPr>
        <p:spPr>
          <a:xfrm>
            <a:off x="2974176" y="5458272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45%</a:t>
            </a:r>
            <a:endParaRPr lang="cs-CZ" dirty="0"/>
          </a:p>
        </p:txBody>
      </p:sp>
      <p:sp>
        <p:nvSpPr>
          <p:cNvPr id="119" name="Obdélník 118"/>
          <p:cNvSpPr/>
          <p:nvPr/>
        </p:nvSpPr>
        <p:spPr>
          <a:xfrm>
            <a:off x="4488076" y="3344476"/>
            <a:ext cx="144016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1" name="Přímá spojnice 120"/>
          <p:cNvCxnSpPr/>
          <p:nvPr/>
        </p:nvCxnSpPr>
        <p:spPr>
          <a:xfrm>
            <a:off x="4517104" y="3344476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4560084" y="3344476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4588550" y="3344476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rot="240000" flipV="1">
            <a:off x="4464097" y="3768622"/>
            <a:ext cx="210818" cy="118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4531056" y="3675488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4603064" y="3675488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rot="-2700000" flipH="1">
            <a:off x="4234586" y="3874424"/>
            <a:ext cx="252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rot="-8100000" flipH="1">
            <a:off x="4646972" y="3883144"/>
            <a:ext cx="252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rot="-60000">
            <a:off x="4444515" y="3802715"/>
            <a:ext cx="2606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4560084" y="3113544"/>
            <a:ext cx="9422" cy="787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4515372" y="3846800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rot="-2280000">
            <a:off x="4578603" y="3834768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rot="4500000">
            <a:off x="4530948" y="3826056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rot="-2700000">
            <a:off x="4106386" y="3719030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-8100000">
            <a:off x="4883734" y="3726400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>
            <a:off x="4185756" y="3732255"/>
            <a:ext cx="207003" cy="190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flipH="1">
            <a:off x="4705183" y="3729488"/>
            <a:ext cx="250551" cy="2219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480000">
            <a:off x="4405559" y="3847832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-3960000">
            <a:off x="4357904" y="3838101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rot="-4740000">
            <a:off x="4731244" y="3847196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1800000">
            <a:off x="4732458" y="3866567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ovéPole 152"/>
          <p:cNvSpPr txBox="1"/>
          <p:nvPr/>
        </p:nvSpPr>
        <p:spPr>
          <a:xfrm>
            <a:off x="4211960" y="4582732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8 000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4427984" y="5633824"/>
            <a:ext cx="1598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MAX  HLADINA</a:t>
            </a:r>
            <a:endParaRPr lang="cs-CZ" dirty="0"/>
          </a:p>
        </p:txBody>
      </p:sp>
      <p:cxnSp>
        <p:nvCxnSpPr>
          <p:cNvPr id="156" name="Přímá spojnice 155"/>
          <p:cNvCxnSpPr/>
          <p:nvPr/>
        </p:nvCxnSpPr>
        <p:spPr>
          <a:xfrm flipV="1">
            <a:off x="4461392" y="5966096"/>
            <a:ext cx="1565107" cy="9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se šipkou 157"/>
          <p:cNvCxnSpPr/>
          <p:nvPr/>
        </p:nvCxnSpPr>
        <p:spPr>
          <a:xfrm rot="180000">
            <a:off x="4461392" y="6003156"/>
            <a:ext cx="12938" cy="3049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TextovéPole 158"/>
          <p:cNvSpPr txBox="1"/>
          <p:nvPr/>
        </p:nvSpPr>
        <p:spPr>
          <a:xfrm>
            <a:off x="6228184" y="584984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61" name="Přímá spojnice se šipkou 160"/>
          <p:cNvCxnSpPr>
            <a:stCxn id="159" idx="3"/>
            <a:endCxn id="41" idx="2"/>
          </p:cNvCxnSpPr>
          <p:nvPr/>
        </p:nvCxnSpPr>
        <p:spPr>
          <a:xfrm flipV="1">
            <a:off x="6523458" y="5736223"/>
            <a:ext cx="172718" cy="29829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2" name="TextovéPole 161"/>
          <p:cNvSpPr txBox="1"/>
          <p:nvPr/>
        </p:nvSpPr>
        <p:spPr>
          <a:xfrm>
            <a:off x="6281730" y="448169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64" name="Přímá spojnice se šipkou 163"/>
          <p:cNvCxnSpPr>
            <a:stCxn id="162" idx="1"/>
          </p:cNvCxnSpPr>
          <p:nvPr/>
        </p:nvCxnSpPr>
        <p:spPr>
          <a:xfrm flipH="1">
            <a:off x="5833975" y="4666362"/>
            <a:ext cx="447755" cy="1010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TextovéPole 164"/>
          <p:cNvSpPr txBox="1"/>
          <p:nvPr/>
        </p:nvSpPr>
        <p:spPr>
          <a:xfrm>
            <a:off x="5868144" y="255561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67" name="Přímá spojnice se šipkou 166"/>
          <p:cNvCxnSpPr/>
          <p:nvPr/>
        </p:nvCxnSpPr>
        <p:spPr>
          <a:xfrm flipH="1">
            <a:off x="5868144" y="2906812"/>
            <a:ext cx="141225" cy="3151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TextovéPole 167"/>
          <p:cNvSpPr txBox="1"/>
          <p:nvPr/>
        </p:nvSpPr>
        <p:spPr>
          <a:xfrm>
            <a:off x="2566739" y="340157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70" name="Přímá spojnice se šipkou 169"/>
          <p:cNvCxnSpPr>
            <a:stCxn id="168" idx="1"/>
            <a:endCxn id="18" idx="3"/>
          </p:cNvCxnSpPr>
          <p:nvPr/>
        </p:nvCxnSpPr>
        <p:spPr>
          <a:xfrm flipH="1" flipV="1">
            <a:off x="2071373" y="3401970"/>
            <a:ext cx="495366" cy="1842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extovéPole 170"/>
          <p:cNvSpPr txBox="1"/>
          <p:nvPr/>
        </p:nvSpPr>
        <p:spPr>
          <a:xfrm>
            <a:off x="6228184" y="35455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73" name="Přímá spojnice se šipkou 172"/>
          <p:cNvCxnSpPr>
            <a:stCxn id="171" idx="3"/>
          </p:cNvCxnSpPr>
          <p:nvPr/>
        </p:nvCxnSpPr>
        <p:spPr>
          <a:xfrm flipV="1">
            <a:off x="6528266" y="3581990"/>
            <a:ext cx="646194" cy="1482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TextovéPole 173"/>
          <p:cNvSpPr txBox="1"/>
          <p:nvPr/>
        </p:nvSpPr>
        <p:spPr>
          <a:xfrm>
            <a:off x="5436096" y="512976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176" name="Přímá spojnice se šipkou 175"/>
          <p:cNvCxnSpPr>
            <a:stCxn id="174" idx="3"/>
          </p:cNvCxnSpPr>
          <p:nvPr/>
        </p:nvCxnSpPr>
        <p:spPr>
          <a:xfrm flipV="1">
            <a:off x="5691294" y="4974028"/>
            <a:ext cx="536890" cy="3404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se šipkou 177"/>
          <p:cNvCxnSpPr>
            <a:stCxn id="174" idx="3"/>
          </p:cNvCxnSpPr>
          <p:nvPr/>
        </p:nvCxnSpPr>
        <p:spPr>
          <a:xfrm flipV="1">
            <a:off x="5691294" y="5272888"/>
            <a:ext cx="536890" cy="415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TextovéPole 178"/>
          <p:cNvSpPr txBox="1"/>
          <p:nvPr/>
        </p:nvSpPr>
        <p:spPr>
          <a:xfrm>
            <a:off x="3851920" y="504846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181" name="Přímá spojnice se šipkou 180"/>
          <p:cNvCxnSpPr>
            <a:stCxn id="179" idx="1"/>
            <a:endCxn id="49" idx="1"/>
          </p:cNvCxnSpPr>
          <p:nvPr/>
        </p:nvCxnSpPr>
        <p:spPr>
          <a:xfrm flipH="1" flipV="1">
            <a:off x="3506577" y="4813161"/>
            <a:ext cx="345343" cy="4199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se šipkou 182"/>
          <p:cNvCxnSpPr>
            <a:stCxn id="179" idx="1"/>
          </p:cNvCxnSpPr>
          <p:nvPr/>
        </p:nvCxnSpPr>
        <p:spPr>
          <a:xfrm flipH="1" flipV="1">
            <a:off x="3160239" y="4767398"/>
            <a:ext cx="691681" cy="4657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" name="TextovéPole 183"/>
          <p:cNvSpPr txBox="1"/>
          <p:nvPr/>
        </p:nvSpPr>
        <p:spPr>
          <a:xfrm>
            <a:off x="2771800" y="41216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86" name="Přímá spojnice se šipkou 185"/>
          <p:cNvCxnSpPr>
            <a:stCxn id="184" idx="3"/>
          </p:cNvCxnSpPr>
          <p:nvPr/>
        </p:nvCxnSpPr>
        <p:spPr>
          <a:xfrm>
            <a:off x="3078294" y="4306322"/>
            <a:ext cx="696546" cy="4453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TextovéPole 187"/>
          <p:cNvSpPr txBox="1"/>
          <p:nvPr/>
        </p:nvSpPr>
        <p:spPr>
          <a:xfrm>
            <a:off x="5243945" y="3329568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g</a:t>
            </a:r>
          </a:p>
        </p:txBody>
      </p:sp>
      <p:cxnSp>
        <p:nvCxnSpPr>
          <p:cNvPr id="190" name="Přímá spojnice se šipkou 189"/>
          <p:cNvCxnSpPr>
            <a:endCxn id="119" idx="1"/>
          </p:cNvCxnSpPr>
          <p:nvPr/>
        </p:nvCxnSpPr>
        <p:spPr>
          <a:xfrm flipH="1" flipV="1">
            <a:off x="4488076" y="3452488"/>
            <a:ext cx="756000" cy="72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1" name="TextovéPole 190"/>
          <p:cNvSpPr txBox="1"/>
          <p:nvPr/>
        </p:nvSpPr>
        <p:spPr>
          <a:xfrm>
            <a:off x="2987824" y="58498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93" name="Přímá spojnice se šipkou 192"/>
          <p:cNvCxnSpPr/>
          <p:nvPr/>
        </p:nvCxnSpPr>
        <p:spPr>
          <a:xfrm rot="660000" flipH="1" flipV="1">
            <a:off x="2280792" y="5943712"/>
            <a:ext cx="707032" cy="9080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>
            <a:off x="3679248" y="5758780"/>
            <a:ext cx="0" cy="610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rot="-8100000">
            <a:off x="3570526" y="5780414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9" name="TextovéPole 198"/>
          <p:cNvSpPr txBox="1"/>
          <p:nvPr/>
        </p:nvSpPr>
        <p:spPr>
          <a:xfrm rot="16200000">
            <a:off x="3298356" y="5832009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500</a:t>
            </a:r>
            <a:endParaRPr lang="cs-CZ" dirty="0"/>
          </a:p>
        </p:txBody>
      </p:sp>
      <p:cxnSp>
        <p:nvCxnSpPr>
          <p:cNvPr id="201" name="Přímá spojnice 200"/>
          <p:cNvCxnSpPr/>
          <p:nvPr/>
        </p:nvCxnSpPr>
        <p:spPr>
          <a:xfrm flipV="1">
            <a:off x="2353400" y="5061904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flipH="1">
            <a:off x="2046780" y="5144231"/>
            <a:ext cx="3066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-2700000">
            <a:off x="2239644" y="5146856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" name="TextovéPole 204"/>
          <p:cNvSpPr txBox="1"/>
          <p:nvPr/>
        </p:nvSpPr>
        <p:spPr>
          <a:xfrm>
            <a:off x="2121088" y="478424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06" name="TextovéPole 205"/>
          <p:cNvSpPr txBox="1"/>
          <p:nvPr/>
        </p:nvSpPr>
        <p:spPr>
          <a:xfrm>
            <a:off x="3566218" y="268149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</a:p>
        </p:txBody>
      </p:sp>
      <p:cxnSp>
        <p:nvCxnSpPr>
          <p:cNvPr id="208" name="Přímá spojnice se šipkou 207"/>
          <p:cNvCxnSpPr>
            <a:stCxn id="206" idx="2"/>
          </p:cNvCxnSpPr>
          <p:nvPr/>
        </p:nvCxnSpPr>
        <p:spPr>
          <a:xfrm>
            <a:off x="3719465" y="3050828"/>
            <a:ext cx="537343" cy="7191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se šipkou 209"/>
          <p:cNvCxnSpPr>
            <a:stCxn id="206" idx="2"/>
          </p:cNvCxnSpPr>
          <p:nvPr/>
        </p:nvCxnSpPr>
        <p:spPr>
          <a:xfrm>
            <a:off x="3719465" y="3050828"/>
            <a:ext cx="1116174" cy="7686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se šipkou 211"/>
          <p:cNvCxnSpPr>
            <a:stCxn id="206" idx="2"/>
          </p:cNvCxnSpPr>
          <p:nvPr/>
        </p:nvCxnSpPr>
        <p:spPr>
          <a:xfrm>
            <a:off x="3719465" y="3050828"/>
            <a:ext cx="840611" cy="1809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3" name="TextovéPole 212"/>
          <p:cNvSpPr txBox="1"/>
          <p:nvPr/>
        </p:nvSpPr>
        <p:spPr>
          <a:xfrm>
            <a:off x="3557990" y="105273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214" name="TextovéPole 213"/>
          <p:cNvSpPr txBox="1"/>
          <p:nvPr/>
        </p:nvSpPr>
        <p:spPr>
          <a:xfrm>
            <a:off x="3851920" y="1052736"/>
            <a:ext cx="1597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Práh (bačkora),</a:t>
            </a:r>
            <a:endParaRPr lang="cs-CZ" dirty="0"/>
          </a:p>
        </p:txBody>
      </p:sp>
      <p:sp>
        <p:nvSpPr>
          <p:cNvPr id="215" name="TextovéPole 214"/>
          <p:cNvSpPr txBox="1"/>
          <p:nvPr/>
        </p:nvSpPr>
        <p:spPr>
          <a:xfrm>
            <a:off x="5364088" y="105273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16" name="TextovéPole 215"/>
          <p:cNvSpPr txBox="1"/>
          <p:nvPr/>
        </p:nvSpPr>
        <p:spPr>
          <a:xfrm>
            <a:off x="5637001" y="1038784"/>
            <a:ext cx="87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Vzpěra,</a:t>
            </a:r>
            <a:endParaRPr lang="cs-CZ" dirty="0"/>
          </a:p>
        </p:txBody>
      </p:sp>
      <p:sp>
        <p:nvSpPr>
          <p:cNvPr id="217" name="TextovéPole 216"/>
          <p:cNvSpPr txBox="1"/>
          <p:nvPr/>
        </p:nvSpPr>
        <p:spPr>
          <a:xfrm>
            <a:off x="6400075" y="1023708"/>
            <a:ext cx="404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18" name="TextovéPole 217"/>
          <p:cNvSpPr txBox="1"/>
          <p:nvPr/>
        </p:nvSpPr>
        <p:spPr>
          <a:xfrm>
            <a:off x="6660232" y="1023708"/>
            <a:ext cx="1180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 trám</a:t>
            </a:r>
            <a:endParaRPr lang="cs-CZ" dirty="0"/>
          </a:p>
        </p:txBody>
      </p:sp>
      <p:sp>
        <p:nvSpPr>
          <p:cNvPr id="219" name="TextovéPole 218"/>
          <p:cNvSpPr txBox="1"/>
          <p:nvPr/>
        </p:nvSpPr>
        <p:spPr>
          <a:xfrm>
            <a:off x="3546902" y="14127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20" name="TextovéPole 219"/>
          <p:cNvSpPr txBox="1"/>
          <p:nvPr/>
        </p:nvSpPr>
        <p:spPr>
          <a:xfrm>
            <a:off x="3851920" y="1417436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Pozednice,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04048" y="139826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292080" y="1412776"/>
            <a:ext cx="740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Kvádr,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997084" y="1398262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84642" y="1388970"/>
            <a:ext cx="293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Zavětrování (podélná výztuž),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563888" y="178676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851920" y="1787330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Průvlak,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4716016" y="17728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932040" y="1772816"/>
            <a:ext cx="92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Svorník,</a:t>
            </a:r>
            <a:endParaRPr lang="cs-CZ" dirty="0"/>
          </a:p>
        </p:txBody>
      </p:sp>
      <p:sp>
        <p:nvSpPr>
          <p:cNvPr id="166" name="Ovál 165"/>
          <p:cNvSpPr/>
          <p:nvPr/>
        </p:nvSpPr>
        <p:spPr>
          <a:xfrm rot="16200000">
            <a:off x="1403648" y="2889055"/>
            <a:ext cx="1044000" cy="104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Ovál 168"/>
          <p:cNvSpPr/>
          <p:nvPr/>
        </p:nvSpPr>
        <p:spPr>
          <a:xfrm rot="16200000">
            <a:off x="4032056" y="3033071"/>
            <a:ext cx="1044000" cy="104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Ovál 171"/>
          <p:cNvSpPr/>
          <p:nvPr/>
        </p:nvSpPr>
        <p:spPr>
          <a:xfrm rot="16200000">
            <a:off x="1871816" y="5265320"/>
            <a:ext cx="1044000" cy="104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TextovéPole 85"/>
          <p:cNvSpPr txBox="1"/>
          <p:nvPr/>
        </p:nvSpPr>
        <p:spPr>
          <a:xfrm>
            <a:off x="1763688" y="249289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521186" y="5651956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355976" y="25556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9130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Vzpěradlo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023119"/>
            <a:ext cx="248330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Dvojité  vzpěradlo</a:t>
            </a:r>
            <a:endParaRPr lang="cs-CZ" sz="24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331640" y="3429000"/>
            <a:ext cx="0" cy="20882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812360" y="3429000"/>
            <a:ext cx="0" cy="20882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899592" y="3429000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2" idx="0"/>
            <a:endCxn id="12" idx="1"/>
          </p:cNvCxnSpPr>
          <p:nvPr/>
        </p:nvCxnSpPr>
        <p:spPr>
          <a:xfrm flipH="1">
            <a:off x="899592" y="3429000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2" idx="3"/>
            <a:endCxn id="12" idx="2"/>
          </p:cNvCxnSpPr>
          <p:nvPr/>
        </p:nvCxnSpPr>
        <p:spPr>
          <a:xfrm flipH="1">
            <a:off x="1115616" y="3537012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926888" y="3458369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bdélník 59"/>
          <p:cNvSpPr/>
          <p:nvPr/>
        </p:nvSpPr>
        <p:spPr>
          <a:xfrm>
            <a:off x="7812360" y="3429000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>
            <a:stCxn id="60" idx="0"/>
            <a:endCxn id="60" idx="1"/>
          </p:cNvCxnSpPr>
          <p:nvPr/>
        </p:nvCxnSpPr>
        <p:spPr>
          <a:xfrm flipH="1">
            <a:off x="7812360" y="3429000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60" idx="3"/>
            <a:endCxn id="60" idx="2"/>
          </p:cNvCxnSpPr>
          <p:nvPr/>
        </p:nvCxnSpPr>
        <p:spPr>
          <a:xfrm flipH="1">
            <a:off x="8028384" y="3537012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7839656" y="3458369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bdélník 79"/>
          <p:cNvSpPr/>
          <p:nvPr/>
        </p:nvSpPr>
        <p:spPr>
          <a:xfrm>
            <a:off x="7861130" y="3284984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nice 36"/>
          <p:cNvCxnSpPr/>
          <p:nvPr/>
        </p:nvCxnSpPr>
        <p:spPr>
          <a:xfrm rot="-480000" flipH="1">
            <a:off x="7843424" y="331228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600000" flipH="1">
            <a:off x="7884368" y="3316048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Obdélník 81"/>
          <p:cNvSpPr/>
          <p:nvPr/>
        </p:nvSpPr>
        <p:spPr>
          <a:xfrm>
            <a:off x="1080967" y="3284984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4" name="Přímá spojnice 83"/>
          <p:cNvCxnSpPr/>
          <p:nvPr/>
        </p:nvCxnSpPr>
        <p:spPr>
          <a:xfrm rot="-480000" flipH="1">
            <a:off x="1063261" y="331228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rot="600000" flipH="1">
            <a:off x="1104205" y="3316048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971600" y="3284984"/>
            <a:ext cx="720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971600" y="3068960"/>
            <a:ext cx="72008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8172400" y="3068960"/>
            <a:ext cx="0" cy="23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971600" y="3068960"/>
            <a:ext cx="0" cy="23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913240" y="3068566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V="1">
            <a:off x="8243027" y="3068960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8244408" y="3068960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323528" y="3068960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s odříznutým a zakulaceným jedním rohem 57"/>
          <p:cNvSpPr/>
          <p:nvPr/>
        </p:nvSpPr>
        <p:spPr>
          <a:xfrm>
            <a:off x="1331640" y="5517232"/>
            <a:ext cx="252000" cy="252000"/>
          </a:xfrm>
          <a:prstGeom prst="snipRoundRect">
            <a:avLst>
              <a:gd name="adj1" fmla="val 16667"/>
              <a:gd name="adj2" fmla="val 34577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2" name="Přímá spojnice 91"/>
          <p:cNvCxnSpPr/>
          <p:nvPr/>
        </p:nvCxnSpPr>
        <p:spPr>
          <a:xfrm flipH="1">
            <a:off x="1345288" y="5548296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rot="300000" flipH="1">
            <a:off x="1376352" y="5647600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rot="8940000">
            <a:off x="1331640" y="5660454"/>
            <a:ext cx="252000" cy="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Obdélník 96"/>
          <p:cNvSpPr/>
          <p:nvPr/>
        </p:nvSpPr>
        <p:spPr>
          <a:xfrm rot="2640000">
            <a:off x="1543839" y="5413658"/>
            <a:ext cx="165447" cy="1656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nice 98"/>
          <p:cNvCxnSpPr/>
          <p:nvPr/>
        </p:nvCxnSpPr>
        <p:spPr>
          <a:xfrm flipV="1">
            <a:off x="1627887" y="3288450"/>
            <a:ext cx="2010353" cy="20936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1598241" y="5769232"/>
            <a:ext cx="0" cy="684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7565272" y="5791616"/>
            <a:ext cx="0" cy="684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V="1">
            <a:off x="1761311" y="3483006"/>
            <a:ext cx="1956393" cy="19968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Obdélník s odříznutým a zakulaceným jedním rohem 105"/>
          <p:cNvSpPr/>
          <p:nvPr/>
        </p:nvSpPr>
        <p:spPr>
          <a:xfrm rot="16200000">
            <a:off x="7547138" y="5517233"/>
            <a:ext cx="252000" cy="252000"/>
          </a:xfrm>
          <a:prstGeom prst="snipRoundRect">
            <a:avLst>
              <a:gd name="adj1" fmla="val 16667"/>
              <a:gd name="adj2" fmla="val 44468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8" name="Přímá spojnice 107"/>
          <p:cNvCxnSpPr/>
          <p:nvPr/>
        </p:nvCxnSpPr>
        <p:spPr>
          <a:xfrm rot="-720000" flipH="1">
            <a:off x="7562750" y="5558596"/>
            <a:ext cx="216000" cy="1519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rot="600000" flipH="1">
            <a:off x="7648540" y="5571145"/>
            <a:ext cx="144000" cy="24087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Obdélník 110"/>
          <p:cNvSpPr/>
          <p:nvPr/>
        </p:nvSpPr>
        <p:spPr>
          <a:xfrm rot="2640000">
            <a:off x="7452810" y="5419382"/>
            <a:ext cx="165600" cy="165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3" name="Přímá spojnice 112"/>
          <p:cNvCxnSpPr/>
          <p:nvPr/>
        </p:nvCxnSpPr>
        <p:spPr>
          <a:xfrm rot="2700000">
            <a:off x="4988293" y="4344868"/>
            <a:ext cx="29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5371336" y="3483005"/>
            <a:ext cx="2047228" cy="20205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3736560" y="3469358"/>
            <a:ext cx="16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3638240" y="3304637"/>
            <a:ext cx="79464" cy="1647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H="1">
            <a:off x="5371336" y="3302608"/>
            <a:ext cx="54539" cy="1803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26562" y="6133668"/>
            <a:ext cx="59387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Obdélník 130"/>
          <p:cNvSpPr/>
          <p:nvPr/>
        </p:nvSpPr>
        <p:spPr>
          <a:xfrm rot="2640000">
            <a:off x="2547876" y="3164569"/>
            <a:ext cx="36000" cy="237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 rot="2640000">
            <a:off x="2754868" y="3330617"/>
            <a:ext cx="36000" cy="237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 rot="-2700000">
            <a:off x="6365525" y="3316969"/>
            <a:ext cx="36000" cy="237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 rot="-2700000">
            <a:off x="6517955" y="3169547"/>
            <a:ext cx="36000" cy="237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6" name="Přímá spojnice 135"/>
          <p:cNvCxnSpPr/>
          <p:nvPr/>
        </p:nvCxnSpPr>
        <p:spPr>
          <a:xfrm rot="-480000" flipV="1">
            <a:off x="1536720" y="5418798"/>
            <a:ext cx="144000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rot="-480000" flipV="1">
            <a:off x="1567784" y="5468391"/>
            <a:ext cx="144000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-2640000">
            <a:off x="7553796" y="5385173"/>
            <a:ext cx="0" cy="202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rot="-2640000">
            <a:off x="7509087" y="5430423"/>
            <a:ext cx="0" cy="202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1718256" y="6309320"/>
            <a:ext cx="567047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1763688" y="6461720"/>
            <a:ext cx="567047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H="1">
            <a:off x="323528" y="3068960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>
            <a:off x="323528" y="3068960"/>
            <a:ext cx="468000" cy="388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flipH="1">
            <a:off x="323528" y="3400963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H="1">
            <a:off x="323528" y="3553363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H="1">
            <a:off x="323528" y="3652198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>
            <a:off x="323528" y="3831894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H="1">
            <a:off x="323528" y="4318858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H="1">
            <a:off x="323528" y="4471258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flipH="1">
            <a:off x="323528" y="4935866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flipH="1">
            <a:off x="309880" y="5114714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H="1">
            <a:off x="323528" y="5605122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flipH="1">
            <a:off x="467544" y="5757522"/>
            <a:ext cx="864096" cy="6958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H="1">
            <a:off x="1092794" y="6031906"/>
            <a:ext cx="513230" cy="4214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flipH="1">
            <a:off x="1259632" y="6178952"/>
            <a:ext cx="355566" cy="2967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>
            <a:off x="7792184" y="3113672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7812360" y="3276600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7812360" y="380268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H="1">
            <a:off x="7812360" y="398764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7812360" y="448708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H="1">
            <a:off x="7812360" y="4648520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flipH="1">
            <a:off x="7547138" y="5229200"/>
            <a:ext cx="1289742" cy="1098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>
            <a:off x="7559160" y="5396744"/>
            <a:ext cx="1289742" cy="1098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flipH="1">
            <a:off x="8244408" y="5935632"/>
            <a:ext cx="609888" cy="5177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H="1">
            <a:off x="8383160" y="6105429"/>
            <a:ext cx="471136" cy="388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rot="-2700000" flipH="1">
            <a:off x="3492407" y="3469695"/>
            <a:ext cx="216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3677972" y="3400963"/>
            <a:ext cx="17394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5240964" y="3384288"/>
            <a:ext cx="17394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 rot="-8100000" flipH="1">
            <a:off x="5354800" y="3447008"/>
            <a:ext cx="216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 rot="240000">
            <a:off x="4546560" y="3068566"/>
            <a:ext cx="25440" cy="4548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>
            <a:off x="4489783" y="3068232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>
            <a:off x="4499992" y="3501008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rot="-2280000">
            <a:off x="4563223" y="3488976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rot="4500000">
            <a:off x="4515568" y="3480264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rot="240000">
            <a:off x="5194648" y="3065526"/>
            <a:ext cx="25440" cy="4548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>
            <a:off x="5137871" y="3065192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>
            <a:off x="5148080" y="3497968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rot="-2280000">
            <a:off x="5211311" y="3485936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rot="4500000">
            <a:off x="5163656" y="3477224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rot="240000">
            <a:off x="3853776" y="3069294"/>
            <a:ext cx="25440" cy="4548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>
            <a:off x="3796999" y="3068960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>
            <a:off x="3807208" y="3501736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-2280000">
            <a:off x="3870439" y="3489704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4500000">
            <a:off x="3822784" y="3480992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" name="Obdélník 204"/>
          <p:cNvSpPr/>
          <p:nvPr/>
        </p:nvSpPr>
        <p:spPr>
          <a:xfrm>
            <a:off x="4103968" y="3262632"/>
            <a:ext cx="180000" cy="36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Obdélník 205"/>
          <p:cNvSpPr/>
          <p:nvPr/>
        </p:nvSpPr>
        <p:spPr>
          <a:xfrm>
            <a:off x="4783104" y="3262632"/>
            <a:ext cx="180000" cy="36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8" name="Přímá spojnice 207"/>
          <p:cNvCxnSpPr/>
          <p:nvPr/>
        </p:nvCxnSpPr>
        <p:spPr>
          <a:xfrm flipH="1">
            <a:off x="1156560" y="3865664"/>
            <a:ext cx="0" cy="10034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flipH="1">
            <a:off x="7942728" y="3861160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>
            <a:off x="1156560" y="4702464"/>
            <a:ext cx="6799816" cy="268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-2700000">
            <a:off x="1034000" y="4708056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rot="-2700000">
            <a:off x="7813288" y="4742232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TextovéPole 214"/>
          <p:cNvSpPr txBox="1"/>
          <p:nvPr/>
        </p:nvSpPr>
        <p:spPr>
          <a:xfrm>
            <a:off x="4109379" y="4427820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12 000</a:t>
            </a:r>
            <a:endParaRPr lang="cs-CZ" dirty="0"/>
          </a:p>
        </p:txBody>
      </p:sp>
      <p:cxnSp>
        <p:nvCxnSpPr>
          <p:cNvPr id="217" name="Přímá spojnice 216"/>
          <p:cNvCxnSpPr/>
          <p:nvPr/>
        </p:nvCxnSpPr>
        <p:spPr>
          <a:xfrm rot="240000">
            <a:off x="3651847" y="3907591"/>
            <a:ext cx="10664" cy="4576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rot="240000">
            <a:off x="5423129" y="3907591"/>
            <a:ext cx="10664" cy="4576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rot="-120000">
            <a:off x="3638240" y="4176376"/>
            <a:ext cx="1790221" cy="659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-2700000">
            <a:off x="3520104" y="4190352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2700000">
            <a:off x="5293008" y="4210880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TextovéPole 222"/>
          <p:cNvSpPr txBox="1"/>
          <p:nvPr/>
        </p:nvSpPr>
        <p:spPr>
          <a:xfrm>
            <a:off x="4208982" y="3905760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3 900</a:t>
            </a:r>
            <a:endParaRPr lang="cs-CZ" dirty="0"/>
          </a:p>
        </p:txBody>
      </p:sp>
      <p:cxnSp>
        <p:nvCxnSpPr>
          <p:cNvPr id="225" name="Přímá spojnice 224"/>
          <p:cNvCxnSpPr/>
          <p:nvPr/>
        </p:nvCxnSpPr>
        <p:spPr>
          <a:xfrm flipV="1">
            <a:off x="1763688" y="5595559"/>
            <a:ext cx="1188000" cy="95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6" name="Oblouk 225"/>
          <p:cNvSpPr/>
          <p:nvPr/>
        </p:nvSpPr>
        <p:spPr>
          <a:xfrm>
            <a:off x="1934666" y="4935865"/>
            <a:ext cx="804842" cy="1306755"/>
          </a:xfrm>
          <a:prstGeom prst="arc">
            <a:avLst>
              <a:gd name="adj1" fmla="val 16492649"/>
              <a:gd name="adj2" fmla="val 0"/>
            </a:avLst>
          </a:prstGeom>
          <a:ln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7" name="TextovéPole 226"/>
          <p:cNvSpPr txBox="1"/>
          <p:nvPr/>
        </p:nvSpPr>
        <p:spPr>
          <a:xfrm>
            <a:off x="2151024" y="5283792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45%</a:t>
            </a:r>
            <a:endParaRPr lang="cs-CZ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4701677" y="5445224"/>
            <a:ext cx="1598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MAX  HLADINA</a:t>
            </a:r>
            <a:endParaRPr lang="cs-CZ" dirty="0"/>
          </a:p>
        </p:txBody>
      </p:sp>
      <p:cxnSp>
        <p:nvCxnSpPr>
          <p:cNvPr id="119" name="Přímá spojnice 118"/>
          <p:cNvCxnSpPr/>
          <p:nvPr/>
        </p:nvCxnSpPr>
        <p:spPr>
          <a:xfrm flipV="1">
            <a:off x="4735085" y="5777496"/>
            <a:ext cx="1565107" cy="9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se šipkou 119"/>
          <p:cNvCxnSpPr/>
          <p:nvPr/>
        </p:nvCxnSpPr>
        <p:spPr>
          <a:xfrm rot="180000">
            <a:off x="4735085" y="5814556"/>
            <a:ext cx="12938" cy="3049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6804248" y="53012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4" name="Přímá spojnice se šipkou 3"/>
          <p:cNvCxnSpPr>
            <a:stCxn id="2" idx="3"/>
            <a:endCxn id="111" idx="2"/>
          </p:cNvCxnSpPr>
          <p:nvPr/>
        </p:nvCxnSpPr>
        <p:spPr>
          <a:xfrm>
            <a:off x="7099522" y="5485874"/>
            <a:ext cx="378570" cy="7586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951885" y="406265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0" name="Přímá spojnice se šipkou 9"/>
          <p:cNvCxnSpPr>
            <a:stCxn id="8" idx="1"/>
          </p:cNvCxnSpPr>
          <p:nvPr/>
        </p:nvCxnSpPr>
        <p:spPr>
          <a:xfrm flipH="1">
            <a:off x="6535955" y="4247323"/>
            <a:ext cx="415930" cy="36516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34665" y="421088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8" name="Přímá spojnice se šipkou 17"/>
          <p:cNvCxnSpPr>
            <a:stCxn id="11" idx="3"/>
          </p:cNvCxnSpPr>
          <p:nvPr/>
        </p:nvCxnSpPr>
        <p:spPr>
          <a:xfrm>
            <a:off x="2241159" y="4395546"/>
            <a:ext cx="391904" cy="419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683184" y="249289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1" name="Přímá spojnice se šipkou 20"/>
          <p:cNvCxnSpPr>
            <a:stCxn id="19" idx="2"/>
          </p:cNvCxnSpPr>
          <p:nvPr/>
        </p:nvCxnSpPr>
        <p:spPr>
          <a:xfrm>
            <a:off x="5824409" y="2862228"/>
            <a:ext cx="0" cy="3245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763688" y="34290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5" name="Přímá spojnice se šipkou 24"/>
          <p:cNvCxnSpPr>
            <a:stCxn id="22" idx="1"/>
            <a:endCxn id="82" idx="3"/>
          </p:cNvCxnSpPr>
          <p:nvPr/>
        </p:nvCxnSpPr>
        <p:spPr>
          <a:xfrm flipH="1" flipV="1">
            <a:off x="1248221" y="3356992"/>
            <a:ext cx="515467" cy="2566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105132" y="33569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28" name="Přímá spojnice se šipkou 27"/>
          <p:cNvCxnSpPr/>
          <p:nvPr/>
        </p:nvCxnSpPr>
        <p:spPr>
          <a:xfrm rot="-480000">
            <a:off x="7405214" y="3498796"/>
            <a:ext cx="623170" cy="1033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951208" y="371703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31" name="Přímá spojnice se šipkou 30"/>
          <p:cNvCxnSpPr>
            <a:stCxn id="29" idx="0"/>
          </p:cNvCxnSpPr>
          <p:nvPr/>
        </p:nvCxnSpPr>
        <p:spPr>
          <a:xfrm flipV="1">
            <a:off x="4078807" y="3384288"/>
            <a:ext cx="130175" cy="3327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4" name="TextovéPole 223"/>
          <p:cNvSpPr txBox="1"/>
          <p:nvPr/>
        </p:nvSpPr>
        <p:spPr>
          <a:xfrm>
            <a:off x="6084168" y="4941168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229" name="Přímá spojnice se šipkou 228"/>
          <p:cNvCxnSpPr/>
          <p:nvPr/>
        </p:nvCxnSpPr>
        <p:spPr>
          <a:xfrm flipV="1">
            <a:off x="6482293" y="5098408"/>
            <a:ext cx="806514" cy="1119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se šipkou 230"/>
          <p:cNvCxnSpPr/>
          <p:nvPr/>
        </p:nvCxnSpPr>
        <p:spPr>
          <a:xfrm flipV="1">
            <a:off x="6482293" y="4941168"/>
            <a:ext cx="321955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2" name="TextovéPole 231"/>
          <p:cNvSpPr txBox="1"/>
          <p:nvPr/>
        </p:nvSpPr>
        <p:spPr>
          <a:xfrm>
            <a:off x="3059832" y="4653136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234" name="Přímá spojnice se šipkou 233"/>
          <p:cNvCxnSpPr>
            <a:stCxn id="232" idx="1"/>
          </p:cNvCxnSpPr>
          <p:nvPr/>
        </p:nvCxnSpPr>
        <p:spPr>
          <a:xfrm flipH="1" flipV="1">
            <a:off x="2151024" y="4797152"/>
            <a:ext cx="908808" cy="406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se šipkou 235"/>
          <p:cNvCxnSpPr>
            <a:stCxn id="232" idx="1"/>
            <a:endCxn id="132" idx="3"/>
          </p:cNvCxnSpPr>
          <p:nvPr/>
        </p:nvCxnSpPr>
        <p:spPr>
          <a:xfrm flipH="1" flipV="1">
            <a:off x="2785816" y="4531121"/>
            <a:ext cx="274016" cy="3066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7" name="TextovéPole 236"/>
          <p:cNvSpPr txBox="1"/>
          <p:nvPr/>
        </p:nvSpPr>
        <p:spPr>
          <a:xfrm>
            <a:off x="4078807" y="249289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cxnSp>
        <p:nvCxnSpPr>
          <p:cNvPr id="239" name="Přímá spojnice se šipkou 238"/>
          <p:cNvCxnSpPr>
            <a:stCxn id="237" idx="2"/>
            <a:endCxn id="205" idx="0"/>
          </p:cNvCxnSpPr>
          <p:nvPr/>
        </p:nvCxnSpPr>
        <p:spPr>
          <a:xfrm flipH="1">
            <a:off x="4193968" y="2862228"/>
            <a:ext cx="38086" cy="4004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0" name="TextovéPole 239"/>
          <p:cNvSpPr txBox="1"/>
          <p:nvPr/>
        </p:nvSpPr>
        <p:spPr>
          <a:xfrm>
            <a:off x="3326322" y="2492896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cxnSp>
        <p:nvCxnSpPr>
          <p:cNvPr id="242" name="Přímá spojnice se šipkou 241"/>
          <p:cNvCxnSpPr>
            <a:stCxn id="240" idx="2"/>
          </p:cNvCxnSpPr>
          <p:nvPr/>
        </p:nvCxnSpPr>
        <p:spPr>
          <a:xfrm>
            <a:off x="3445105" y="2862228"/>
            <a:ext cx="413679" cy="3245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3" name="TextovéPole 242"/>
          <p:cNvSpPr txBox="1"/>
          <p:nvPr/>
        </p:nvSpPr>
        <p:spPr>
          <a:xfrm>
            <a:off x="2910050" y="105273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244" name="TextovéPole 243"/>
          <p:cNvSpPr txBox="1"/>
          <p:nvPr/>
        </p:nvSpPr>
        <p:spPr>
          <a:xfrm>
            <a:off x="3131840" y="1052736"/>
            <a:ext cx="1597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Práh (bačkora),</a:t>
            </a:r>
            <a:endParaRPr lang="cs-CZ" dirty="0"/>
          </a:p>
        </p:txBody>
      </p:sp>
      <p:sp>
        <p:nvSpPr>
          <p:cNvPr id="245" name="TextovéPole 244"/>
          <p:cNvSpPr txBox="1"/>
          <p:nvPr/>
        </p:nvSpPr>
        <p:spPr>
          <a:xfrm>
            <a:off x="4644008" y="105273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46" name="TextovéPole 245"/>
          <p:cNvSpPr txBox="1"/>
          <p:nvPr/>
        </p:nvSpPr>
        <p:spPr>
          <a:xfrm>
            <a:off x="4844913" y="1052736"/>
            <a:ext cx="87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Vzpěra,</a:t>
            </a:r>
            <a:endParaRPr lang="cs-CZ" dirty="0"/>
          </a:p>
        </p:txBody>
      </p:sp>
      <p:sp>
        <p:nvSpPr>
          <p:cNvPr id="247" name="TextovéPole 246"/>
          <p:cNvSpPr txBox="1"/>
          <p:nvPr/>
        </p:nvSpPr>
        <p:spPr>
          <a:xfrm>
            <a:off x="5652120" y="104344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48" name="TextovéPole 247"/>
          <p:cNvSpPr txBox="1"/>
          <p:nvPr/>
        </p:nvSpPr>
        <p:spPr>
          <a:xfrm>
            <a:off x="5945493" y="1052736"/>
            <a:ext cx="1290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 trám, </a:t>
            </a:r>
            <a:endParaRPr lang="cs-CZ" dirty="0"/>
          </a:p>
        </p:txBody>
      </p:sp>
      <p:sp>
        <p:nvSpPr>
          <p:cNvPr id="249" name="TextovéPole 248"/>
          <p:cNvSpPr txBox="1"/>
          <p:nvPr/>
        </p:nvSpPr>
        <p:spPr>
          <a:xfrm>
            <a:off x="7092280" y="104344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50" name="TextovéPole 249"/>
          <p:cNvSpPr txBox="1"/>
          <p:nvPr/>
        </p:nvSpPr>
        <p:spPr>
          <a:xfrm>
            <a:off x="7365006" y="1052736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Pozednice, </a:t>
            </a:r>
            <a:endParaRPr lang="cs-CZ" dirty="0"/>
          </a:p>
        </p:txBody>
      </p:sp>
      <p:sp>
        <p:nvSpPr>
          <p:cNvPr id="251" name="TextovéPole 250"/>
          <p:cNvSpPr txBox="1"/>
          <p:nvPr/>
        </p:nvSpPr>
        <p:spPr>
          <a:xfrm>
            <a:off x="2915816" y="147549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252" name="TextovéPole 251"/>
          <p:cNvSpPr txBox="1"/>
          <p:nvPr/>
        </p:nvSpPr>
        <p:spPr>
          <a:xfrm>
            <a:off x="3203848" y="1475492"/>
            <a:ext cx="797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Kvádr, </a:t>
            </a:r>
            <a:endParaRPr lang="cs-CZ" dirty="0"/>
          </a:p>
        </p:txBody>
      </p:sp>
      <p:sp>
        <p:nvSpPr>
          <p:cNvPr id="253" name="TextovéPole 252"/>
          <p:cNvSpPr txBox="1"/>
          <p:nvPr/>
        </p:nvSpPr>
        <p:spPr>
          <a:xfrm>
            <a:off x="6743920" y="56612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255" name="Přímá spojnice se šipkou 254"/>
          <p:cNvCxnSpPr>
            <a:stCxn id="253" idx="3"/>
            <a:endCxn id="106" idx="1"/>
          </p:cNvCxnSpPr>
          <p:nvPr/>
        </p:nvCxnSpPr>
        <p:spPr>
          <a:xfrm flipV="1">
            <a:off x="7044002" y="5643233"/>
            <a:ext cx="755136" cy="2026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851920" y="1484784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027051" y="1484784"/>
            <a:ext cx="104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Rozpěra, 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27878" y="147083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66127" y="1489444"/>
            <a:ext cx="293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Zavětrování (podélná výztuž),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915816" y="19075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03848" y="1916832"/>
            <a:ext cx="1195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Hmoždíky, 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283968" y="191683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i)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526617" y="1916832"/>
            <a:ext cx="981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Svorník,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 rot="16200000">
            <a:off x="669240" y="2821664"/>
            <a:ext cx="1044000" cy="104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vál 164"/>
          <p:cNvSpPr/>
          <p:nvPr/>
        </p:nvSpPr>
        <p:spPr>
          <a:xfrm rot="16200000">
            <a:off x="1007720" y="5049296"/>
            <a:ext cx="1044000" cy="104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vál 166"/>
          <p:cNvSpPr/>
          <p:nvPr/>
        </p:nvSpPr>
        <p:spPr>
          <a:xfrm rot="16200000">
            <a:off x="3311976" y="2852937"/>
            <a:ext cx="1044000" cy="104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49289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4725144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249289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10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Vzpěradlo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2088842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PODROBNOST   A </a:t>
            </a:r>
            <a:endParaRPr lang="cs-CZ" sz="20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6127228" y="2136056"/>
            <a:ext cx="0" cy="12961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471044" y="2136056"/>
            <a:ext cx="16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471044" y="1271960"/>
            <a:ext cx="0" cy="8640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958876" y="1271960"/>
            <a:ext cx="15121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4111004" y="2150570"/>
            <a:ext cx="201622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4687068" y="1271960"/>
            <a:ext cx="363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87068" y="1271960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687068" y="1776016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119116" y="1704008"/>
            <a:ext cx="68407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4687068" y="1517012"/>
            <a:ext cx="3636000" cy="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472022" y="1776016"/>
            <a:ext cx="28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480000">
            <a:off x="5491682" y="1668541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720000" flipV="1">
            <a:off x="5119116" y="1741245"/>
            <a:ext cx="342038" cy="72008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olný tvar 31"/>
          <p:cNvSpPr/>
          <p:nvPr/>
        </p:nvSpPr>
        <p:spPr>
          <a:xfrm>
            <a:off x="8222356" y="1268760"/>
            <a:ext cx="69883" cy="531742"/>
          </a:xfrm>
          <a:custGeom>
            <a:avLst/>
            <a:gdLst>
              <a:gd name="connsiteX0" fmla="*/ 58057 w 69883"/>
              <a:gd name="connsiteY0" fmla="*/ 0 h 531742"/>
              <a:gd name="connsiteX1" fmla="*/ 58057 w 69883"/>
              <a:gd name="connsiteY1" fmla="*/ 290286 h 531742"/>
              <a:gd name="connsiteX2" fmla="*/ 0 w 69883"/>
              <a:gd name="connsiteY2" fmla="*/ 304800 h 531742"/>
              <a:gd name="connsiteX3" fmla="*/ 58057 w 69883"/>
              <a:gd name="connsiteY3" fmla="*/ 377371 h 531742"/>
              <a:gd name="connsiteX4" fmla="*/ 58057 w 69883"/>
              <a:gd name="connsiteY4" fmla="*/ 508000 h 531742"/>
              <a:gd name="connsiteX5" fmla="*/ 58057 w 69883"/>
              <a:gd name="connsiteY5" fmla="*/ 522514 h 531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883" h="531742">
                <a:moveTo>
                  <a:pt x="58057" y="0"/>
                </a:moveTo>
                <a:cubicBezTo>
                  <a:pt x="62895" y="119743"/>
                  <a:pt x="67733" y="239486"/>
                  <a:pt x="58057" y="290286"/>
                </a:cubicBezTo>
                <a:cubicBezTo>
                  <a:pt x="48381" y="341086"/>
                  <a:pt x="0" y="290286"/>
                  <a:pt x="0" y="304800"/>
                </a:cubicBezTo>
                <a:cubicBezTo>
                  <a:pt x="0" y="319314"/>
                  <a:pt x="48381" y="343504"/>
                  <a:pt x="58057" y="377371"/>
                </a:cubicBezTo>
                <a:cubicBezTo>
                  <a:pt x="67733" y="411238"/>
                  <a:pt x="58057" y="508000"/>
                  <a:pt x="58057" y="508000"/>
                </a:cubicBezTo>
                <a:cubicBezTo>
                  <a:pt x="58057" y="532190"/>
                  <a:pt x="84666" y="539447"/>
                  <a:pt x="58057" y="52251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2958875" y="1301320"/>
            <a:ext cx="432048" cy="4026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2958875" y="1285913"/>
            <a:ext cx="584448" cy="5621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2958875" y="1271961"/>
            <a:ext cx="1080120" cy="10402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2958875" y="1271961"/>
            <a:ext cx="1232520" cy="12241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2958875" y="1424361"/>
            <a:ext cx="1512168" cy="15037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2958875" y="1576761"/>
            <a:ext cx="1527583" cy="1509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60000" flipV="1">
            <a:off x="3134925" y="2476312"/>
            <a:ext cx="957445" cy="9558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3251099" y="2610175"/>
            <a:ext cx="851757" cy="822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120000" flipV="1">
            <a:off x="3714959" y="2986202"/>
            <a:ext cx="390519" cy="4459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3824231" y="3080545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4222931" y="3072160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4356056" y="3072160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4713035" y="3072160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V="1">
            <a:off x="4836407" y="3079420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5148461" y="3086680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5300861" y="3079426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5670971" y="3086686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5808857" y="3093946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louk 72"/>
          <p:cNvSpPr/>
          <p:nvPr/>
        </p:nvSpPr>
        <p:spPr>
          <a:xfrm>
            <a:off x="5033157" y="1704008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>
            <a:off x="5185557" y="1704008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>
            <a:off x="5341474" y="1704008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louk 75"/>
          <p:cNvSpPr/>
          <p:nvPr/>
        </p:nvSpPr>
        <p:spPr>
          <a:xfrm>
            <a:off x="5479156" y="1704008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louk 76"/>
          <p:cNvSpPr/>
          <p:nvPr/>
        </p:nvSpPr>
        <p:spPr>
          <a:xfrm>
            <a:off x="5631556" y="1704008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louk 77"/>
          <p:cNvSpPr/>
          <p:nvPr/>
        </p:nvSpPr>
        <p:spPr>
          <a:xfrm>
            <a:off x="5104602" y="1704008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louk 78"/>
          <p:cNvSpPr/>
          <p:nvPr/>
        </p:nvSpPr>
        <p:spPr>
          <a:xfrm>
            <a:off x="5248618" y="1704008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louk 79"/>
          <p:cNvSpPr/>
          <p:nvPr/>
        </p:nvSpPr>
        <p:spPr>
          <a:xfrm>
            <a:off x="5407148" y="1704008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louk 80"/>
          <p:cNvSpPr/>
          <p:nvPr/>
        </p:nvSpPr>
        <p:spPr>
          <a:xfrm>
            <a:off x="5551164" y="1696754"/>
            <a:ext cx="137682" cy="91461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nice 82"/>
          <p:cNvCxnSpPr/>
          <p:nvPr/>
        </p:nvCxnSpPr>
        <p:spPr>
          <a:xfrm rot="-60000" flipH="1">
            <a:off x="4144352" y="2154061"/>
            <a:ext cx="211704" cy="177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4111004" y="2161315"/>
            <a:ext cx="360040" cy="3228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4111004" y="2154061"/>
            <a:ext cx="565173" cy="482456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rot="300000" flipH="1">
            <a:off x="4129667" y="2132710"/>
            <a:ext cx="735769" cy="7518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60000" flipH="1">
            <a:off x="4098301" y="2185669"/>
            <a:ext cx="950902" cy="7938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4257701" y="2154061"/>
            <a:ext cx="1032434" cy="90731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4908360" y="2163960"/>
            <a:ext cx="1032434" cy="907312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4471043" y="2179037"/>
            <a:ext cx="1052314" cy="8922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4652471" y="2165084"/>
            <a:ext cx="1052314" cy="8922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>
            <a:endCxn id="14" idx="2"/>
          </p:cNvCxnSpPr>
          <p:nvPr/>
        </p:nvCxnSpPr>
        <p:spPr>
          <a:xfrm flipH="1">
            <a:off x="5119116" y="2208064"/>
            <a:ext cx="1008112" cy="8786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5283418" y="2351747"/>
            <a:ext cx="82800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rot="-120000" flipH="1">
            <a:off x="5530316" y="2589594"/>
            <a:ext cx="582398" cy="47532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>
            <a:off x="5752674" y="2763872"/>
            <a:ext cx="360040" cy="3228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-360000" flipH="1">
            <a:off x="5905074" y="2915235"/>
            <a:ext cx="223904" cy="1626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ovéPole 109"/>
          <p:cNvSpPr txBox="1"/>
          <p:nvPr/>
        </p:nvSpPr>
        <p:spPr>
          <a:xfrm>
            <a:off x="467544" y="3820978"/>
            <a:ext cx="2077620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PODROBNOST   B </a:t>
            </a:r>
            <a:endParaRPr lang="cs-CZ" sz="2000" b="1" dirty="0"/>
          </a:p>
        </p:txBody>
      </p:sp>
      <p:cxnSp>
        <p:nvCxnSpPr>
          <p:cNvPr id="114" name="Přímá spojnice 113"/>
          <p:cNvCxnSpPr/>
          <p:nvPr/>
        </p:nvCxnSpPr>
        <p:spPr>
          <a:xfrm>
            <a:off x="4573752" y="2165084"/>
            <a:ext cx="1537666" cy="429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Obdélník 114"/>
          <p:cNvSpPr/>
          <p:nvPr/>
        </p:nvSpPr>
        <p:spPr>
          <a:xfrm>
            <a:off x="6876022" y="2102077"/>
            <a:ext cx="222910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TextovéPole 115"/>
          <p:cNvSpPr txBox="1"/>
          <p:nvPr/>
        </p:nvSpPr>
        <p:spPr>
          <a:xfrm>
            <a:off x="7098932" y="1920032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220x160</a:t>
            </a:r>
            <a:endParaRPr lang="cs-CZ" dirty="0"/>
          </a:p>
        </p:txBody>
      </p:sp>
      <p:cxnSp>
        <p:nvCxnSpPr>
          <p:cNvPr id="118" name="Přímá spojnice 117"/>
          <p:cNvCxnSpPr/>
          <p:nvPr/>
        </p:nvCxnSpPr>
        <p:spPr>
          <a:xfrm>
            <a:off x="6666884" y="2242889"/>
            <a:ext cx="14182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se šipkou 119"/>
          <p:cNvCxnSpPr/>
          <p:nvPr/>
        </p:nvCxnSpPr>
        <p:spPr>
          <a:xfrm flipH="1" flipV="1">
            <a:off x="6505068" y="1669066"/>
            <a:ext cx="161816" cy="53899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Obdélník 120"/>
          <p:cNvSpPr/>
          <p:nvPr/>
        </p:nvSpPr>
        <p:spPr>
          <a:xfrm>
            <a:off x="6987477" y="2536877"/>
            <a:ext cx="255471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TextovéPole 121"/>
          <p:cNvSpPr txBox="1"/>
          <p:nvPr/>
        </p:nvSpPr>
        <p:spPr>
          <a:xfrm>
            <a:off x="7242948" y="2352080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200x160</a:t>
            </a:r>
            <a:endParaRPr lang="cs-CZ" dirty="0"/>
          </a:p>
        </p:txBody>
      </p:sp>
      <p:cxnSp>
        <p:nvCxnSpPr>
          <p:cNvPr id="124" name="Přímá spojnice 123"/>
          <p:cNvCxnSpPr/>
          <p:nvPr/>
        </p:nvCxnSpPr>
        <p:spPr>
          <a:xfrm flipV="1">
            <a:off x="6666884" y="2711747"/>
            <a:ext cx="1590413" cy="96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se šipkou 125"/>
          <p:cNvCxnSpPr/>
          <p:nvPr/>
        </p:nvCxnSpPr>
        <p:spPr>
          <a:xfrm flipH="1" flipV="1">
            <a:off x="5479156" y="1938565"/>
            <a:ext cx="1187728" cy="7731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TextovéPole 126"/>
          <p:cNvSpPr txBox="1"/>
          <p:nvPr/>
        </p:nvSpPr>
        <p:spPr>
          <a:xfrm>
            <a:off x="6516216" y="6156012"/>
            <a:ext cx="1512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Olověný plech</a:t>
            </a:r>
            <a:endParaRPr lang="cs-CZ" dirty="0"/>
          </a:p>
        </p:txBody>
      </p:sp>
      <p:cxnSp>
        <p:nvCxnSpPr>
          <p:cNvPr id="129" name="Přímá spojnice se šipkou 128"/>
          <p:cNvCxnSpPr>
            <a:stCxn id="127" idx="1"/>
          </p:cNvCxnSpPr>
          <p:nvPr/>
        </p:nvCxnSpPr>
        <p:spPr>
          <a:xfrm flipH="1" flipV="1">
            <a:off x="5194178" y="5579948"/>
            <a:ext cx="1322038" cy="7607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H="1">
            <a:off x="5460921" y="2289364"/>
            <a:ext cx="7661" cy="6146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5468582" y="2827256"/>
            <a:ext cx="7450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rot="-3120000">
            <a:off x="5368864" y="2821089"/>
            <a:ext cx="216024" cy="26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rot="-3120000">
            <a:off x="6035202" y="2821089"/>
            <a:ext cx="216024" cy="26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TextovéPole 138"/>
          <p:cNvSpPr txBox="1"/>
          <p:nvPr/>
        </p:nvSpPr>
        <p:spPr>
          <a:xfrm>
            <a:off x="6090820" y="271212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cxnSp>
        <p:nvCxnSpPr>
          <p:cNvPr id="150" name="Přímá spojnice 149"/>
          <p:cNvCxnSpPr/>
          <p:nvPr/>
        </p:nvCxnSpPr>
        <p:spPr>
          <a:xfrm>
            <a:off x="4544783" y="3980671"/>
            <a:ext cx="0" cy="88848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2700000">
            <a:off x="4326294" y="5368676"/>
            <a:ext cx="1479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>
            <a:off x="5580112" y="5877272"/>
            <a:ext cx="9080" cy="93234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" name="Obdélník 153"/>
          <p:cNvSpPr/>
          <p:nvPr/>
        </p:nvSpPr>
        <p:spPr>
          <a:xfrm rot="2700000">
            <a:off x="4999027" y="4749151"/>
            <a:ext cx="720000" cy="7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blouk 154"/>
          <p:cNvSpPr/>
          <p:nvPr/>
        </p:nvSpPr>
        <p:spPr>
          <a:xfrm>
            <a:off x="4687992" y="4998784"/>
            <a:ext cx="756000" cy="864000"/>
          </a:xfrm>
          <a:prstGeom prst="arc">
            <a:avLst>
              <a:gd name="adj1" fmla="val 15510465"/>
              <a:gd name="adj2" fmla="val 12965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blouk 155"/>
          <p:cNvSpPr/>
          <p:nvPr/>
        </p:nvSpPr>
        <p:spPr>
          <a:xfrm>
            <a:off x="4752104" y="4941264"/>
            <a:ext cx="756000" cy="864000"/>
          </a:xfrm>
          <a:prstGeom prst="arc">
            <a:avLst>
              <a:gd name="adj1" fmla="val 15510465"/>
              <a:gd name="adj2" fmla="val 12965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louk 156"/>
          <p:cNvSpPr/>
          <p:nvPr/>
        </p:nvSpPr>
        <p:spPr>
          <a:xfrm>
            <a:off x="4809598" y="4869160"/>
            <a:ext cx="756000" cy="864000"/>
          </a:xfrm>
          <a:prstGeom prst="arc">
            <a:avLst>
              <a:gd name="adj1" fmla="val 15510465"/>
              <a:gd name="adj2" fmla="val 12965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blouk 157"/>
          <p:cNvSpPr/>
          <p:nvPr/>
        </p:nvSpPr>
        <p:spPr>
          <a:xfrm>
            <a:off x="4873984" y="4796686"/>
            <a:ext cx="756000" cy="864000"/>
          </a:xfrm>
          <a:prstGeom prst="arc">
            <a:avLst>
              <a:gd name="adj1" fmla="val 15510465"/>
              <a:gd name="adj2" fmla="val 12965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blouk 158"/>
          <p:cNvSpPr/>
          <p:nvPr/>
        </p:nvSpPr>
        <p:spPr>
          <a:xfrm>
            <a:off x="4932602" y="4725144"/>
            <a:ext cx="756000" cy="864000"/>
          </a:xfrm>
          <a:prstGeom prst="arc">
            <a:avLst>
              <a:gd name="adj1" fmla="val 15510465"/>
              <a:gd name="adj2" fmla="val 12965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blouk 159"/>
          <p:cNvSpPr/>
          <p:nvPr/>
        </p:nvSpPr>
        <p:spPr>
          <a:xfrm>
            <a:off x="4600466" y="5056156"/>
            <a:ext cx="756000" cy="864000"/>
          </a:xfrm>
          <a:prstGeom prst="arc">
            <a:avLst>
              <a:gd name="adj1" fmla="val 15510465"/>
              <a:gd name="adj2" fmla="val 12965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blouk 160"/>
          <p:cNvSpPr/>
          <p:nvPr/>
        </p:nvSpPr>
        <p:spPr>
          <a:xfrm>
            <a:off x="4572000" y="5157288"/>
            <a:ext cx="756000" cy="864000"/>
          </a:xfrm>
          <a:prstGeom prst="arc">
            <a:avLst>
              <a:gd name="adj1" fmla="val 15510465"/>
              <a:gd name="adj2" fmla="val 2110869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blouk 161"/>
          <p:cNvSpPr/>
          <p:nvPr/>
        </p:nvSpPr>
        <p:spPr>
          <a:xfrm>
            <a:off x="4529020" y="5229200"/>
            <a:ext cx="756000" cy="864000"/>
          </a:xfrm>
          <a:prstGeom prst="arc">
            <a:avLst>
              <a:gd name="adj1" fmla="val 16913575"/>
              <a:gd name="adj2" fmla="val 1986534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4" name="Přímá spojnice 163"/>
          <p:cNvCxnSpPr/>
          <p:nvPr/>
        </p:nvCxnSpPr>
        <p:spPr>
          <a:xfrm rot="-300000" flipV="1">
            <a:off x="5329942" y="4007394"/>
            <a:ext cx="637815" cy="5636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rot="-120000" flipV="1">
            <a:off x="5814037" y="4064000"/>
            <a:ext cx="1105351" cy="10451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6" name="Volný tvar 165"/>
          <p:cNvSpPr/>
          <p:nvPr/>
        </p:nvSpPr>
        <p:spPr>
          <a:xfrm>
            <a:off x="5892800" y="4020457"/>
            <a:ext cx="972000" cy="101600"/>
          </a:xfrm>
          <a:custGeom>
            <a:avLst/>
            <a:gdLst>
              <a:gd name="connsiteX0" fmla="*/ 0 w 1189608"/>
              <a:gd name="connsiteY0" fmla="*/ 0 h 101600"/>
              <a:gd name="connsiteX1" fmla="*/ 537029 w 1189608"/>
              <a:gd name="connsiteY1" fmla="*/ 29029 h 101600"/>
              <a:gd name="connsiteX2" fmla="*/ 537029 w 1189608"/>
              <a:gd name="connsiteY2" fmla="*/ 101600 h 101600"/>
              <a:gd name="connsiteX3" fmla="*/ 638629 w 1189608"/>
              <a:gd name="connsiteY3" fmla="*/ 29029 h 101600"/>
              <a:gd name="connsiteX4" fmla="*/ 1161143 w 1189608"/>
              <a:gd name="connsiteY4" fmla="*/ 43543 h 101600"/>
              <a:gd name="connsiteX5" fmla="*/ 1074057 w 1189608"/>
              <a:gd name="connsiteY5" fmla="*/ 43543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608" h="101600">
                <a:moveTo>
                  <a:pt x="0" y="0"/>
                </a:moveTo>
                <a:cubicBezTo>
                  <a:pt x="223762" y="6048"/>
                  <a:pt x="447524" y="12096"/>
                  <a:pt x="537029" y="29029"/>
                </a:cubicBezTo>
                <a:cubicBezTo>
                  <a:pt x="626534" y="45962"/>
                  <a:pt x="520096" y="101600"/>
                  <a:pt x="537029" y="101600"/>
                </a:cubicBezTo>
                <a:cubicBezTo>
                  <a:pt x="553962" y="101600"/>
                  <a:pt x="534610" y="38705"/>
                  <a:pt x="638629" y="29029"/>
                </a:cubicBezTo>
                <a:cubicBezTo>
                  <a:pt x="742648" y="19353"/>
                  <a:pt x="1088572" y="41124"/>
                  <a:pt x="1161143" y="43543"/>
                </a:cubicBezTo>
                <a:cubicBezTo>
                  <a:pt x="1233714" y="45962"/>
                  <a:pt x="1153885" y="44752"/>
                  <a:pt x="1074057" y="4354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3" name="Přímá spojnice 172"/>
          <p:cNvCxnSpPr/>
          <p:nvPr/>
        </p:nvCxnSpPr>
        <p:spPr>
          <a:xfrm flipH="1">
            <a:off x="3744311" y="4845566"/>
            <a:ext cx="7518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>
            <a:off x="3744311" y="6525344"/>
            <a:ext cx="18212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flipV="1">
            <a:off x="3744311" y="4869160"/>
            <a:ext cx="0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V="1">
            <a:off x="3131840" y="4036422"/>
            <a:ext cx="545137" cy="5447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flipV="1">
            <a:off x="3131840" y="4036422"/>
            <a:ext cx="692391" cy="6887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flipV="1">
            <a:off x="3131840" y="3980671"/>
            <a:ext cx="1170643" cy="11764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flipV="1">
            <a:off x="3131840" y="4020457"/>
            <a:ext cx="1354618" cy="13482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flipV="1">
            <a:off x="4177619" y="4444088"/>
            <a:ext cx="365353" cy="4014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flipV="1">
            <a:off x="4337679" y="4600034"/>
            <a:ext cx="191341" cy="2455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flipV="1">
            <a:off x="3131840" y="5301160"/>
            <a:ext cx="612471" cy="576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flipV="1">
            <a:off x="3131840" y="5430786"/>
            <a:ext cx="612471" cy="5905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flipV="1">
            <a:off x="3138413" y="5877272"/>
            <a:ext cx="612471" cy="576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flipV="1">
            <a:off x="3138413" y="6006898"/>
            <a:ext cx="612471" cy="5905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flipV="1">
            <a:off x="3480044" y="6525344"/>
            <a:ext cx="270840" cy="224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 flipV="1">
            <a:off x="3671497" y="6525344"/>
            <a:ext cx="257026" cy="224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 flipV="1">
            <a:off x="4167063" y="6554372"/>
            <a:ext cx="270840" cy="224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 flipV="1">
            <a:off x="4358516" y="6554372"/>
            <a:ext cx="257026" cy="224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flipV="1">
            <a:off x="4771593" y="6559892"/>
            <a:ext cx="270840" cy="224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flipV="1">
            <a:off x="4963046" y="6559892"/>
            <a:ext cx="257026" cy="224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rot="-780000" flipV="1">
            <a:off x="5359027" y="6677744"/>
            <a:ext cx="187462" cy="1122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flipV="1">
            <a:off x="5494152" y="6755882"/>
            <a:ext cx="70196" cy="561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flipV="1">
            <a:off x="3107269" y="4068640"/>
            <a:ext cx="79387" cy="1122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flipV="1">
            <a:off x="3107269" y="4068640"/>
            <a:ext cx="257026" cy="224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2700000">
            <a:off x="3587501" y="5258753"/>
            <a:ext cx="1116000" cy="1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flipV="1">
            <a:off x="3722666" y="4944140"/>
            <a:ext cx="897281" cy="8611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flipH="1">
            <a:off x="3744311" y="5056156"/>
            <a:ext cx="968724" cy="95074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flipH="1">
            <a:off x="3722666" y="4855208"/>
            <a:ext cx="593360" cy="575576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flipV="1">
            <a:off x="3750884" y="4869262"/>
            <a:ext cx="299691" cy="2880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flipV="1">
            <a:off x="3744311" y="4840694"/>
            <a:ext cx="190714" cy="1725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rot="-120000" flipV="1">
            <a:off x="3750884" y="5189192"/>
            <a:ext cx="1109148" cy="1005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rot="-120000" flipV="1">
            <a:off x="3750884" y="5249974"/>
            <a:ext cx="1200128" cy="10934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flipH="1">
            <a:off x="3800010" y="5344626"/>
            <a:ext cx="1235218" cy="1215266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Přímá spojnice 265"/>
          <p:cNvCxnSpPr/>
          <p:nvPr/>
        </p:nvCxnSpPr>
        <p:spPr>
          <a:xfrm flipV="1">
            <a:off x="4106634" y="5488156"/>
            <a:ext cx="1071994" cy="10573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flipV="1">
            <a:off x="4257701" y="5553472"/>
            <a:ext cx="994819" cy="9920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flipH="1">
            <a:off x="4529686" y="5726037"/>
            <a:ext cx="829341" cy="808073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 flipV="1">
            <a:off x="4844297" y="5862784"/>
            <a:ext cx="700533" cy="6754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flipV="1">
            <a:off x="5035228" y="6000671"/>
            <a:ext cx="553803" cy="5334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flipH="1">
            <a:off x="5326836" y="6302149"/>
            <a:ext cx="262195" cy="23918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 rot="-120000" flipH="1">
            <a:off x="5059415" y="5589144"/>
            <a:ext cx="36689" cy="6782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/>
          <p:nvPr/>
        </p:nvCxnSpPr>
        <p:spPr>
          <a:xfrm flipV="1">
            <a:off x="4544783" y="6165328"/>
            <a:ext cx="1126188" cy="352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Přímá spojnice 283"/>
          <p:cNvCxnSpPr/>
          <p:nvPr/>
        </p:nvCxnSpPr>
        <p:spPr>
          <a:xfrm>
            <a:off x="4544783" y="5229365"/>
            <a:ext cx="27217" cy="10727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 rot="-1980000" flipV="1">
            <a:off x="4461975" y="6174267"/>
            <a:ext cx="219142" cy="352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Přímá spojnice 287"/>
          <p:cNvCxnSpPr/>
          <p:nvPr/>
        </p:nvCxnSpPr>
        <p:spPr>
          <a:xfrm rot="-1980000" flipV="1">
            <a:off x="4962711" y="6164645"/>
            <a:ext cx="219142" cy="352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nice 288"/>
          <p:cNvCxnSpPr/>
          <p:nvPr/>
        </p:nvCxnSpPr>
        <p:spPr>
          <a:xfrm rot="-1980000" flipV="1">
            <a:off x="5477961" y="6171905"/>
            <a:ext cx="219142" cy="352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0" name="TextovéPole 289"/>
          <p:cNvSpPr txBox="1"/>
          <p:nvPr/>
        </p:nvSpPr>
        <p:spPr>
          <a:xfrm>
            <a:off x="4572000" y="589112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291" name="TextovéPole 290"/>
          <p:cNvSpPr txBox="1"/>
          <p:nvPr/>
        </p:nvSpPr>
        <p:spPr>
          <a:xfrm>
            <a:off x="5029874" y="589178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292" name="Obdélník 291"/>
          <p:cNvSpPr/>
          <p:nvPr/>
        </p:nvSpPr>
        <p:spPr>
          <a:xfrm>
            <a:off x="7028422" y="4823441"/>
            <a:ext cx="222910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3" name="TextovéPole 292"/>
          <p:cNvSpPr txBox="1"/>
          <p:nvPr/>
        </p:nvSpPr>
        <p:spPr>
          <a:xfrm>
            <a:off x="7251332" y="4643844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220x160</a:t>
            </a:r>
            <a:endParaRPr lang="cs-CZ" dirty="0"/>
          </a:p>
        </p:txBody>
      </p:sp>
      <p:cxnSp>
        <p:nvCxnSpPr>
          <p:cNvPr id="295" name="Přímá spojnice 294"/>
          <p:cNvCxnSpPr/>
          <p:nvPr/>
        </p:nvCxnSpPr>
        <p:spPr>
          <a:xfrm>
            <a:off x="6937289" y="4998784"/>
            <a:ext cx="128506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se šipkou 296"/>
          <p:cNvCxnSpPr/>
          <p:nvPr/>
        </p:nvCxnSpPr>
        <p:spPr>
          <a:xfrm flipH="1" flipV="1">
            <a:off x="6163044" y="4444088"/>
            <a:ext cx="774245" cy="5546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8" name="Obdélník 297"/>
          <p:cNvSpPr/>
          <p:nvPr/>
        </p:nvSpPr>
        <p:spPr>
          <a:xfrm>
            <a:off x="7020272" y="5399505"/>
            <a:ext cx="222910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9" name="TextovéPole 298"/>
          <p:cNvSpPr txBox="1"/>
          <p:nvPr/>
        </p:nvSpPr>
        <p:spPr>
          <a:xfrm>
            <a:off x="7308304" y="5229200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200x200</a:t>
            </a:r>
            <a:endParaRPr lang="cs-CZ" dirty="0"/>
          </a:p>
        </p:txBody>
      </p:sp>
      <p:cxnSp>
        <p:nvCxnSpPr>
          <p:cNvPr id="301" name="Přímá spojnice 300"/>
          <p:cNvCxnSpPr/>
          <p:nvPr/>
        </p:nvCxnSpPr>
        <p:spPr>
          <a:xfrm rot="-60000">
            <a:off x="6987477" y="5528885"/>
            <a:ext cx="1335591" cy="305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Přímá spojnice se šipkou 302"/>
          <p:cNvCxnSpPr/>
          <p:nvPr/>
        </p:nvCxnSpPr>
        <p:spPr>
          <a:xfrm flipH="1" flipV="1">
            <a:off x="5297736" y="5170143"/>
            <a:ext cx="1689741" cy="3613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Přímá spojnice 304"/>
          <p:cNvCxnSpPr/>
          <p:nvPr/>
        </p:nvCxnSpPr>
        <p:spPr>
          <a:xfrm>
            <a:off x="4542972" y="4941264"/>
            <a:ext cx="956226" cy="9360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206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260405" y="3096418"/>
            <a:ext cx="540000" cy="75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ouk 3"/>
          <p:cNvSpPr/>
          <p:nvPr/>
        </p:nvSpPr>
        <p:spPr>
          <a:xfrm>
            <a:off x="4046542" y="3081904"/>
            <a:ext cx="506795" cy="1512168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4140886" y="3067390"/>
            <a:ext cx="506795" cy="1512168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4220716" y="3067952"/>
            <a:ext cx="506795" cy="1512168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3977273" y="3081904"/>
            <a:ext cx="506795" cy="1512168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>
            <a:off x="4334574" y="3096418"/>
            <a:ext cx="506795" cy="1512168"/>
          </a:xfrm>
          <a:prstGeom prst="arc">
            <a:avLst>
              <a:gd name="adj1" fmla="val 16200000"/>
              <a:gd name="adj2" fmla="val 1756837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3888012" y="3053438"/>
            <a:ext cx="506795" cy="1512168"/>
          </a:xfrm>
          <a:prstGeom prst="arc">
            <a:avLst>
              <a:gd name="adj1" fmla="val 16862908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3818743" y="3052876"/>
            <a:ext cx="506795" cy="1512168"/>
          </a:xfrm>
          <a:prstGeom prst="arc">
            <a:avLst>
              <a:gd name="adj1" fmla="val 17403982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4800405" y="3175329"/>
            <a:ext cx="18384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378583" y="3196892"/>
            <a:ext cx="18384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78583" y="2476812"/>
            <a:ext cx="42484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3" idx="2"/>
          </p:cNvCxnSpPr>
          <p:nvPr/>
        </p:nvCxnSpPr>
        <p:spPr>
          <a:xfrm flipH="1">
            <a:off x="4524529" y="3852418"/>
            <a:ext cx="5876" cy="2085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267744" y="3412916"/>
            <a:ext cx="1970665" cy="19870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rot="-2700000">
            <a:off x="3076107" y="4765769"/>
            <a:ext cx="17136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-8100000">
            <a:off x="4273909" y="4767339"/>
            <a:ext cx="17136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4781181" y="3412916"/>
            <a:ext cx="2023067" cy="2061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4141409" y="4565606"/>
            <a:ext cx="792000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 rot="2700000">
            <a:off x="4822957" y="4799832"/>
            <a:ext cx="610175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 rot="-2700000">
            <a:off x="3598821" y="4807092"/>
            <a:ext cx="610175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 flipH="1">
            <a:off x="4260405" y="4161462"/>
            <a:ext cx="278418" cy="4041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rot="1860000" flipH="1">
            <a:off x="4541908" y="4263622"/>
            <a:ext cx="0" cy="32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rot="120000" flipH="1">
            <a:off x="4379769" y="4219519"/>
            <a:ext cx="202033" cy="3594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rot="1860000" flipH="1">
            <a:off x="4626288" y="4317072"/>
            <a:ext cx="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rot="1860000" flipH="1">
            <a:off x="4710146" y="4402044"/>
            <a:ext cx="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1860000" flipH="1">
            <a:off x="4799986" y="4473943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 flipV="1">
            <a:off x="3327070" y="4216104"/>
            <a:ext cx="814339" cy="83848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-2700000">
            <a:off x="3245848" y="4258691"/>
            <a:ext cx="2160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919811" y="4968626"/>
            <a:ext cx="288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5400000">
            <a:off x="3905281" y="4939582"/>
            <a:ext cx="288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-2700000">
            <a:off x="3850378" y="4848707"/>
            <a:ext cx="2160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467544" y="1012666"/>
            <a:ext cx="20696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PODROBNOST   C </a:t>
            </a:r>
            <a:endParaRPr lang="cs-CZ" sz="2000" b="1" dirty="0"/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Vzpěradlo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2339752" y="2470795"/>
            <a:ext cx="146740" cy="740228"/>
          </a:xfrm>
          <a:custGeom>
            <a:avLst/>
            <a:gdLst>
              <a:gd name="connsiteX0" fmla="*/ 87873 w 146740"/>
              <a:gd name="connsiteY0" fmla="*/ 0 h 740228"/>
              <a:gd name="connsiteX1" fmla="*/ 87873 w 146740"/>
              <a:gd name="connsiteY1" fmla="*/ 304800 h 740228"/>
              <a:gd name="connsiteX2" fmla="*/ 788 w 146740"/>
              <a:gd name="connsiteY2" fmla="*/ 348343 h 740228"/>
              <a:gd name="connsiteX3" fmla="*/ 145930 w 146740"/>
              <a:gd name="connsiteY3" fmla="*/ 391886 h 740228"/>
              <a:gd name="connsiteX4" fmla="*/ 58845 w 146740"/>
              <a:gd name="connsiteY4" fmla="*/ 435428 h 740228"/>
              <a:gd name="connsiteX5" fmla="*/ 44330 w 146740"/>
              <a:gd name="connsiteY5" fmla="*/ 740228 h 7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6740" h="740228">
                <a:moveTo>
                  <a:pt x="87873" y="0"/>
                </a:moveTo>
                <a:cubicBezTo>
                  <a:pt x="95130" y="123371"/>
                  <a:pt x="102387" y="246743"/>
                  <a:pt x="87873" y="304800"/>
                </a:cubicBezTo>
                <a:cubicBezTo>
                  <a:pt x="73359" y="362857"/>
                  <a:pt x="-8888" y="333829"/>
                  <a:pt x="788" y="348343"/>
                </a:cubicBezTo>
                <a:cubicBezTo>
                  <a:pt x="10464" y="362857"/>
                  <a:pt x="136254" y="377372"/>
                  <a:pt x="145930" y="391886"/>
                </a:cubicBezTo>
                <a:cubicBezTo>
                  <a:pt x="155606" y="406400"/>
                  <a:pt x="75778" y="377371"/>
                  <a:pt x="58845" y="435428"/>
                </a:cubicBezTo>
                <a:cubicBezTo>
                  <a:pt x="41912" y="493485"/>
                  <a:pt x="43121" y="616856"/>
                  <a:pt x="44330" y="740228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6549625" y="2485309"/>
            <a:ext cx="102932" cy="758842"/>
          </a:xfrm>
          <a:custGeom>
            <a:avLst/>
            <a:gdLst>
              <a:gd name="connsiteX0" fmla="*/ 87143 w 102932"/>
              <a:gd name="connsiteY0" fmla="*/ 0 h 758842"/>
              <a:gd name="connsiteX1" fmla="*/ 87143 w 102932"/>
              <a:gd name="connsiteY1" fmla="*/ 304800 h 758842"/>
              <a:gd name="connsiteX2" fmla="*/ 57 w 102932"/>
              <a:gd name="connsiteY2" fmla="*/ 319314 h 758842"/>
              <a:gd name="connsiteX3" fmla="*/ 101657 w 102932"/>
              <a:gd name="connsiteY3" fmla="*/ 377372 h 758842"/>
              <a:gd name="connsiteX4" fmla="*/ 58115 w 102932"/>
              <a:gd name="connsiteY4" fmla="*/ 435429 h 758842"/>
              <a:gd name="connsiteX5" fmla="*/ 72629 w 102932"/>
              <a:gd name="connsiteY5" fmla="*/ 725714 h 758842"/>
              <a:gd name="connsiteX6" fmla="*/ 101657 w 102932"/>
              <a:gd name="connsiteY6" fmla="*/ 740229 h 758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2932" h="758842">
                <a:moveTo>
                  <a:pt x="87143" y="0"/>
                </a:moveTo>
                <a:cubicBezTo>
                  <a:pt x="94400" y="125790"/>
                  <a:pt x="101657" y="251581"/>
                  <a:pt x="87143" y="304800"/>
                </a:cubicBezTo>
                <a:cubicBezTo>
                  <a:pt x="72629" y="358019"/>
                  <a:pt x="-2362" y="307219"/>
                  <a:pt x="57" y="319314"/>
                </a:cubicBezTo>
                <a:cubicBezTo>
                  <a:pt x="2476" y="331409"/>
                  <a:pt x="91981" y="358020"/>
                  <a:pt x="101657" y="377372"/>
                </a:cubicBezTo>
                <a:cubicBezTo>
                  <a:pt x="111333" y="396725"/>
                  <a:pt x="62953" y="377372"/>
                  <a:pt x="58115" y="435429"/>
                </a:cubicBezTo>
                <a:cubicBezTo>
                  <a:pt x="53277" y="493486"/>
                  <a:pt x="65372" y="674914"/>
                  <a:pt x="72629" y="725714"/>
                </a:cubicBezTo>
                <a:cubicBezTo>
                  <a:pt x="79886" y="776514"/>
                  <a:pt x="90771" y="758371"/>
                  <a:pt x="101657" y="74022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/>
          <p:nvPr/>
        </p:nvCxnSpPr>
        <p:spPr>
          <a:xfrm>
            <a:off x="2398597" y="2836852"/>
            <a:ext cx="4209143" cy="1451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709173" y="3852502"/>
            <a:ext cx="1485834" cy="151914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rot="-5400000">
            <a:off x="2827286" y="3828309"/>
            <a:ext cx="1485834" cy="151914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rot="-5400000" flipH="1" flipV="1">
            <a:off x="4910373" y="4223364"/>
            <a:ext cx="814339" cy="83848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rot="-8100000">
            <a:off x="5587308" y="4281381"/>
            <a:ext cx="2160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841401" y="4954112"/>
            <a:ext cx="288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rot="4980000">
            <a:off x="4855899" y="4954096"/>
            <a:ext cx="288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rot="-8100000">
            <a:off x="4996730" y="4857445"/>
            <a:ext cx="2160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4523181" y="2405076"/>
            <a:ext cx="15642" cy="2520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409321" y="2433832"/>
            <a:ext cx="2160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423835" y="4637052"/>
            <a:ext cx="2160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rot="2700000">
            <a:off x="4398421" y="4767342"/>
            <a:ext cx="288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rot="-2700000">
            <a:off x="4381659" y="4767904"/>
            <a:ext cx="288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Volný tvar 71"/>
          <p:cNvSpPr/>
          <p:nvPr/>
        </p:nvSpPr>
        <p:spPr>
          <a:xfrm>
            <a:off x="5747657" y="5325975"/>
            <a:ext cx="1056591" cy="147945"/>
          </a:xfrm>
          <a:custGeom>
            <a:avLst/>
            <a:gdLst>
              <a:gd name="connsiteX0" fmla="*/ 0 w 957943"/>
              <a:gd name="connsiteY0" fmla="*/ 73339 h 147945"/>
              <a:gd name="connsiteX1" fmla="*/ 464457 w 957943"/>
              <a:gd name="connsiteY1" fmla="*/ 87854 h 147945"/>
              <a:gd name="connsiteX2" fmla="*/ 464457 w 957943"/>
              <a:gd name="connsiteY2" fmla="*/ 768 h 147945"/>
              <a:gd name="connsiteX3" fmla="*/ 566057 w 957943"/>
              <a:gd name="connsiteY3" fmla="*/ 145911 h 147945"/>
              <a:gd name="connsiteX4" fmla="*/ 566057 w 957943"/>
              <a:gd name="connsiteY4" fmla="*/ 87854 h 147945"/>
              <a:gd name="connsiteX5" fmla="*/ 957943 w 957943"/>
              <a:gd name="connsiteY5" fmla="*/ 116882 h 147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7943" h="147945">
                <a:moveTo>
                  <a:pt x="0" y="73339"/>
                </a:moveTo>
                <a:cubicBezTo>
                  <a:pt x="193524" y="86644"/>
                  <a:pt x="387048" y="99949"/>
                  <a:pt x="464457" y="87854"/>
                </a:cubicBezTo>
                <a:cubicBezTo>
                  <a:pt x="541866" y="75759"/>
                  <a:pt x="447524" y="-8908"/>
                  <a:pt x="464457" y="768"/>
                </a:cubicBezTo>
                <a:cubicBezTo>
                  <a:pt x="481390" y="10444"/>
                  <a:pt x="549124" y="131397"/>
                  <a:pt x="566057" y="145911"/>
                </a:cubicBezTo>
                <a:cubicBezTo>
                  <a:pt x="582990" y="160425"/>
                  <a:pt x="500743" y="92692"/>
                  <a:pt x="566057" y="87854"/>
                </a:cubicBezTo>
                <a:cubicBezTo>
                  <a:pt x="631371" y="83016"/>
                  <a:pt x="794657" y="99949"/>
                  <a:pt x="957943" y="1168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olný tvar 74"/>
          <p:cNvSpPr/>
          <p:nvPr/>
        </p:nvSpPr>
        <p:spPr>
          <a:xfrm>
            <a:off x="2278743" y="5355292"/>
            <a:ext cx="1074057" cy="116594"/>
          </a:xfrm>
          <a:custGeom>
            <a:avLst/>
            <a:gdLst>
              <a:gd name="connsiteX0" fmla="*/ 1074057 w 1074057"/>
              <a:gd name="connsiteY0" fmla="*/ 14994 h 116594"/>
              <a:gd name="connsiteX1" fmla="*/ 508000 w 1074057"/>
              <a:gd name="connsiteY1" fmla="*/ 73051 h 116594"/>
              <a:gd name="connsiteX2" fmla="*/ 508000 w 1074057"/>
              <a:gd name="connsiteY2" fmla="*/ 479 h 116594"/>
              <a:gd name="connsiteX3" fmla="*/ 377371 w 1074057"/>
              <a:gd name="connsiteY3" fmla="*/ 116594 h 116594"/>
              <a:gd name="connsiteX4" fmla="*/ 377371 w 1074057"/>
              <a:gd name="connsiteY4" fmla="*/ 479 h 116594"/>
              <a:gd name="connsiteX5" fmla="*/ 0 w 1074057"/>
              <a:gd name="connsiteY5" fmla="*/ 58537 h 116594"/>
              <a:gd name="connsiteX6" fmla="*/ 0 w 1074057"/>
              <a:gd name="connsiteY6" fmla="*/ 58537 h 11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4057" h="116594">
                <a:moveTo>
                  <a:pt x="1074057" y="14994"/>
                </a:moveTo>
                <a:cubicBezTo>
                  <a:pt x="838200" y="45232"/>
                  <a:pt x="602343" y="75470"/>
                  <a:pt x="508000" y="73051"/>
                </a:cubicBezTo>
                <a:cubicBezTo>
                  <a:pt x="413657" y="70632"/>
                  <a:pt x="529771" y="-6778"/>
                  <a:pt x="508000" y="479"/>
                </a:cubicBezTo>
                <a:cubicBezTo>
                  <a:pt x="486229" y="7736"/>
                  <a:pt x="399142" y="116594"/>
                  <a:pt x="377371" y="116594"/>
                </a:cubicBezTo>
                <a:cubicBezTo>
                  <a:pt x="355600" y="116594"/>
                  <a:pt x="440266" y="10155"/>
                  <a:pt x="377371" y="479"/>
                </a:cubicBezTo>
                <a:lnTo>
                  <a:pt x="0" y="58537"/>
                </a:lnTo>
                <a:lnTo>
                  <a:pt x="0" y="5853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4841401" y="1916832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 </a:t>
            </a:r>
            <a:r>
              <a:rPr lang="cs-CZ" dirty="0" smtClean="0">
                <a:sym typeface="Symbol"/>
              </a:rPr>
              <a:t> 20x 650</a:t>
            </a:r>
            <a:endParaRPr lang="cs-CZ" dirty="0"/>
          </a:p>
        </p:txBody>
      </p:sp>
      <p:cxnSp>
        <p:nvCxnSpPr>
          <p:cNvPr id="78" name="Přímá spojnice se šipkou 77"/>
          <p:cNvCxnSpPr/>
          <p:nvPr/>
        </p:nvCxnSpPr>
        <p:spPr>
          <a:xfrm flipH="1">
            <a:off x="4542421" y="2276872"/>
            <a:ext cx="257984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Obdélník 78"/>
          <p:cNvSpPr/>
          <p:nvPr/>
        </p:nvSpPr>
        <p:spPr>
          <a:xfrm>
            <a:off x="2810631" y="2101498"/>
            <a:ext cx="249201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3059832" y="1907540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220x160</a:t>
            </a:r>
            <a:endParaRPr lang="cs-CZ" dirty="0"/>
          </a:p>
        </p:txBody>
      </p:sp>
      <p:cxnSp>
        <p:nvCxnSpPr>
          <p:cNvPr id="82" name="Přímá spojnice 81"/>
          <p:cNvCxnSpPr/>
          <p:nvPr/>
        </p:nvCxnSpPr>
        <p:spPr>
          <a:xfrm flipH="1">
            <a:off x="2810631" y="2276872"/>
            <a:ext cx="11666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/>
          <p:nvPr/>
        </p:nvCxnSpPr>
        <p:spPr>
          <a:xfrm flipH="1">
            <a:off x="2699792" y="2276872"/>
            <a:ext cx="110839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Obdélník 84"/>
          <p:cNvSpPr/>
          <p:nvPr/>
        </p:nvSpPr>
        <p:spPr>
          <a:xfrm>
            <a:off x="5762959" y="3527297"/>
            <a:ext cx="249201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TextovéPole 85"/>
          <p:cNvSpPr txBox="1"/>
          <p:nvPr/>
        </p:nvSpPr>
        <p:spPr>
          <a:xfrm>
            <a:off x="6012160" y="3356992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240x180</a:t>
            </a:r>
            <a:endParaRPr lang="cs-CZ" dirty="0"/>
          </a:p>
        </p:txBody>
      </p:sp>
      <p:cxnSp>
        <p:nvCxnSpPr>
          <p:cNvPr id="88" name="Přímá spojnice 87"/>
          <p:cNvCxnSpPr/>
          <p:nvPr/>
        </p:nvCxnSpPr>
        <p:spPr>
          <a:xfrm>
            <a:off x="5792714" y="3726324"/>
            <a:ext cx="12056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se šipkou 89"/>
          <p:cNvCxnSpPr/>
          <p:nvPr/>
        </p:nvCxnSpPr>
        <p:spPr>
          <a:xfrm flipH="1" flipV="1">
            <a:off x="4691183" y="3356992"/>
            <a:ext cx="1101531" cy="3693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4818528" y="2276872"/>
            <a:ext cx="13764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Obdélník 93"/>
          <p:cNvSpPr/>
          <p:nvPr/>
        </p:nvSpPr>
        <p:spPr>
          <a:xfrm>
            <a:off x="6504984" y="4526117"/>
            <a:ext cx="249201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6754185" y="4355812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200x160</a:t>
            </a:r>
            <a:endParaRPr lang="cs-CZ" dirty="0"/>
          </a:p>
        </p:txBody>
      </p:sp>
      <p:cxnSp>
        <p:nvCxnSpPr>
          <p:cNvPr id="96" name="Přímá spojnice 95"/>
          <p:cNvCxnSpPr/>
          <p:nvPr/>
        </p:nvCxnSpPr>
        <p:spPr>
          <a:xfrm>
            <a:off x="6534739" y="4725144"/>
            <a:ext cx="12056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se šipkou 97"/>
          <p:cNvCxnSpPr/>
          <p:nvPr/>
        </p:nvCxnSpPr>
        <p:spPr>
          <a:xfrm flipH="1">
            <a:off x="5792714" y="4725144"/>
            <a:ext cx="712270" cy="70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TextovéPole 98"/>
          <p:cNvSpPr txBox="1"/>
          <p:nvPr/>
        </p:nvSpPr>
        <p:spPr>
          <a:xfrm>
            <a:off x="4325538" y="5661248"/>
            <a:ext cx="2921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DUBOVÁ VLOŽKA      100x100</a:t>
            </a:r>
            <a:endParaRPr lang="cs-CZ" dirty="0"/>
          </a:p>
        </p:txBody>
      </p:sp>
      <p:cxnSp>
        <p:nvCxnSpPr>
          <p:cNvPr id="101" name="Přímá spojnice 100"/>
          <p:cNvCxnSpPr/>
          <p:nvPr/>
        </p:nvCxnSpPr>
        <p:spPr>
          <a:xfrm>
            <a:off x="4260405" y="6030580"/>
            <a:ext cx="29868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se šipkou 102"/>
          <p:cNvCxnSpPr/>
          <p:nvPr/>
        </p:nvCxnSpPr>
        <p:spPr>
          <a:xfrm flipV="1">
            <a:off x="4299939" y="4443418"/>
            <a:ext cx="73618" cy="15871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Rovnoramenný trojúhelník 104"/>
          <p:cNvSpPr/>
          <p:nvPr/>
        </p:nvSpPr>
        <p:spPr>
          <a:xfrm>
            <a:off x="6156176" y="5733256"/>
            <a:ext cx="108012" cy="175153"/>
          </a:xfrm>
          <a:prstGeom prst="triangle">
            <a:avLst>
              <a:gd name="adj" fmla="val 5136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899592" y="4060988"/>
            <a:ext cx="1330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 </a:t>
            </a:r>
            <a:r>
              <a:rPr lang="cs-CZ" dirty="0" smtClean="0">
                <a:sym typeface="Symbol"/>
              </a:rPr>
              <a:t> 14x260</a:t>
            </a:r>
            <a:endParaRPr lang="cs-CZ" dirty="0"/>
          </a:p>
        </p:txBody>
      </p:sp>
      <p:cxnSp>
        <p:nvCxnSpPr>
          <p:cNvPr id="109" name="Přímá spojnice 108"/>
          <p:cNvCxnSpPr/>
          <p:nvPr/>
        </p:nvCxnSpPr>
        <p:spPr>
          <a:xfrm flipV="1">
            <a:off x="971600" y="4399258"/>
            <a:ext cx="1256169" cy="15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se šipkou 113"/>
          <p:cNvCxnSpPr/>
          <p:nvPr/>
        </p:nvCxnSpPr>
        <p:spPr>
          <a:xfrm>
            <a:off x="2227769" y="4414898"/>
            <a:ext cx="1506470" cy="2511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TextovéPole 114"/>
          <p:cNvSpPr txBox="1"/>
          <p:nvPr/>
        </p:nvSpPr>
        <p:spPr>
          <a:xfrm>
            <a:off x="1907704" y="5867980"/>
            <a:ext cx="1438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OCEL      35x5</a:t>
            </a:r>
            <a:endParaRPr lang="cs-CZ" dirty="0"/>
          </a:p>
        </p:txBody>
      </p:sp>
      <p:sp>
        <p:nvSpPr>
          <p:cNvPr id="116" name="Obdélník 115"/>
          <p:cNvSpPr/>
          <p:nvPr/>
        </p:nvSpPr>
        <p:spPr>
          <a:xfrm>
            <a:off x="2627784" y="6028993"/>
            <a:ext cx="87746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8" name="Přímá spojnice 117"/>
          <p:cNvCxnSpPr/>
          <p:nvPr/>
        </p:nvCxnSpPr>
        <p:spPr>
          <a:xfrm>
            <a:off x="1907704" y="6237312"/>
            <a:ext cx="152253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se šipkou 119"/>
          <p:cNvCxnSpPr>
            <a:endCxn id="29" idx="1"/>
          </p:cNvCxnSpPr>
          <p:nvPr/>
        </p:nvCxnSpPr>
        <p:spPr>
          <a:xfrm flipV="1">
            <a:off x="3430237" y="5045681"/>
            <a:ext cx="257942" cy="119163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4260405" y="3412916"/>
            <a:ext cx="139209" cy="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4373557" y="3474418"/>
            <a:ext cx="0" cy="36357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4658522" y="3486494"/>
            <a:ext cx="0" cy="36357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4648815" y="3429000"/>
            <a:ext cx="139209" cy="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rot="-120000" flipH="1" flipV="1">
            <a:off x="4268971" y="3170741"/>
            <a:ext cx="537109" cy="19102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511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012666"/>
            <a:ext cx="2095254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PODROBNOST   D </a:t>
            </a:r>
            <a:endParaRPr lang="cs-CZ" sz="20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Vzpěradlo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227769" y="2420888"/>
            <a:ext cx="51525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3212976"/>
            <a:ext cx="51525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572000" y="3933056"/>
            <a:ext cx="27762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699792" y="3943174"/>
            <a:ext cx="1858256" cy="18620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763688" y="3212976"/>
            <a:ext cx="2448272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11960" y="3212976"/>
            <a:ext cx="360040" cy="7301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64088" y="2348880"/>
            <a:ext cx="0" cy="1872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356538" y="3487056"/>
            <a:ext cx="156815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14032" y="3631634"/>
            <a:ext cx="151066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24697" y="3487056"/>
            <a:ext cx="0" cy="1445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3405358" y="3472542"/>
            <a:ext cx="936666" cy="950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3506394" y="3630510"/>
            <a:ext cx="900000" cy="9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-2340000">
            <a:off x="3462852" y="4393570"/>
            <a:ext cx="0" cy="1724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356538" y="3559345"/>
            <a:ext cx="3023774" cy="1873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2267744" y="3578075"/>
            <a:ext cx="2088794" cy="2083173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227769" y="2838422"/>
            <a:ext cx="5152543" cy="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6300192" y="3183948"/>
            <a:ext cx="288032" cy="72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>
            <a:off x="5169364" y="2392422"/>
            <a:ext cx="396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176530" y="3976036"/>
            <a:ext cx="396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2700000">
            <a:off x="5217038" y="4102980"/>
            <a:ext cx="32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-2700000">
            <a:off x="5187138" y="4119616"/>
            <a:ext cx="32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2760000">
            <a:off x="3540744" y="4324530"/>
            <a:ext cx="15159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2700000">
            <a:off x="3533706" y="4325166"/>
            <a:ext cx="15159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-2760000">
            <a:off x="4068992" y="3792008"/>
            <a:ext cx="15159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2700000">
            <a:off x="4068049" y="3799096"/>
            <a:ext cx="15159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708434" y="3554606"/>
            <a:ext cx="15159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572530" y="3558502"/>
            <a:ext cx="15159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5400000">
            <a:off x="5590273" y="3562293"/>
            <a:ext cx="15159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5400000">
            <a:off x="4712225" y="3569553"/>
            <a:ext cx="15159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3405358" y="1844824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220x160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3174348" y="2000462"/>
            <a:ext cx="245524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nice 55"/>
          <p:cNvCxnSpPr/>
          <p:nvPr/>
        </p:nvCxnSpPr>
        <p:spPr>
          <a:xfrm>
            <a:off x="3174348" y="2214156"/>
            <a:ext cx="12396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H="1">
            <a:off x="2843808" y="2214156"/>
            <a:ext cx="330540" cy="4227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300192" y="1700808"/>
            <a:ext cx="2297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DUB. HM. 160x100x40</a:t>
            </a:r>
            <a:endParaRPr lang="cs-CZ" dirty="0"/>
          </a:p>
        </p:txBody>
      </p:sp>
      <p:cxnSp>
        <p:nvCxnSpPr>
          <p:cNvPr id="61" name="Přímá spojnice 60"/>
          <p:cNvCxnSpPr/>
          <p:nvPr/>
        </p:nvCxnSpPr>
        <p:spPr>
          <a:xfrm>
            <a:off x="6444208" y="2070140"/>
            <a:ext cx="2153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>
            <a:endCxn id="38" idx="0"/>
          </p:cNvCxnSpPr>
          <p:nvPr/>
        </p:nvCxnSpPr>
        <p:spPr>
          <a:xfrm>
            <a:off x="6444208" y="2070140"/>
            <a:ext cx="0" cy="11138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6246414" y="4293096"/>
            <a:ext cx="1277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</a:t>
            </a:r>
            <a:r>
              <a:rPr lang="cs-CZ" dirty="0" smtClean="0">
                <a:sym typeface="Symbol"/>
              </a:rPr>
              <a:t> 20x500</a:t>
            </a:r>
            <a:endParaRPr lang="cs-CZ" dirty="0"/>
          </a:p>
        </p:txBody>
      </p:sp>
      <p:cxnSp>
        <p:nvCxnSpPr>
          <p:cNvPr id="66" name="Přímá spojnice 65"/>
          <p:cNvCxnSpPr/>
          <p:nvPr/>
        </p:nvCxnSpPr>
        <p:spPr>
          <a:xfrm>
            <a:off x="6300192" y="4662428"/>
            <a:ext cx="11487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/>
          <p:nvPr/>
        </p:nvCxnSpPr>
        <p:spPr>
          <a:xfrm flipH="1" flipV="1">
            <a:off x="5379038" y="2838422"/>
            <a:ext cx="921154" cy="18240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899592" y="3799096"/>
            <a:ext cx="1438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OCEL      35x5</a:t>
            </a: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1547664" y="3976036"/>
            <a:ext cx="144016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2" name="Přímá spojnice 71"/>
          <p:cNvCxnSpPr/>
          <p:nvPr/>
        </p:nvCxnSpPr>
        <p:spPr>
          <a:xfrm>
            <a:off x="899592" y="4168428"/>
            <a:ext cx="14382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 flipV="1">
            <a:off x="2337806" y="4021756"/>
            <a:ext cx="1560635" cy="1466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4860032" y="4581128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200x160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614508" y="4751433"/>
            <a:ext cx="245524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9" name="Přímá spojnice 78"/>
          <p:cNvCxnSpPr/>
          <p:nvPr/>
        </p:nvCxnSpPr>
        <p:spPr>
          <a:xfrm>
            <a:off x="4558048" y="4950460"/>
            <a:ext cx="128156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se šipkou 80"/>
          <p:cNvCxnSpPr/>
          <p:nvPr/>
        </p:nvCxnSpPr>
        <p:spPr>
          <a:xfrm flipH="1" flipV="1">
            <a:off x="4090250" y="4271568"/>
            <a:ext cx="467798" cy="6788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3794190" y="5445224"/>
            <a:ext cx="1330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 </a:t>
            </a:r>
            <a:r>
              <a:rPr lang="cs-CZ" dirty="0" smtClean="0">
                <a:sym typeface="Symbol"/>
              </a:rPr>
              <a:t> 14x220</a:t>
            </a:r>
            <a:endParaRPr lang="cs-CZ" dirty="0"/>
          </a:p>
        </p:txBody>
      </p:sp>
      <p:cxnSp>
        <p:nvCxnSpPr>
          <p:cNvPr id="84" name="Přímá spojnice 83"/>
          <p:cNvCxnSpPr/>
          <p:nvPr/>
        </p:nvCxnSpPr>
        <p:spPr>
          <a:xfrm flipV="1">
            <a:off x="3873691" y="5805263"/>
            <a:ext cx="1251313" cy="92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se šipkou 85"/>
          <p:cNvCxnSpPr/>
          <p:nvPr/>
        </p:nvCxnSpPr>
        <p:spPr>
          <a:xfrm flipH="1" flipV="1">
            <a:off x="3609505" y="4324530"/>
            <a:ext cx="264187" cy="14900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842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"/>
          <p:cNvSpPr txBox="1">
            <a:spLocks/>
          </p:cNvSpPr>
          <p:nvPr/>
        </p:nvSpPr>
        <p:spPr>
          <a:xfrm>
            <a:off x="467544" y="18864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Vzpěradlo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154792" y="3765628"/>
            <a:ext cx="0" cy="20882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30444" y="3765628"/>
            <a:ext cx="0" cy="20882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1722744" y="3636126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1" idx="0"/>
            <a:endCxn id="21" idx="1"/>
          </p:cNvCxnSpPr>
          <p:nvPr/>
        </p:nvCxnSpPr>
        <p:spPr>
          <a:xfrm flipH="1">
            <a:off x="1722744" y="3636126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21" idx="3"/>
            <a:endCxn id="21" idx="2"/>
          </p:cNvCxnSpPr>
          <p:nvPr/>
        </p:nvCxnSpPr>
        <p:spPr>
          <a:xfrm flipH="1">
            <a:off x="1938768" y="3744138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750040" y="3665495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7030444" y="3636126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5" idx="0"/>
            <a:endCxn id="25" idx="1"/>
          </p:cNvCxnSpPr>
          <p:nvPr/>
        </p:nvCxnSpPr>
        <p:spPr>
          <a:xfrm flipH="1">
            <a:off x="7030444" y="3636126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25" idx="3"/>
            <a:endCxn id="25" idx="2"/>
          </p:cNvCxnSpPr>
          <p:nvPr/>
        </p:nvCxnSpPr>
        <p:spPr>
          <a:xfrm flipH="1">
            <a:off x="7246468" y="3744138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7057740" y="3665495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7079214" y="3492110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 rot="-480000" flipH="1">
            <a:off x="7061508" y="3519406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600000" flipH="1">
            <a:off x="7102452" y="352317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1904119" y="3492110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 rot="-480000" flipH="1">
            <a:off x="1886413" y="3519406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600000" flipH="1">
            <a:off x="1927357" y="352317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794752" y="3492110"/>
            <a:ext cx="558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794752" y="3276086"/>
            <a:ext cx="558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390484" y="3276086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794752" y="3276086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1736392" y="3275692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7461111" y="3276086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462492" y="3276086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146680" y="3276086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s odříznutým a zakulaceným jedním rohem 48"/>
          <p:cNvSpPr/>
          <p:nvPr/>
        </p:nvSpPr>
        <p:spPr>
          <a:xfrm>
            <a:off x="2154792" y="5853860"/>
            <a:ext cx="252000" cy="252000"/>
          </a:xfrm>
          <a:prstGeom prst="snipRoundRect">
            <a:avLst>
              <a:gd name="adj1" fmla="val 16667"/>
              <a:gd name="adj2" fmla="val 34577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2168440" y="5884924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300000" flipH="1">
            <a:off x="2199504" y="5984228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rot="8940000">
            <a:off x="2154792" y="5997082"/>
            <a:ext cx="252000" cy="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bdélník 60"/>
          <p:cNvSpPr/>
          <p:nvPr/>
        </p:nvSpPr>
        <p:spPr>
          <a:xfrm rot="2640000">
            <a:off x="2366991" y="5750286"/>
            <a:ext cx="165447" cy="1656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nice 61"/>
          <p:cNvCxnSpPr/>
          <p:nvPr/>
        </p:nvCxnSpPr>
        <p:spPr>
          <a:xfrm flipV="1">
            <a:off x="2451039" y="3625078"/>
            <a:ext cx="2010353" cy="20936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421393" y="6105860"/>
            <a:ext cx="0" cy="684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6783356" y="6128244"/>
            <a:ext cx="0" cy="684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2584463" y="3819634"/>
            <a:ext cx="1956393" cy="19968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bdélník s odříznutým a zakulaceným jedním rohem 65"/>
          <p:cNvSpPr/>
          <p:nvPr/>
        </p:nvSpPr>
        <p:spPr>
          <a:xfrm rot="16200000">
            <a:off x="6765222" y="5853861"/>
            <a:ext cx="252000" cy="252000"/>
          </a:xfrm>
          <a:prstGeom prst="snipRoundRect">
            <a:avLst>
              <a:gd name="adj1" fmla="val 16667"/>
              <a:gd name="adj2" fmla="val 44468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nice 66"/>
          <p:cNvCxnSpPr/>
          <p:nvPr/>
        </p:nvCxnSpPr>
        <p:spPr>
          <a:xfrm rot="-720000" flipH="1">
            <a:off x="6780834" y="5895224"/>
            <a:ext cx="216000" cy="1519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600000" flipH="1">
            <a:off x="6866624" y="5907773"/>
            <a:ext cx="144000" cy="24087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bdélník 68"/>
          <p:cNvSpPr/>
          <p:nvPr/>
        </p:nvSpPr>
        <p:spPr>
          <a:xfrm rot="2640000">
            <a:off x="6670894" y="5756010"/>
            <a:ext cx="165600" cy="165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 rot="2700000">
            <a:off x="4206377" y="4681496"/>
            <a:ext cx="29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589420" y="3819633"/>
            <a:ext cx="2047228" cy="20205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449714" y="6470296"/>
            <a:ext cx="43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délník 72"/>
          <p:cNvSpPr/>
          <p:nvPr/>
        </p:nvSpPr>
        <p:spPr>
          <a:xfrm rot="2640000">
            <a:off x="3295083" y="3700233"/>
            <a:ext cx="62458" cy="21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 rot="2640000" flipH="1">
            <a:off x="3453965" y="3874052"/>
            <a:ext cx="61200" cy="21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 rot="-2700000">
            <a:off x="5659359" y="3844531"/>
            <a:ext cx="61200" cy="21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 rot="-2700000">
            <a:off x="5803375" y="3700515"/>
            <a:ext cx="61200" cy="21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7" name="Přímá spojnice 76"/>
          <p:cNvCxnSpPr/>
          <p:nvPr/>
        </p:nvCxnSpPr>
        <p:spPr>
          <a:xfrm rot="-480000" flipV="1">
            <a:off x="2359872" y="5755426"/>
            <a:ext cx="144000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rot="-480000" flipV="1">
            <a:off x="2390936" y="5805019"/>
            <a:ext cx="144000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rot="-2640000">
            <a:off x="6771880" y="5721801"/>
            <a:ext cx="0" cy="202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rot="-2640000">
            <a:off x="6727171" y="5767051"/>
            <a:ext cx="0" cy="202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2455302" y="6645948"/>
            <a:ext cx="4320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2455302" y="6798348"/>
            <a:ext cx="4320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1146680" y="3276086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1146680" y="3276086"/>
            <a:ext cx="468000" cy="388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1146680" y="3737591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1146680" y="3889991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1146680" y="3988826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1146680" y="4168522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1146680" y="4655486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1146680" y="4807886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1146680" y="5272494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1133032" y="5451342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1146680" y="5941750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>
            <a:off x="1290696" y="6094150"/>
            <a:ext cx="864096" cy="6958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1915946" y="6368534"/>
            <a:ext cx="513230" cy="4214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2082784" y="6515580"/>
            <a:ext cx="355566" cy="2967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>
            <a:off x="7010268" y="3450300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7030444" y="361322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7030444" y="4139316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>
            <a:off x="7030444" y="4324276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7030444" y="4823716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H="1">
            <a:off x="7030444" y="498514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H="1">
            <a:off x="6765222" y="5565828"/>
            <a:ext cx="1289742" cy="1098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6777244" y="5733372"/>
            <a:ext cx="1289742" cy="1098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7462492" y="6272260"/>
            <a:ext cx="609888" cy="5177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7601244" y="6442057"/>
            <a:ext cx="471136" cy="388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4488076" y="3276086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flipH="1">
            <a:off x="1979712" y="4202292"/>
            <a:ext cx="0" cy="10034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H="1">
            <a:off x="7160812" y="4197788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1979712" y="5039092"/>
            <a:ext cx="5184000" cy="268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rot="-2700000">
            <a:off x="1857152" y="5044684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-2700000">
            <a:off x="7031372" y="5078860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rot="-8100000">
            <a:off x="3550302" y="6469936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rot="-2700000">
            <a:off x="2029330" y="5303856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V="1">
            <a:off x="2586840" y="5932187"/>
            <a:ext cx="1188000" cy="95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Oblouk 115"/>
          <p:cNvSpPr/>
          <p:nvPr/>
        </p:nvSpPr>
        <p:spPr>
          <a:xfrm>
            <a:off x="2757818" y="5272493"/>
            <a:ext cx="804842" cy="1306755"/>
          </a:xfrm>
          <a:prstGeom prst="arc">
            <a:avLst>
              <a:gd name="adj1" fmla="val 16492649"/>
              <a:gd name="adj2" fmla="val 0"/>
            </a:avLst>
          </a:prstGeom>
          <a:ln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TextovéPole 116"/>
          <p:cNvSpPr txBox="1"/>
          <p:nvPr/>
        </p:nvSpPr>
        <p:spPr>
          <a:xfrm>
            <a:off x="2974176" y="5620420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45%</a:t>
            </a:r>
            <a:endParaRPr lang="cs-CZ" dirty="0"/>
          </a:p>
        </p:txBody>
      </p:sp>
      <p:sp>
        <p:nvSpPr>
          <p:cNvPr id="118" name="Obdélník 117"/>
          <p:cNvSpPr/>
          <p:nvPr/>
        </p:nvSpPr>
        <p:spPr>
          <a:xfrm>
            <a:off x="4488076" y="3506624"/>
            <a:ext cx="144016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9" name="Přímá spojnice 118"/>
          <p:cNvCxnSpPr/>
          <p:nvPr/>
        </p:nvCxnSpPr>
        <p:spPr>
          <a:xfrm>
            <a:off x="4517104" y="3506624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4560084" y="3506624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4588550" y="3506624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240000" flipV="1">
            <a:off x="4464097" y="3930770"/>
            <a:ext cx="210818" cy="118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4531056" y="3837636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4603064" y="3837636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rot="-2700000" flipH="1">
            <a:off x="4234586" y="4036572"/>
            <a:ext cx="252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8100000" flipH="1">
            <a:off x="4646972" y="4045292"/>
            <a:ext cx="252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-60000">
            <a:off x="4444515" y="3964863"/>
            <a:ext cx="2606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4560084" y="3275692"/>
            <a:ext cx="9422" cy="787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4515372" y="4008948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rot="-2280000">
            <a:off x="4578603" y="3996916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4500000">
            <a:off x="4530948" y="3988204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rot="-2700000">
            <a:off x="4106386" y="3881178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rot="-8100000">
            <a:off x="4883734" y="3888548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4185756" y="3894403"/>
            <a:ext cx="207003" cy="190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4705183" y="3891636"/>
            <a:ext cx="250551" cy="2219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rot="480000">
            <a:off x="4405559" y="4009980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rot="-3960000">
            <a:off x="4357904" y="4000249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rot="-4740000">
            <a:off x="4731244" y="4009344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1800000">
            <a:off x="4732458" y="4028715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extovéPole 139"/>
          <p:cNvSpPr txBox="1"/>
          <p:nvPr/>
        </p:nvSpPr>
        <p:spPr>
          <a:xfrm>
            <a:off x="4211960" y="4744880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8 000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4427984" y="5795972"/>
            <a:ext cx="1598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MAX  HLADINA</a:t>
            </a:r>
            <a:endParaRPr lang="cs-CZ" dirty="0"/>
          </a:p>
        </p:txBody>
      </p:sp>
      <p:cxnSp>
        <p:nvCxnSpPr>
          <p:cNvPr id="142" name="Přímá spojnice 141"/>
          <p:cNvCxnSpPr/>
          <p:nvPr/>
        </p:nvCxnSpPr>
        <p:spPr>
          <a:xfrm flipV="1">
            <a:off x="4461392" y="6128244"/>
            <a:ext cx="1565107" cy="9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se šipkou 142"/>
          <p:cNvCxnSpPr/>
          <p:nvPr/>
        </p:nvCxnSpPr>
        <p:spPr>
          <a:xfrm rot="180000">
            <a:off x="4461392" y="6165304"/>
            <a:ext cx="12938" cy="3049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TextovéPole 143"/>
          <p:cNvSpPr txBox="1"/>
          <p:nvPr/>
        </p:nvSpPr>
        <p:spPr>
          <a:xfrm>
            <a:off x="6228184" y="601199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45" name="Přímá spojnice se šipkou 144"/>
          <p:cNvCxnSpPr>
            <a:stCxn id="144" idx="3"/>
            <a:endCxn id="69" idx="2"/>
          </p:cNvCxnSpPr>
          <p:nvPr/>
        </p:nvCxnSpPr>
        <p:spPr>
          <a:xfrm flipV="1">
            <a:off x="6523458" y="5898371"/>
            <a:ext cx="172718" cy="29829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6" name="TextovéPole 145"/>
          <p:cNvSpPr txBox="1"/>
          <p:nvPr/>
        </p:nvSpPr>
        <p:spPr>
          <a:xfrm>
            <a:off x="6281730" y="464384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47" name="Přímá spojnice se šipkou 146"/>
          <p:cNvCxnSpPr>
            <a:stCxn id="146" idx="1"/>
          </p:cNvCxnSpPr>
          <p:nvPr/>
        </p:nvCxnSpPr>
        <p:spPr>
          <a:xfrm flipH="1">
            <a:off x="5833975" y="4828510"/>
            <a:ext cx="447755" cy="1010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8" name="TextovéPole 147"/>
          <p:cNvSpPr txBox="1"/>
          <p:nvPr/>
        </p:nvSpPr>
        <p:spPr>
          <a:xfrm>
            <a:off x="5796136" y="379788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49" name="Přímá spojnice se šipkou 148"/>
          <p:cNvCxnSpPr>
            <a:stCxn id="148" idx="0"/>
          </p:cNvCxnSpPr>
          <p:nvPr/>
        </p:nvCxnSpPr>
        <p:spPr>
          <a:xfrm flipH="1" flipV="1">
            <a:off x="5868145" y="3384086"/>
            <a:ext cx="69216" cy="4137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TextovéPole 149"/>
          <p:cNvSpPr txBox="1"/>
          <p:nvPr/>
        </p:nvSpPr>
        <p:spPr>
          <a:xfrm>
            <a:off x="2566739" y="356372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51" name="Přímá spojnice se šipkou 150"/>
          <p:cNvCxnSpPr>
            <a:stCxn id="150" idx="1"/>
            <a:endCxn id="32" idx="3"/>
          </p:cNvCxnSpPr>
          <p:nvPr/>
        </p:nvCxnSpPr>
        <p:spPr>
          <a:xfrm flipH="1" flipV="1">
            <a:off x="2071373" y="3564118"/>
            <a:ext cx="495366" cy="1842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TextovéPole 151"/>
          <p:cNvSpPr txBox="1"/>
          <p:nvPr/>
        </p:nvSpPr>
        <p:spPr>
          <a:xfrm>
            <a:off x="6228184" y="37077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53" name="Přímá spojnice se šipkou 152"/>
          <p:cNvCxnSpPr>
            <a:stCxn id="152" idx="3"/>
          </p:cNvCxnSpPr>
          <p:nvPr/>
        </p:nvCxnSpPr>
        <p:spPr>
          <a:xfrm flipV="1">
            <a:off x="6528266" y="3744138"/>
            <a:ext cx="646194" cy="1482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" name="TextovéPole 153"/>
          <p:cNvSpPr txBox="1"/>
          <p:nvPr/>
        </p:nvSpPr>
        <p:spPr>
          <a:xfrm>
            <a:off x="5436096" y="529191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155" name="Přímá spojnice se šipkou 154"/>
          <p:cNvCxnSpPr>
            <a:stCxn id="154" idx="3"/>
          </p:cNvCxnSpPr>
          <p:nvPr/>
        </p:nvCxnSpPr>
        <p:spPr>
          <a:xfrm flipV="1">
            <a:off x="5691294" y="5136176"/>
            <a:ext cx="536890" cy="3404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se šipkou 155"/>
          <p:cNvCxnSpPr>
            <a:stCxn id="154" idx="3"/>
          </p:cNvCxnSpPr>
          <p:nvPr/>
        </p:nvCxnSpPr>
        <p:spPr>
          <a:xfrm flipV="1">
            <a:off x="5691294" y="5435036"/>
            <a:ext cx="536890" cy="415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TextovéPole 156"/>
          <p:cNvSpPr txBox="1"/>
          <p:nvPr/>
        </p:nvSpPr>
        <p:spPr>
          <a:xfrm>
            <a:off x="3851920" y="521061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158" name="Přímá spojnice se šipkou 157"/>
          <p:cNvCxnSpPr>
            <a:stCxn id="157" idx="1"/>
            <a:endCxn id="74" idx="1"/>
          </p:cNvCxnSpPr>
          <p:nvPr/>
        </p:nvCxnSpPr>
        <p:spPr>
          <a:xfrm flipH="1" flipV="1">
            <a:off x="3506577" y="4975309"/>
            <a:ext cx="345343" cy="4199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se šipkou 158"/>
          <p:cNvCxnSpPr>
            <a:stCxn id="157" idx="1"/>
          </p:cNvCxnSpPr>
          <p:nvPr/>
        </p:nvCxnSpPr>
        <p:spPr>
          <a:xfrm flipH="1" flipV="1">
            <a:off x="3160239" y="4929546"/>
            <a:ext cx="691681" cy="4657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TextovéPole 159"/>
          <p:cNvSpPr txBox="1"/>
          <p:nvPr/>
        </p:nvSpPr>
        <p:spPr>
          <a:xfrm>
            <a:off x="2771800" y="428380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61" name="Přímá spojnice se šipkou 160"/>
          <p:cNvCxnSpPr>
            <a:stCxn id="160" idx="3"/>
          </p:cNvCxnSpPr>
          <p:nvPr/>
        </p:nvCxnSpPr>
        <p:spPr>
          <a:xfrm>
            <a:off x="3078294" y="4468470"/>
            <a:ext cx="696546" cy="4453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2" name="TextovéPole 161"/>
          <p:cNvSpPr txBox="1"/>
          <p:nvPr/>
        </p:nvSpPr>
        <p:spPr>
          <a:xfrm>
            <a:off x="5243945" y="3491716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g</a:t>
            </a:r>
          </a:p>
        </p:txBody>
      </p:sp>
      <p:cxnSp>
        <p:nvCxnSpPr>
          <p:cNvPr id="163" name="Přímá spojnice se šipkou 162"/>
          <p:cNvCxnSpPr>
            <a:endCxn id="118" idx="1"/>
          </p:cNvCxnSpPr>
          <p:nvPr/>
        </p:nvCxnSpPr>
        <p:spPr>
          <a:xfrm flipH="1" flipV="1">
            <a:off x="4488076" y="3614636"/>
            <a:ext cx="756000" cy="72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" name="TextovéPole 163"/>
          <p:cNvSpPr txBox="1"/>
          <p:nvPr/>
        </p:nvSpPr>
        <p:spPr>
          <a:xfrm>
            <a:off x="2987824" y="60119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65" name="Přímá spojnice se šipkou 164"/>
          <p:cNvCxnSpPr/>
          <p:nvPr/>
        </p:nvCxnSpPr>
        <p:spPr>
          <a:xfrm rot="660000" flipH="1" flipV="1">
            <a:off x="2280792" y="6105860"/>
            <a:ext cx="707032" cy="9080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>
            <a:off x="3679248" y="5920928"/>
            <a:ext cx="0" cy="610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rot="-8100000">
            <a:off x="3570526" y="5942562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TextovéPole 167"/>
          <p:cNvSpPr txBox="1"/>
          <p:nvPr/>
        </p:nvSpPr>
        <p:spPr>
          <a:xfrm rot="16200000">
            <a:off x="3298356" y="599415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500</a:t>
            </a:r>
            <a:endParaRPr lang="cs-CZ" dirty="0"/>
          </a:p>
        </p:txBody>
      </p:sp>
      <p:cxnSp>
        <p:nvCxnSpPr>
          <p:cNvPr id="169" name="Přímá spojnice 168"/>
          <p:cNvCxnSpPr/>
          <p:nvPr/>
        </p:nvCxnSpPr>
        <p:spPr>
          <a:xfrm flipV="1">
            <a:off x="2353400" y="5224052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H="1">
            <a:off x="2046780" y="5306379"/>
            <a:ext cx="3066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rot="-2700000">
            <a:off x="2239644" y="5309004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2" name="TextovéPole 171"/>
          <p:cNvSpPr txBox="1"/>
          <p:nvPr/>
        </p:nvSpPr>
        <p:spPr>
          <a:xfrm>
            <a:off x="2121088" y="494639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3566218" y="268149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</a:p>
        </p:txBody>
      </p:sp>
      <p:cxnSp>
        <p:nvCxnSpPr>
          <p:cNvPr id="174" name="Přímá spojnice se šipkou 173"/>
          <p:cNvCxnSpPr/>
          <p:nvPr/>
        </p:nvCxnSpPr>
        <p:spPr>
          <a:xfrm>
            <a:off x="3719465" y="3212976"/>
            <a:ext cx="537343" cy="7191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se šipkou 174"/>
          <p:cNvCxnSpPr/>
          <p:nvPr/>
        </p:nvCxnSpPr>
        <p:spPr>
          <a:xfrm>
            <a:off x="3719465" y="3212976"/>
            <a:ext cx="1116174" cy="7686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se šipkou 175"/>
          <p:cNvCxnSpPr/>
          <p:nvPr/>
        </p:nvCxnSpPr>
        <p:spPr>
          <a:xfrm>
            <a:off x="3719465" y="3212976"/>
            <a:ext cx="840611" cy="1809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7" name="TextovéPole 176"/>
          <p:cNvSpPr txBox="1"/>
          <p:nvPr/>
        </p:nvSpPr>
        <p:spPr>
          <a:xfrm>
            <a:off x="4572000" y="190754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4865930" y="1907540"/>
            <a:ext cx="1597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Práh (bačkora),</a:t>
            </a:r>
            <a:endParaRPr lang="cs-CZ" dirty="0"/>
          </a:p>
        </p:txBody>
      </p:sp>
      <p:sp>
        <p:nvSpPr>
          <p:cNvPr id="179" name="TextovéPole 178"/>
          <p:cNvSpPr txBox="1"/>
          <p:nvPr/>
        </p:nvSpPr>
        <p:spPr>
          <a:xfrm>
            <a:off x="6378098" y="19075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6651011" y="1893588"/>
            <a:ext cx="87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Vzpěra,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7414085" y="1878512"/>
            <a:ext cx="404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7674242" y="1878512"/>
            <a:ext cx="1237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 trám,</a:t>
            </a:r>
            <a:endParaRPr lang="cs-CZ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424537" y="240693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729555" y="2411596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Pozednice, </a:t>
            </a:r>
            <a:endParaRPr lang="cs-CZ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1881683" y="239242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2169715" y="2406936"/>
            <a:ext cx="740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Kvádr,</a:t>
            </a:r>
            <a:endParaRPr lang="cs-CZ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2874719" y="2392422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3077895" y="2411596"/>
            <a:ext cx="293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Zavětrování (podélná výztuž),</a:t>
            </a:r>
            <a:endParaRPr lang="cs-CZ" dirty="0"/>
          </a:p>
        </p:txBody>
      </p:sp>
      <p:sp>
        <p:nvSpPr>
          <p:cNvPr id="189" name="TextovéPole 188"/>
          <p:cNvSpPr txBox="1"/>
          <p:nvPr/>
        </p:nvSpPr>
        <p:spPr>
          <a:xfrm>
            <a:off x="6012160" y="241159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cs-CZ" dirty="0"/>
          </a:p>
        </p:txBody>
      </p:sp>
      <p:sp>
        <p:nvSpPr>
          <p:cNvPr id="190" name="TextovéPole 189"/>
          <p:cNvSpPr txBox="1"/>
          <p:nvPr/>
        </p:nvSpPr>
        <p:spPr>
          <a:xfrm>
            <a:off x="6346722" y="2415364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Průvlak,</a:t>
            </a:r>
            <a:endParaRPr lang="cs-CZ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7210818" y="241508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</a:t>
            </a:r>
            <a:endParaRPr lang="cs-CZ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7426842" y="2428734"/>
            <a:ext cx="92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Svorník,</a:t>
            </a:r>
            <a:endParaRPr lang="cs-CZ" dirty="0"/>
          </a:p>
        </p:txBody>
      </p:sp>
      <p:sp>
        <p:nvSpPr>
          <p:cNvPr id="193" name="Obdélník 192"/>
          <p:cNvSpPr/>
          <p:nvPr/>
        </p:nvSpPr>
        <p:spPr>
          <a:xfrm>
            <a:off x="467544" y="894730"/>
            <a:ext cx="4104456" cy="44603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194" name="Obdélník 193"/>
          <p:cNvSpPr/>
          <p:nvPr/>
        </p:nvSpPr>
        <p:spPr>
          <a:xfrm>
            <a:off x="4561656" y="894206"/>
            <a:ext cx="4114800" cy="44603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Odpovědi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5" name="Obdélník 194"/>
          <p:cNvSpPr/>
          <p:nvPr/>
        </p:nvSpPr>
        <p:spPr>
          <a:xfrm>
            <a:off x="454844" y="1844824"/>
            <a:ext cx="4076212" cy="396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Popiš jednotlivé části konstrukce 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7" name="Obdélník 196"/>
          <p:cNvSpPr/>
          <p:nvPr/>
        </p:nvSpPr>
        <p:spPr>
          <a:xfrm>
            <a:off x="4572000" y="1390784"/>
            <a:ext cx="4114800" cy="396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Jednoduché  vzpěradlo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8" name="Obdélník 197"/>
          <p:cNvSpPr/>
          <p:nvPr/>
        </p:nvSpPr>
        <p:spPr>
          <a:xfrm>
            <a:off x="467544" y="1392945"/>
            <a:ext cx="4104456" cy="396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1.Jaká  </a:t>
            </a:r>
            <a:r>
              <a:rPr lang="cs-CZ" b="1" dirty="0">
                <a:solidFill>
                  <a:schemeClr val="tx1"/>
                </a:solidFill>
              </a:rPr>
              <a:t>tesařská konstrukce je na </a:t>
            </a:r>
            <a:r>
              <a:rPr lang="cs-CZ" b="1" dirty="0" smtClean="0">
                <a:solidFill>
                  <a:schemeClr val="tx1"/>
                </a:solidFill>
              </a:rPr>
              <a:t>obrázku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889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" grpId="0"/>
      <p:bldP spid="180" grpId="0"/>
      <p:bldP spid="182" grpId="0"/>
      <p:bldP spid="184" grpId="0"/>
      <p:bldP spid="186" grpId="0"/>
      <p:bldP spid="188" grpId="0"/>
      <p:bldP spid="190" grpId="0"/>
      <p:bldP spid="192" grpId="0"/>
      <p:bldP spid="19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8864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Vzpěradlo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3" name="Obdélník 162"/>
          <p:cNvSpPr/>
          <p:nvPr/>
        </p:nvSpPr>
        <p:spPr>
          <a:xfrm>
            <a:off x="467544" y="894730"/>
            <a:ext cx="4104456" cy="44603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164" name="Obdélník 163"/>
          <p:cNvSpPr/>
          <p:nvPr/>
        </p:nvSpPr>
        <p:spPr>
          <a:xfrm>
            <a:off x="4561656" y="894206"/>
            <a:ext cx="4114800" cy="44603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Odpovědi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5" name="Obdélník 164"/>
          <p:cNvSpPr/>
          <p:nvPr/>
        </p:nvSpPr>
        <p:spPr>
          <a:xfrm>
            <a:off x="467544" y="1844824"/>
            <a:ext cx="4104456" cy="396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Popiš jednotlivé části konstrukce 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7" name="Obdélník 166"/>
          <p:cNvSpPr/>
          <p:nvPr/>
        </p:nvSpPr>
        <p:spPr>
          <a:xfrm>
            <a:off x="4572000" y="1390784"/>
            <a:ext cx="4114800" cy="396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Dvojité vzpěradlo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69" name="Přímá spojnice 168"/>
          <p:cNvCxnSpPr/>
          <p:nvPr/>
        </p:nvCxnSpPr>
        <p:spPr>
          <a:xfrm>
            <a:off x="1331640" y="3717032"/>
            <a:ext cx="0" cy="20882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7812360" y="3717032"/>
            <a:ext cx="0" cy="20882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Obdélník 170"/>
          <p:cNvSpPr/>
          <p:nvPr/>
        </p:nvSpPr>
        <p:spPr>
          <a:xfrm>
            <a:off x="899592" y="3717032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2" name="Přímá spojnice 171"/>
          <p:cNvCxnSpPr>
            <a:stCxn id="171" idx="0"/>
            <a:endCxn id="171" idx="1"/>
          </p:cNvCxnSpPr>
          <p:nvPr/>
        </p:nvCxnSpPr>
        <p:spPr>
          <a:xfrm flipH="1">
            <a:off x="899592" y="3717032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>
            <a:stCxn id="171" idx="3"/>
            <a:endCxn id="171" idx="2"/>
          </p:cNvCxnSpPr>
          <p:nvPr/>
        </p:nvCxnSpPr>
        <p:spPr>
          <a:xfrm flipH="1">
            <a:off x="1115616" y="3825044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V="1">
            <a:off x="926888" y="3746401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Obdélník 174"/>
          <p:cNvSpPr/>
          <p:nvPr/>
        </p:nvSpPr>
        <p:spPr>
          <a:xfrm>
            <a:off x="7812360" y="3717032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6" name="Přímá spojnice 175"/>
          <p:cNvCxnSpPr>
            <a:stCxn id="175" idx="0"/>
            <a:endCxn id="175" idx="1"/>
          </p:cNvCxnSpPr>
          <p:nvPr/>
        </p:nvCxnSpPr>
        <p:spPr>
          <a:xfrm flipH="1">
            <a:off x="7812360" y="3717032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>
            <a:stCxn id="175" idx="3"/>
            <a:endCxn id="175" idx="2"/>
          </p:cNvCxnSpPr>
          <p:nvPr/>
        </p:nvCxnSpPr>
        <p:spPr>
          <a:xfrm flipH="1">
            <a:off x="8028384" y="3825044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V="1">
            <a:off x="7839656" y="3746401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Obdélník 178"/>
          <p:cNvSpPr/>
          <p:nvPr/>
        </p:nvSpPr>
        <p:spPr>
          <a:xfrm>
            <a:off x="7861130" y="3573016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0" name="Přímá spojnice 179"/>
          <p:cNvCxnSpPr/>
          <p:nvPr/>
        </p:nvCxnSpPr>
        <p:spPr>
          <a:xfrm rot="-480000" flipH="1">
            <a:off x="7843424" y="3600312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rot="600000" flipH="1">
            <a:off x="7884368" y="360408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2" name="Obdélník 181"/>
          <p:cNvSpPr/>
          <p:nvPr/>
        </p:nvSpPr>
        <p:spPr>
          <a:xfrm>
            <a:off x="1080967" y="3573016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3" name="Přímá spojnice 182"/>
          <p:cNvCxnSpPr/>
          <p:nvPr/>
        </p:nvCxnSpPr>
        <p:spPr>
          <a:xfrm rot="-480000" flipH="1">
            <a:off x="1063261" y="3600312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rot="600000" flipH="1">
            <a:off x="1104205" y="360408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971600" y="3573016"/>
            <a:ext cx="720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>
            <a:off x="971600" y="3356992"/>
            <a:ext cx="72008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8172400" y="3356992"/>
            <a:ext cx="0" cy="23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>
            <a:off x="971600" y="3356992"/>
            <a:ext cx="0" cy="23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flipV="1">
            <a:off x="913240" y="3356598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flipV="1">
            <a:off x="8243027" y="3356992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>
            <a:off x="8244408" y="3356992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>
            <a:off x="323528" y="3356992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3" name="Obdélník s odříznutým a zakulaceným jedním rohem 192"/>
          <p:cNvSpPr/>
          <p:nvPr/>
        </p:nvSpPr>
        <p:spPr>
          <a:xfrm>
            <a:off x="1331640" y="5805264"/>
            <a:ext cx="252000" cy="252000"/>
          </a:xfrm>
          <a:prstGeom prst="snipRoundRect">
            <a:avLst>
              <a:gd name="adj1" fmla="val 16667"/>
              <a:gd name="adj2" fmla="val 34577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4" name="Přímá spojnice 193"/>
          <p:cNvCxnSpPr/>
          <p:nvPr/>
        </p:nvCxnSpPr>
        <p:spPr>
          <a:xfrm flipH="1">
            <a:off x="1345288" y="5836328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rot="300000" flipH="1">
            <a:off x="1376352" y="5935632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rot="8940000">
            <a:off x="1331640" y="5948486"/>
            <a:ext cx="252000" cy="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7" name="Obdélník 196"/>
          <p:cNvSpPr/>
          <p:nvPr/>
        </p:nvSpPr>
        <p:spPr>
          <a:xfrm rot="2640000">
            <a:off x="1543839" y="5701690"/>
            <a:ext cx="165447" cy="1656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8" name="Přímá spojnice 197"/>
          <p:cNvCxnSpPr/>
          <p:nvPr/>
        </p:nvCxnSpPr>
        <p:spPr>
          <a:xfrm flipV="1">
            <a:off x="1627887" y="3576482"/>
            <a:ext cx="2010353" cy="20936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>
            <a:off x="1598241" y="6057264"/>
            <a:ext cx="0" cy="684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>
            <a:off x="7565272" y="6079648"/>
            <a:ext cx="0" cy="684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flipV="1">
            <a:off x="1761311" y="3771038"/>
            <a:ext cx="1956393" cy="19968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2" name="Obdélník s odříznutým a zakulaceným jedním rohem 201"/>
          <p:cNvSpPr/>
          <p:nvPr/>
        </p:nvSpPr>
        <p:spPr>
          <a:xfrm rot="16200000">
            <a:off x="7547138" y="5805265"/>
            <a:ext cx="252000" cy="252000"/>
          </a:xfrm>
          <a:prstGeom prst="snipRoundRect">
            <a:avLst>
              <a:gd name="adj1" fmla="val 16667"/>
              <a:gd name="adj2" fmla="val 44468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3" name="Přímá spojnice 202"/>
          <p:cNvCxnSpPr/>
          <p:nvPr/>
        </p:nvCxnSpPr>
        <p:spPr>
          <a:xfrm rot="-720000" flipH="1">
            <a:off x="7562750" y="5846628"/>
            <a:ext cx="216000" cy="1519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600000" flipH="1">
            <a:off x="7648540" y="5859177"/>
            <a:ext cx="144000" cy="24087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" name="Obdélník 204"/>
          <p:cNvSpPr/>
          <p:nvPr/>
        </p:nvSpPr>
        <p:spPr>
          <a:xfrm rot="2640000">
            <a:off x="7452810" y="5707414"/>
            <a:ext cx="165600" cy="165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6" name="Přímá spojnice 205"/>
          <p:cNvCxnSpPr/>
          <p:nvPr/>
        </p:nvCxnSpPr>
        <p:spPr>
          <a:xfrm rot="2700000">
            <a:off x="4988293" y="4632900"/>
            <a:ext cx="29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>
            <a:off x="5371336" y="3771037"/>
            <a:ext cx="2047228" cy="20205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>
            <a:off x="3736560" y="3757390"/>
            <a:ext cx="16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>
            <a:off x="3638240" y="3592669"/>
            <a:ext cx="79464" cy="1647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flipH="1">
            <a:off x="5371336" y="3590640"/>
            <a:ext cx="54539" cy="1803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>
            <a:off x="1626562" y="6421700"/>
            <a:ext cx="59387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2" name="Obdélník 211"/>
          <p:cNvSpPr/>
          <p:nvPr/>
        </p:nvSpPr>
        <p:spPr>
          <a:xfrm rot="2640000">
            <a:off x="2547876" y="3452601"/>
            <a:ext cx="36000" cy="237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Obdélník 212"/>
          <p:cNvSpPr/>
          <p:nvPr/>
        </p:nvSpPr>
        <p:spPr>
          <a:xfrm rot="2640000">
            <a:off x="2754868" y="3618649"/>
            <a:ext cx="36000" cy="237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Obdélník 213"/>
          <p:cNvSpPr/>
          <p:nvPr/>
        </p:nvSpPr>
        <p:spPr>
          <a:xfrm rot="-2700000">
            <a:off x="6365525" y="3605001"/>
            <a:ext cx="36000" cy="237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Obdélník 214"/>
          <p:cNvSpPr/>
          <p:nvPr/>
        </p:nvSpPr>
        <p:spPr>
          <a:xfrm rot="-2700000">
            <a:off x="6517955" y="3457579"/>
            <a:ext cx="36000" cy="237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6" name="Přímá spojnice 215"/>
          <p:cNvCxnSpPr/>
          <p:nvPr/>
        </p:nvCxnSpPr>
        <p:spPr>
          <a:xfrm rot="-480000" flipV="1">
            <a:off x="1536720" y="5706830"/>
            <a:ext cx="144000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rot="-480000" flipV="1">
            <a:off x="1567784" y="5756423"/>
            <a:ext cx="144000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rot="-2640000">
            <a:off x="7553796" y="5673205"/>
            <a:ext cx="0" cy="202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rot="-2640000">
            <a:off x="7509087" y="5718455"/>
            <a:ext cx="0" cy="202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>
            <a:off x="1718256" y="6597352"/>
            <a:ext cx="567047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>
            <a:off x="1763688" y="6749752"/>
            <a:ext cx="567047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flipH="1">
            <a:off x="323528" y="3356992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 flipH="1">
            <a:off x="323528" y="3356992"/>
            <a:ext cx="468000" cy="388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 flipH="1">
            <a:off x="323528" y="3688995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flipH="1">
            <a:off x="323528" y="3841395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flipH="1">
            <a:off x="323528" y="3940230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flipH="1">
            <a:off x="323528" y="4119926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flipH="1">
            <a:off x="323528" y="4606890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 flipH="1">
            <a:off x="323528" y="4759290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 flipH="1">
            <a:off x="323528" y="5223898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 flipH="1">
            <a:off x="309880" y="5402746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flipH="1">
            <a:off x="323528" y="5893154"/>
            <a:ext cx="1008112" cy="820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flipH="1">
            <a:off x="467544" y="6045554"/>
            <a:ext cx="864096" cy="6958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 flipH="1">
            <a:off x="1092794" y="6319938"/>
            <a:ext cx="513230" cy="4214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 flipH="1">
            <a:off x="1259632" y="6466984"/>
            <a:ext cx="355566" cy="2967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235"/>
          <p:cNvCxnSpPr/>
          <p:nvPr/>
        </p:nvCxnSpPr>
        <p:spPr>
          <a:xfrm flipH="1">
            <a:off x="7792184" y="3401704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flipH="1">
            <a:off x="7812360" y="3564632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flipH="1">
            <a:off x="7812360" y="4090720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flipH="1">
            <a:off x="7812360" y="4275680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flipH="1">
            <a:off x="7812360" y="4775120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 flipH="1">
            <a:off x="7812360" y="4936552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flipH="1">
            <a:off x="7547138" y="5517232"/>
            <a:ext cx="1289742" cy="1098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flipH="1">
            <a:off x="7559160" y="5684776"/>
            <a:ext cx="1289742" cy="1098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flipH="1">
            <a:off x="8244408" y="6223664"/>
            <a:ext cx="609888" cy="5177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flipH="1">
            <a:off x="8383160" y="6393461"/>
            <a:ext cx="471136" cy="388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rot="-2700000" flipH="1">
            <a:off x="3492407" y="3757727"/>
            <a:ext cx="216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>
            <a:off x="3677972" y="3688995"/>
            <a:ext cx="17394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>
            <a:off x="5240964" y="3672320"/>
            <a:ext cx="17394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8100000" flipH="1">
            <a:off x="5354800" y="3735040"/>
            <a:ext cx="216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rot="240000">
            <a:off x="4546560" y="3356598"/>
            <a:ext cx="25440" cy="4548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>
            <a:off x="4489783" y="3356264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Přímá spojnice 251"/>
          <p:cNvCxnSpPr/>
          <p:nvPr/>
        </p:nvCxnSpPr>
        <p:spPr>
          <a:xfrm>
            <a:off x="4499992" y="3789040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rot="-2280000">
            <a:off x="4563223" y="3777008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rot="4500000">
            <a:off x="4515568" y="3768296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240000">
            <a:off x="5194648" y="3353558"/>
            <a:ext cx="25440" cy="4548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>
            <a:off x="5137871" y="3353224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>
            <a:off x="5148080" y="3786000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rot="-2280000">
            <a:off x="5211311" y="3773968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 rot="4500000">
            <a:off x="5163656" y="3765256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rot="240000">
            <a:off x="3853776" y="3357326"/>
            <a:ext cx="25440" cy="4548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>
            <a:off x="3796999" y="3356992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>
            <a:off x="3807208" y="3789768"/>
            <a:ext cx="1440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Přímá spojnice 262"/>
          <p:cNvCxnSpPr/>
          <p:nvPr/>
        </p:nvCxnSpPr>
        <p:spPr>
          <a:xfrm rot="-2280000">
            <a:off x="3870439" y="3777736"/>
            <a:ext cx="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rot="4500000">
            <a:off x="3822784" y="3769024"/>
            <a:ext cx="72000" cy="1440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5" name="Obdélník 264"/>
          <p:cNvSpPr/>
          <p:nvPr/>
        </p:nvSpPr>
        <p:spPr>
          <a:xfrm>
            <a:off x="4103968" y="3550664"/>
            <a:ext cx="180000" cy="36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6" name="Obdélník 265"/>
          <p:cNvSpPr/>
          <p:nvPr/>
        </p:nvSpPr>
        <p:spPr>
          <a:xfrm>
            <a:off x="4783104" y="3550664"/>
            <a:ext cx="180000" cy="36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7" name="Přímá spojnice 266"/>
          <p:cNvCxnSpPr/>
          <p:nvPr/>
        </p:nvCxnSpPr>
        <p:spPr>
          <a:xfrm flipH="1">
            <a:off x="1156560" y="4153696"/>
            <a:ext cx="0" cy="10034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flipH="1">
            <a:off x="7942728" y="4149192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>
            <a:off x="1156560" y="4990496"/>
            <a:ext cx="6799816" cy="268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rot="-2700000">
            <a:off x="1034000" y="4996088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 rot="-2700000">
            <a:off x="7813288" y="5030264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2" name="TextovéPole 271"/>
          <p:cNvSpPr txBox="1"/>
          <p:nvPr/>
        </p:nvSpPr>
        <p:spPr>
          <a:xfrm>
            <a:off x="4109379" y="4715852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12 000</a:t>
            </a:r>
            <a:endParaRPr lang="cs-CZ" dirty="0"/>
          </a:p>
        </p:txBody>
      </p:sp>
      <p:cxnSp>
        <p:nvCxnSpPr>
          <p:cNvPr id="273" name="Přímá spojnice 272"/>
          <p:cNvCxnSpPr/>
          <p:nvPr/>
        </p:nvCxnSpPr>
        <p:spPr>
          <a:xfrm rot="240000">
            <a:off x="3651847" y="4195623"/>
            <a:ext cx="10664" cy="4576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rot="240000">
            <a:off x="5423129" y="4195623"/>
            <a:ext cx="10664" cy="4576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rot="-120000">
            <a:off x="3638240" y="4464408"/>
            <a:ext cx="1790221" cy="659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rot="-2700000">
            <a:off x="3520104" y="4478384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rot="-2700000">
            <a:off x="5293008" y="4498912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8" name="TextovéPole 277"/>
          <p:cNvSpPr txBox="1"/>
          <p:nvPr/>
        </p:nvSpPr>
        <p:spPr>
          <a:xfrm>
            <a:off x="4208982" y="4193792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3 900</a:t>
            </a:r>
            <a:endParaRPr lang="cs-CZ" dirty="0"/>
          </a:p>
        </p:txBody>
      </p:sp>
      <p:cxnSp>
        <p:nvCxnSpPr>
          <p:cNvPr id="279" name="Přímá spojnice 278"/>
          <p:cNvCxnSpPr/>
          <p:nvPr/>
        </p:nvCxnSpPr>
        <p:spPr>
          <a:xfrm flipV="1">
            <a:off x="1763688" y="5883591"/>
            <a:ext cx="1188000" cy="95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0" name="Oblouk 279"/>
          <p:cNvSpPr/>
          <p:nvPr/>
        </p:nvSpPr>
        <p:spPr>
          <a:xfrm>
            <a:off x="1934666" y="5223897"/>
            <a:ext cx="804842" cy="1306755"/>
          </a:xfrm>
          <a:prstGeom prst="arc">
            <a:avLst>
              <a:gd name="adj1" fmla="val 16492649"/>
              <a:gd name="adj2" fmla="val 0"/>
            </a:avLst>
          </a:prstGeom>
          <a:ln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1" name="TextovéPole 280"/>
          <p:cNvSpPr txBox="1"/>
          <p:nvPr/>
        </p:nvSpPr>
        <p:spPr>
          <a:xfrm>
            <a:off x="2151024" y="5571824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45%</a:t>
            </a:r>
            <a:endParaRPr lang="cs-CZ" dirty="0"/>
          </a:p>
        </p:txBody>
      </p:sp>
      <p:sp>
        <p:nvSpPr>
          <p:cNvPr id="282" name="TextovéPole 281"/>
          <p:cNvSpPr txBox="1"/>
          <p:nvPr/>
        </p:nvSpPr>
        <p:spPr>
          <a:xfrm>
            <a:off x="4701677" y="5733256"/>
            <a:ext cx="1598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MAX  HLADINA</a:t>
            </a:r>
            <a:endParaRPr lang="cs-CZ" dirty="0"/>
          </a:p>
        </p:txBody>
      </p:sp>
      <p:cxnSp>
        <p:nvCxnSpPr>
          <p:cNvPr id="283" name="Přímá spojnice 282"/>
          <p:cNvCxnSpPr/>
          <p:nvPr/>
        </p:nvCxnSpPr>
        <p:spPr>
          <a:xfrm flipV="1">
            <a:off x="4735085" y="6065528"/>
            <a:ext cx="1565107" cy="9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Přímá spojnice se šipkou 283"/>
          <p:cNvCxnSpPr/>
          <p:nvPr/>
        </p:nvCxnSpPr>
        <p:spPr>
          <a:xfrm rot="180000">
            <a:off x="4735085" y="6102588"/>
            <a:ext cx="12938" cy="3049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5" name="TextovéPole 284"/>
          <p:cNvSpPr txBox="1"/>
          <p:nvPr/>
        </p:nvSpPr>
        <p:spPr>
          <a:xfrm>
            <a:off x="6804248" y="558924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86" name="Přímá spojnice se šipkou 285"/>
          <p:cNvCxnSpPr>
            <a:stCxn id="285" idx="3"/>
            <a:endCxn id="205" idx="2"/>
          </p:cNvCxnSpPr>
          <p:nvPr/>
        </p:nvCxnSpPr>
        <p:spPr>
          <a:xfrm>
            <a:off x="7099522" y="5773906"/>
            <a:ext cx="378570" cy="7586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7" name="TextovéPole 286"/>
          <p:cNvSpPr txBox="1"/>
          <p:nvPr/>
        </p:nvSpPr>
        <p:spPr>
          <a:xfrm>
            <a:off x="6951885" y="435068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88" name="Přímá spojnice se šipkou 287"/>
          <p:cNvCxnSpPr>
            <a:stCxn id="287" idx="1"/>
          </p:cNvCxnSpPr>
          <p:nvPr/>
        </p:nvCxnSpPr>
        <p:spPr>
          <a:xfrm flipH="1">
            <a:off x="6535955" y="4535355"/>
            <a:ext cx="415930" cy="36516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9" name="TextovéPole 288"/>
          <p:cNvSpPr txBox="1"/>
          <p:nvPr/>
        </p:nvSpPr>
        <p:spPr>
          <a:xfrm>
            <a:off x="1934665" y="44989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90" name="Přímá spojnice se šipkou 289"/>
          <p:cNvCxnSpPr>
            <a:stCxn id="289" idx="3"/>
          </p:cNvCxnSpPr>
          <p:nvPr/>
        </p:nvCxnSpPr>
        <p:spPr>
          <a:xfrm>
            <a:off x="2241159" y="4683578"/>
            <a:ext cx="391904" cy="419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1" name="TextovéPole 290"/>
          <p:cNvSpPr txBox="1"/>
          <p:nvPr/>
        </p:nvSpPr>
        <p:spPr>
          <a:xfrm>
            <a:off x="5683184" y="278092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92" name="Přímá spojnice se šipkou 291"/>
          <p:cNvCxnSpPr>
            <a:stCxn id="291" idx="2"/>
          </p:cNvCxnSpPr>
          <p:nvPr/>
        </p:nvCxnSpPr>
        <p:spPr>
          <a:xfrm>
            <a:off x="5824409" y="3150260"/>
            <a:ext cx="0" cy="3245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3" name="TextovéPole 292"/>
          <p:cNvSpPr txBox="1"/>
          <p:nvPr/>
        </p:nvSpPr>
        <p:spPr>
          <a:xfrm>
            <a:off x="1763688" y="37170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94" name="Přímá spojnice se šipkou 293"/>
          <p:cNvCxnSpPr>
            <a:stCxn id="293" idx="1"/>
            <a:endCxn id="182" idx="3"/>
          </p:cNvCxnSpPr>
          <p:nvPr/>
        </p:nvCxnSpPr>
        <p:spPr>
          <a:xfrm flipH="1" flipV="1">
            <a:off x="1248221" y="3645024"/>
            <a:ext cx="515467" cy="2566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5" name="TextovéPole 294"/>
          <p:cNvSpPr txBox="1"/>
          <p:nvPr/>
        </p:nvSpPr>
        <p:spPr>
          <a:xfrm>
            <a:off x="7105132" y="36450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296" name="Přímá spojnice se šipkou 295"/>
          <p:cNvCxnSpPr/>
          <p:nvPr/>
        </p:nvCxnSpPr>
        <p:spPr>
          <a:xfrm rot="-480000">
            <a:off x="7405214" y="3786828"/>
            <a:ext cx="623170" cy="1033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" name="TextovéPole 296"/>
          <p:cNvSpPr txBox="1"/>
          <p:nvPr/>
        </p:nvSpPr>
        <p:spPr>
          <a:xfrm>
            <a:off x="3951208" y="400506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298" name="Přímá spojnice se šipkou 297"/>
          <p:cNvCxnSpPr>
            <a:stCxn id="297" idx="0"/>
          </p:cNvCxnSpPr>
          <p:nvPr/>
        </p:nvCxnSpPr>
        <p:spPr>
          <a:xfrm flipV="1">
            <a:off x="4078807" y="3672320"/>
            <a:ext cx="130175" cy="3327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9" name="TextovéPole 298"/>
          <p:cNvSpPr txBox="1"/>
          <p:nvPr/>
        </p:nvSpPr>
        <p:spPr>
          <a:xfrm>
            <a:off x="6084168" y="522920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300" name="Přímá spojnice se šipkou 299"/>
          <p:cNvCxnSpPr/>
          <p:nvPr/>
        </p:nvCxnSpPr>
        <p:spPr>
          <a:xfrm flipV="1">
            <a:off x="6482293" y="5386440"/>
            <a:ext cx="806514" cy="1119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1" name="Přímá spojnice se šipkou 300"/>
          <p:cNvCxnSpPr/>
          <p:nvPr/>
        </p:nvCxnSpPr>
        <p:spPr>
          <a:xfrm flipV="1">
            <a:off x="6482293" y="5229200"/>
            <a:ext cx="321955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2" name="TextovéPole 301"/>
          <p:cNvSpPr txBox="1"/>
          <p:nvPr/>
        </p:nvSpPr>
        <p:spPr>
          <a:xfrm>
            <a:off x="3059832" y="4941168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303" name="Přímá spojnice se šipkou 302"/>
          <p:cNvCxnSpPr>
            <a:stCxn id="302" idx="1"/>
          </p:cNvCxnSpPr>
          <p:nvPr/>
        </p:nvCxnSpPr>
        <p:spPr>
          <a:xfrm flipH="1" flipV="1">
            <a:off x="2151024" y="5085184"/>
            <a:ext cx="908808" cy="406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Přímá spojnice se šipkou 303"/>
          <p:cNvCxnSpPr>
            <a:stCxn id="302" idx="1"/>
            <a:endCxn id="213" idx="3"/>
          </p:cNvCxnSpPr>
          <p:nvPr/>
        </p:nvCxnSpPr>
        <p:spPr>
          <a:xfrm flipH="1" flipV="1">
            <a:off x="2785816" y="4819153"/>
            <a:ext cx="274016" cy="3066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5" name="TextovéPole 304"/>
          <p:cNvSpPr txBox="1"/>
          <p:nvPr/>
        </p:nvSpPr>
        <p:spPr>
          <a:xfrm>
            <a:off x="4078807" y="27809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cxnSp>
        <p:nvCxnSpPr>
          <p:cNvPr id="306" name="Přímá spojnice se šipkou 305"/>
          <p:cNvCxnSpPr>
            <a:stCxn id="305" idx="2"/>
            <a:endCxn id="265" idx="0"/>
          </p:cNvCxnSpPr>
          <p:nvPr/>
        </p:nvCxnSpPr>
        <p:spPr>
          <a:xfrm flipH="1">
            <a:off x="4193968" y="3150260"/>
            <a:ext cx="38086" cy="4004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" name="TextovéPole 306"/>
          <p:cNvSpPr txBox="1"/>
          <p:nvPr/>
        </p:nvSpPr>
        <p:spPr>
          <a:xfrm>
            <a:off x="3326322" y="2780928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cxnSp>
        <p:nvCxnSpPr>
          <p:cNvPr id="308" name="Přímá spojnice se šipkou 307"/>
          <p:cNvCxnSpPr>
            <a:stCxn id="307" idx="2"/>
          </p:cNvCxnSpPr>
          <p:nvPr/>
        </p:nvCxnSpPr>
        <p:spPr>
          <a:xfrm>
            <a:off x="3445105" y="3150260"/>
            <a:ext cx="413679" cy="3245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9" name="TextovéPole 308"/>
          <p:cNvSpPr txBox="1"/>
          <p:nvPr/>
        </p:nvSpPr>
        <p:spPr>
          <a:xfrm>
            <a:off x="4566234" y="185411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10" name="TextovéPole 309"/>
          <p:cNvSpPr txBox="1"/>
          <p:nvPr/>
        </p:nvSpPr>
        <p:spPr>
          <a:xfrm>
            <a:off x="4788024" y="1854116"/>
            <a:ext cx="1597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Práh (bačkora),</a:t>
            </a:r>
            <a:endParaRPr lang="cs-CZ" dirty="0"/>
          </a:p>
        </p:txBody>
      </p:sp>
      <p:sp>
        <p:nvSpPr>
          <p:cNvPr id="311" name="TextovéPole 310"/>
          <p:cNvSpPr txBox="1"/>
          <p:nvPr/>
        </p:nvSpPr>
        <p:spPr>
          <a:xfrm>
            <a:off x="6300192" y="18541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312" name="TextovéPole 311"/>
          <p:cNvSpPr txBox="1"/>
          <p:nvPr/>
        </p:nvSpPr>
        <p:spPr>
          <a:xfrm>
            <a:off x="6501097" y="1854116"/>
            <a:ext cx="87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Vzpěra,</a:t>
            </a:r>
            <a:endParaRPr lang="cs-CZ" dirty="0"/>
          </a:p>
        </p:txBody>
      </p:sp>
      <p:sp>
        <p:nvSpPr>
          <p:cNvPr id="313" name="TextovéPole 312"/>
          <p:cNvSpPr txBox="1"/>
          <p:nvPr/>
        </p:nvSpPr>
        <p:spPr>
          <a:xfrm>
            <a:off x="7308304" y="184482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314" name="TextovéPole 313"/>
          <p:cNvSpPr txBox="1"/>
          <p:nvPr/>
        </p:nvSpPr>
        <p:spPr>
          <a:xfrm>
            <a:off x="7601677" y="1854116"/>
            <a:ext cx="1290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 trám, </a:t>
            </a:r>
            <a:endParaRPr lang="cs-CZ" dirty="0"/>
          </a:p>
        </p:txBody>
      </p:sp>
      <p:sp>
        <p:nvSpPr>
          <p:cNvPr id="315" name="TextovéPole 314"/>
          <p:cNvSpPr txBox="1"/>
          <p:nvPr/>
        </p:nvSpPr>
        <p:spPr>
          <a:xfrm>
            <a:off x="467544" y="233958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316" name="TextovéPole 315"/>
          <p:cNvSpPr txBox="1"/>
          <p:nvPr/>
        </p:nvSpPr>
        <p:spPr>
          <a:xfrm>
            <a:off x="755576" y="2348880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Pozednice, </a:t>
            </a:r>
            <a:endParaRPr lang="cs-CZ" dirty="0"/>
          </a:p>
        </p:txBody>
      </p:sp>
      <p:sp>
        <p:nvSpPr>
          <p:cNvPr id="317" name="TextovéPole 316"/>
          <p:cNvSpPr txBox="1"/>
          <p:nvPr/>
        </p:nvSpPr>
        <p:spPr>
          <a:xfrm>
            <a:off x="1835696" y="2325636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318" name="TextovéPole 317"/>
          <p:cNvSpPr txBox="1"/>
          <p:nvPr/>
        </p:nvSpPr>
        <p:spPr>
          <a:xfrm>
            <a:off x="2123728" y="2325636"/>
            <a:ext cx="797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Kvádr, </a:t>
            </a:r>
            <a:endParaRPr lang="cs-CZ" dirty="0"/>
          </a:p>
        </p:txBody>
      </p:sp>
      <p:sp>
        <p:nvSpPr>
          <p:cNvPr id="319" name="TextovéPole 318"/>
          <p:cNvSpPr txBox="1"/>
          <p:nvPr/>
        </p:nvSpPr>
        <p:spPr>
          <a:xfrm>
            <a:off x="6743920" y="59492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320" name="Přímá spojnice se šipkou 319"/>
          <p:cNvCxnSpPr>
            <a:stCxn id="319" idx="3"/>
            <a:endCxn id="202" idx="1"/>
          </p:cNvCxnSpPr>
          <p:nvPr/>
        </p:nvCxnSpPr>
        <p:spPr>
          <a:xfrm flipV="1">
            <a:off x="7044002" y="5931265"/>
            <a:ext cx="755136" cy="2026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1" name="TextovéPole 320"/>
          <p:cNvSpPr txBox="1"/>
          <p:nvPr/>
        </p:nvSpPr>
        <p:spPr>
          <a:xfrm>
            <a:off x="2771800" y="2334928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322" name="TextovéPole 321"/>
          <p:cNvSpPr txBox="1"/>
          <p:nvPr/>
        </p:nvSpPr>
        <p:spPr>
          <a:xfrm>
            <a:off x="2946931" y="2334928"/>
            <a:ext cx="104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Rozpěra, </a:t>
            </a:r>
            <a:endParaRPr lang="cs-CZ" dirty="0"/>
          </a:p>
        </p:txBody>
      </p:sp>
      <p:sp>
        <p:nvSpPr>
          <p:cNvPr id="323" name="TextovéPole 322"/>
          <p:cNvSpPr txBox="1"/>
          <p:nvPr/>
        </p:nvSpPr>
        <p:spPr>
          <a:xfrm>
            <a:off x="3847758" y="232097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cs-CZ" dirty="0"/>
          </a:p>
        </p:txBody>
      </p:sp>
      <p:sp>
        <p:nvSpPr>
          <p:cNvPr id="324" name="TextovéPole 323"/>
          <p:cNvSpPr txBox="1"/>
          <p:nvPr/>
        </p:nvSpPr>
        <p:spPr>
          <a:xfrm>
            <a:off x="4086007" y="2339588"/>
            <a:ext cx="293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Zavětrování (podélná výztuž),</a:t>
            </a:r>
            <a:endParaRPr lang="cs-CZ" dirty="0"/>
          </a:p>
        </p:txBody>
      </p:sp>
      <p:sp>
        <p:nvSpPr>
          <p:cNvPr id="325" name="TextovéPole 324"/>
          <p:cNvSpPr txBox="1"/>
          <p:nvPr/>
        </p:nvSpPr>
        <p:spPr>
          <a:xfrm>
            <a:off x="6931278" y="23488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</a:t>
            </a:r>
            <a:endParaRPr lang="cs-CZ" dirty="0"/>
          </a:p>
        </p:txBody>
      </p:sp>
      <p:sp>
        <p:nvSpPr>
          <p:cNvPr id="326" name="TextovéPole 325"/>
          <p:cNvSpPr txBox="1"/>
          <p:nvPr/>
        </p:nvSpPr>
        <p:spPr>
          <a:xfrm>
            <a:off x="7264912" y="2348880"/>
            <a:ext cx="1195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Hmoždíky, </a:t>
            </a:r>
            <a:endParaRPr lang="cs-CZ" dirty="0"/>
          </a:p>
        </p:txBody>
      </p:sp>
      <p:sp>
        <p:nvSpPr>
          <p:cNvPr id="327" name="TextovéPole 326"/>
          <p:cNvSpPr txBox="1"/>
          <p:nvPr/>
        </p:nvSpPr>
        <p:spPr>
          <a:xfrm>
            <a:off x="467544" y="271821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i)</a:t>
            </a:r>
            <a:endParaRPr lang="cs-CZ" dirty="0"/>
          </a:p>
        </p:txBody>
      </p:sp>
      <p:sp>
        <p:nvSpPr>
          <p:cNvPr id="328" name="TextovéPole 327"/>
          <p:cNvSpPr txBox="1"/>
          <p:nvPr/>
        </p:nvSpPr>
        <p:spPr>
          <a:xfrm>
            <a:off x="755576" y="2718212"/>
            <a:ext cx="981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Svorník, </a:t>
            </a:r>
            <a:endParaRPr lang="cs-CZ" dirty="0"/>
          </a:p>
        </p:txBody>
      </p:sp>
      <p:sp>
        <p:nvSpPr>
          <p:cNvPr id="168" name="Obdélník 167"/>
          <p:cNvSpPr/>
          <p:nvPr/>
        </p:nvSpPr>
        <p:spPr>
          <a:xfrm>
            <a:off x="467544" y="1390784"/>
            <a:ext cx="4104456" cy="396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3.Jaká  tesařská konstrukce je na obrázku</a:t>
            </a:r>
          </a:p>
        </p:txBody>
      </p:sp>
    </p:spTree>
    <p:extLst>
      <p:ext uri="{BB962C8B-B14F-4D97-AF65-F5344CB8AC3E}">
        <p14:creationId xmlns:p14="http://schemas.microsoft.com/office/powerpoint/2010/main" val="2547671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" grpId="0" animBg="1"/>
      <p:bldP spid="310" grpId="0"/>
      <p:bldP spid="312" grpId="0"/>
      <p:bldP spid="314" grpId="0"/>
      <p:bldP spid="316" grpId="0"/>
      <p:bldP spid="318" grpId="0"/>
      <p:bldP spid="322" grpId="0"/>
      <p:bldP spid="324" grpId="0"/>
      <p:bldP spid="326" grpId="0"/>
      <p:bldP spid="3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Vzpěradlo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3"/>
          <p:cNvSpPr txBox="1"/>
          <p:nvPr/>
        </p:nvSpPr>
        <p:spPr>
          <a:xfrm>
            <a:off x="457200" y="1196752"/>
            <a:ext cx="8229600" cy="4308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pro 3. ročník  učebního oboru Tesař, PaedDr. Pavel Kačena – Ing. Miroslav Šulc, INFORMATORIUM, Praha 1994. ISBN </a:t>
            </a:r>
            <a:r>
              <a:rPr lang="cs-CZ" sz="1100" dirty="0" smtClean="0">
                <a:solidFill>
                  <a:schemeClr val="tx1"/>
                </a:solidFill>
              </a:rPr>
              <a:t>80-85427-49-4,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r>
              <a:rPr lang="cs-CZ" sz="1100" b="1" dirty="0" smtClean="0">
                <a:solidFill>
                  <a:schemeClr val="tx1"/>
                </a:solidFill>
              </a:rPr>
              <a:t> 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62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484</Words>
  <Application>Microsoft Office PowerPoint</Application>
  <PresentationFormat>Předvádění na obrazovce (4:3)</PresentationFormat>
  <Paragraphs>216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Vzpěradlo</vt:lpstr>
      <vt:lpstr> Vzpěradlo </vt:lpstr>
      <vt:lpstr>Vzpěradlo</vt:lpstr>
      <vt:lpstr>Vzpěradlo</vt:lpstr>
      <vt:lpstr>Vzpěradlo</vt:lpstr>
      <vt:lpstr>Vzpěradlo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2013-02-20T14:13:58Z</dcterms:created>
  <dcterms:modified xsi:type="dcterms:W3CDTF">2013-02-20T17:30:47Z</dcterms:modified>
</cp:coreProperties>
</file>