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8CEEE2-BEEC-458D-9798-2D12281F1AA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6FF575-89B7-4608-86B2-3B6CA85338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561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BE705-B1AF-4E7B-9C88-56B7A864060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789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BE705-B1AF-4E7B-9C88-56B7A864060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713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000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825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796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80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49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645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162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5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978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685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422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9347E-AF39-47A3-BCA2-F2F040EB81D6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9F534-E364-42E4-9FC0-014DF2D094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191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 věšadlo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93798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VY_32_INOVACE_OK_TP_18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Únor 2</a:t>
                      </a:r>
                      <a:r>
                        <a:rPr lang="cs-CZ" dirty="0" smtClean="0"/>
                        <a:t>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877422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 obsahuje</a:t>
                      </a:r>
                      <a:r>
                        <a:rPr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kreslení  </a:t>
                      </a:r>
                      <a:r>
                        <a:rPr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jednoduchého  a dvojitého   věšadla .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Popisuje  jednoduché  a dvojité  věšadlo 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7909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Věšadlo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8825" y="1196752"/>
            <a:ext cx="2128959" cy="80660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Věšadlo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8825" y="4765633"/>
            <a:ext cx="5009279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Podle počtu sloupků rozdělujeme  věšadla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652186" y="4765632"/>
            <a:ext cx="3026992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Jednoduché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66678" y="1196752"/>
            <a:ext cx="6012500" cy="7920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Tx/>
              <a:buChar char="-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</a:rPr>
              <a:t>Vazní  trám je zavěšen na věšadlo, aby  se mezi krajními  podporami  při zatěžování neprohýbal.</a:t>
            </a:r>
          </a:p>
          <a:p>
            <a:pPr marL="342900" indent="-342900">
              <a:buFontTx/>
              <a:buChar char="-"/>
            </a:pP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52186" y="5413704"/>
            <a:ext cx="3026991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Dvojité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652186" y="6061776"/>
            <a:ext cx="3026992" cy="535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Vícenásobné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66678" y="2132856"/>
            <a:ext cx="6009911" cy="7920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schemeClr val="tx1"/>
                </a:solidFill>
              </a:rPr>
              <a:t>Je </a:t>
            </a:r>
            <a:r>
              <a:rPr lang="cs-CZ" sz="2000" dirty="0" smtClean="0">
                <a:solidFill>
                  <a:schemeClr val="tx1"/>
                </a:solidFill>
              </a:rPr>
              <a:t>zavěšen  na sloupku ( věšáku) na </a:t>
            </a:r>
            <a:r>
              <a:rPr lang="cs-CZ" sz="2000" dirty="0">
                <a:solidFill>
                  <a:schemeClr val="tx1"/>
                </a:solidFill>
              </a:rPr>
              <a:t>jednom  nebo  více  bodech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666679" y="3068960"/>
            <a:ext cx="6012499" cy="7200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schemeClr val="tx1"/>
                </a:solidFill>
              </a:rPr>
              <a:t>Vzpěry </a:t>
            </a:r>
            <a:r>
              <a:rPr lang="cs-CZ" sz="2000" dirty="0" smtClean="0">
                <a:solidFill>
                  <a:schemeClr val="tx1"/>
                </a:solidFill>
              </a:rPr>
              <a:t> a věšáky  vynáší  hlavní trám  a přenáší </a:t>
            </a:r>
            <a:r>
              <a:rPr lang="cs-CZ" sz="2000" dirty="0">
                <a:solidFill>
                  <a:schemeClr val="tx1"/>
                </a:solidFill>
              </a:rPr>
              <a:t>zatížení 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>
                <a:solidFill>
                  <a:schemeClr val="tx1"/>
                </a:solidFill>
              </a:rPr>
              <a:t>do </a:t>
            </a:r>
            <a:r>
              <a:rPr lang="cs-CZ" sz="2000" dirty="0" smtClean="0">
                <a:solidFill>
                  <a:schemeClr val="tx1"/>
                </a:solidFill>
              </a:rPr>
              <a:t>podpor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45936" y="3933056"/>
            <a:ext cx="603324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-    používáme jako konstrukce krovu pro rozpon 6 až 15  </a:t>
            </a:r>
          </a:p>
          <a:p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m a pro stavbu dřevěných mostů a lávek.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96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5" y="188640"/>
            <a:ext cx="8208911" cy="720080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27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023119"/>
            <a:ext cx="283475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Jednoduché  věšadlo</a:t>
            </a:r>
            <a:endParaRPr lang="cs-CZ" sz="24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051720" y="5736636"/>
            <a:ext cx="0" cy="584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rot="60000" flipH="1">
            <a:off x="7010268" y="5736636"/>
            <a:ext cx="20176" cy="584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619672" y="5607134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7" idx="0"/>
            <a:endCxn id="7" idx="1"/>
          </p:cNvCxnSpPr>
          <p:nvPr/>
        </p:nvCxnSpPr>
        <p:spPr>
          <a:xfrm flipH="1">
            <a:off x="1619672" y="5607134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7" idx="3"/>
            <a:endCxn id="7" idx="2"/>
          </p:cNvCxnSpPr>
          <p:nvPr/>
        </p:nvCxnSpPr>
        <p:spPr>
          <a:xfrm flipH="1">
            <a:off x="1835696" y="5715146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646968" y="5636503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7030444" y="5607134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1" idx="0"/>
            <a:endCxn id="11" idx="1"/>
          </p:cNvCxnSpPr>
          <p:nvPr/>
        </p:nvCxnSpPr>
        <p:spPr>
          <a:xfrm flipH="1">
            <a:off x="7030444" y="5607134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11" idx="3"/>
            <a:endCxn id="11" idx="2"/>
          </p:cNvCxnSpPr>
          <p:nvPr/>
        </p:nvCxnSpPr>
        <p:spPr>
          <a:xfrm flipH="1">
            <a:off x="7246468" y="5715146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7057740" y="5636503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7079214" y="5463118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rot="-480000" flipH="1">
            <a:off x="7061508" y="5490414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rot="600000" flipH="1">
            <a:off x="7102452" y="549418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801047" y="5463118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rot="-480000" flipH="1">
            <a:off x="1783341" y="5490414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600000" flipH="1">
            <a:off x="1824285" y="5494182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718976" y="5463118"/>
            <a:ext cx="565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401272" y="5247094"/>
            <a:ext cx="426498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390484" y="5247094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691680" y="5247094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633320" y="5246700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7461111" y="5247094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462492" y="5247094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043608" y="5247094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1043608" y="5247094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1043608" y="5247094"/>
            <a:ext cx="468000" cy="388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1043608" y="5708599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1043608" y="5860999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634010" y="5959834"/>
            <a:ext cx="417710" cy="3612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7010268" y="5421308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7246468" y="5584236"/>
            <a:ext cx="825912" cy="736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TextovéPole 167"/>
          <p:cNvSpPr txBox="1"/>
          <p:nvPr/>
        </p:nvSpPr>
        <p:spPr>
          <a:xfrm>
            <a:off x="2566739" y="55347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70" name="Přímá spojnice se šipkou 169"/>
          <p:cNvCxnSpPr>
            <a:stCxn id="168" idx="1"/>
            <a:endCxn id="18" idx="3"/>
          </p:cNvCxnSpPr>
          <p:nvPr/>
        </p:nvCxnSpPr>
        <p:spPr>
          <a:xfrm flipH="1" flipV="1">
            <a:off x="1968301" y="5535126"/>
            <a:ext cx="598438" cy="1842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" name="TextovéPole 170"/>
          <p:cNvSpPr txBox="1"/>
          <p:nvPr/>
        </p:nvSpPr>
        <p:spPr>
          <a:xfrm>
            <a:off x="6228184" y="56787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73" name="Přímá spojnice se šipkou 172"/>
          <p:cNvCxnSpPr>
            <a:stCxn id="171" idx="3"/>
          </p:cNvCxnSpPr>
          <p:nvPr/>
        </p:nvCxnSpPr>
        <p:spPr>
          <a:xfrm flipV="1">
            <a:off x="6528266" y="5715146"/>
            <a:ext cx="646194" cy="1482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3" name="TextovéPole 212"/>
          <p:cNvSpPr txBox="1"/>
          <p:nvPr/>
        </p:nvSpPr>
        <p:spPr>
          <a:xfrm>
            <a:off x="3557990" y="105273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214" name="TextovéPole 213"/>
          <p:cNvSpPr txBox="1"/>
          <p:nvPr/>
        </p:nvSpPr>
        <p:spPr>
          <a:xfrm>
            <a:off x="3851920" y="1052736"/>
            <a:ext cx="835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Věšák, </a:t>
            </a:r>
            <a:endParaRPr lang="cs-CZ" dirty="0"/>
          </a:p>
        </p:txBody>
      </p:sp>
      <p:sp>
        <p:nvSpPr>
          <p:cNvPr id="215" name="TextovéPole 214"/>
          <p:cNvSpPr txBox="1"/>
          <p:nvPr/>
        </p:nvSpPr>
        <p:spPr>
          <a:xfrm>
            <a:off x="4572000" y="105273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16" name="TextovéPole 215"/>
          <p:cNvSpPr txBox="1"/>
          <p:nvPr/>
        </p:nvSpPr>
        <p:spPr>
          <a:xfrm>
            <a:off x="4860032" y="1038784"/>
            <a:ext cx="87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Vzpěra,</a:t>
            </a:r>
            <a:endParaRPr lang="cs-CZ" dirty="0"/>
          </a:p>
        </p:txBody>
      </p:sp>
      <p:sp>
        <p:nvSpPr>
          <p:cNvPr id="217" name="TextovéPole 216"/>
          <p:cNvSpPr txBox="1"/>
          <p:nvPr/>
        </p:nvSpPr>
        <p:spPr>
          <a:xfrm>
            <a:off x="5652120" y="1023708"/>
            <a:ext cx="404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18" name="TextovéPole 217"/>
          <p:cNvSpPr txBox="1"/>
          <p:nvPr/>
        </p:nvSpPr>
        <p:spPr>
          <a:xfrm>
            <a:off x="5912085" y="1023708"/>
            <a:ext cx="1237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 trám,</a:t>
            </a:r>
            <a:endParaRPr lang="cs-CZ" dirty="0"/>
          </a:p>
        </p:txBody>
      </p:sp>
      <p:sp>
        <p:nvSpPr>
          <p:cNvPr id="219" name="TextovéPole 218"/>
          <p:cNvSpPr txBox="1"/>
          <p:nvPr/>
        </p:nvSpPr>
        <p:spPr>
          <a:xfrm>
            <a:off x="7075294" y="100802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20" name="TextovéPole 219"/>
          <p:cNvSpPr txBox="1"/>
          <p:nvPr/>
        </p:nvSpPr>
        <p:spPr>
          <a:xfrm>
            <a:off x="7351358" y="1008024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Pozednice,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63888" y="139826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851920" y="1412776"/>
            <a:ext cx="740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Kvádr,</a:t>
            </a:r>
            <a:endParaRPr lang="cs-CZ" dirty="0"/>
          </a:p>
        </p:txBody>
      </p:sp>
      <p:cxnSp>
        <p:nvCxnSpPr>
          <p:cNvPr id="180" name="Přímá spojnice 179"/>
          <p:cNvCxnSpPr/>
          <p:nvPr/>
        </p:nvCxnSpPr>
        <p:spPr>
          <a:xfrm flipH="1">
            <a:off x="7812360" y="6046559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flipH="1">
            <a:off x="7956376" y="6118567"/>
            <a:ext cx="215992" cy="1636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flipH="1">
            <a:off x="7478608" y="5258884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 flipH="1">
            <a:off x="7005032" y="5819708"/>
            <a:ext cx="215992" cy="1636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flipH="1">
            <a:off x="1835112" y="6138220"/>
            <a:ext cx="215992" cy="1636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rot="-2700000" flipH="1">
            <a:off x="1708438" y="4126394"/>
            <a:ext cx="320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flipV="1">
            <a:off x="2185272" y="5258884"/>
            <a:ext cx="216000" cy="46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2165256" y="5259180"/>
            <a:ext cx="30480" cy="45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rot="-2700000" flipH="1">
            <a:off x="1934998" y="4239098"/>
            <a:ext cx="29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4439040" y="3008848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780000">
            <a:off x="4489064" y="3024088"/>
            <a:ext cx="0" cy="173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 flipV="1">
            <a:off x="4454280" y="3213160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V="1">
            <a:off x="4454280" y="2576800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4663440" y="2993608"/>
            <a:ext cx="2262875" cy="22466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rot="2700000">
            <a:off x="4198142" y="4217670"/>
            <a:ext cx="29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flipH="1" flipV="1">
            <a:off x="4652400" y="3194392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 flipV="1">
            <a:off x="4644008" y="2576800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>
            <a:off x="4591440" y="3008848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240000">
            <a:off x="4610984" y="3019685"/>
            <a:ext cx="0" cy="173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>
            <a:off x="4454280" y="2576800"/>
            <a:ext cx="209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rot="-2760000" flipH="1">
            <a:off x="6866603" y="5247094"/>
            <a:ext cx="74952" cy="578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rot="900000" flipH="1">
            <a:off x="6656364" y="5293510"/>
            <a:ext cx="2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flipH="1">
            <a:off x="6528266" y="5097080"/>
            <a:ext cx="275982" cy="3836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rot="1680000">
            <a:off x="6772118" y="5081840"/>
            <a:ext cx="9983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 rot="1740000" flipV="1">
            <a:off x="6450673" y="5503196"/>
            <a:ext cx="137991" cy="176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>
            <a:off x="4545712" y="5105274"/>
            <a:ext cx="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>
            <a:off x="4447762" y="5513888"/>
            <a:ext cx="1810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>
            <a:off x="2319055" y="5081840"/>
            <a:ext cx="25200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 rot="-120000" flipV="1">
            <a:off x="2483328" y="5492148"/>
            <a:ext cx="137991" cy="176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rot="-2760000">
            <a:off x="2250854" y="5061173"/>
            <a:ext cx="9983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4" name="Obdélník 233"/>
          <p:cNvSpPr/>
          <p:nvPr/>
        </p:nvSpPr>
        <p:spPr>
          <a:xfrm>
            <a:off x="4504304" y="4737040"/>
            <a:ext cx="82936" cy="4919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Obdélník 234"/>
          <p:cNvSpPr/>
          <p:nvPr/>
        </p:nvSpPr>
        <p:spPr>
          <a:xfrm rot="-2700000">
            <a:off x="4403242" y="3158740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6" name="Obdélník 235"/>
          <p:cNvSpPr/>
          <p:nvPr/>
        </p:nvSpPr>
        <p:spPr>
          <a:xfrm rot="2520000">
            <a:off x="4609710" y="3166675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7" name="Obdélník 236"/>
          <p:cNvSpPr/>
          <p:nvPr/>
        </p:nvSpPr>
        <p:spPr>
          <a:xfrm>
            <a:off x="4530472" y="3368888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9" name="Přímá spojnice 238"/>
          <p:cNvCxnSpPr/>
          <p:nvPr/>
        </p:nvCxnSpPr>
        <p:spPr>
          <a:xfrm rot="2700000">
            <a:off x="4200840" y="3161232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rot="-2700000">
            <a:off x="4680104" y="3161232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rot="2580000">
            <a:off x="4733366" y="3106724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rot="-2760000">
            <a:off x="4158192" y="3118603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 rot="240000" flipV="1">
            <a:off x="6920156" y="5233495"/>
            <a:ext cx="459559" cy="3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 rot="240000" flipV="1">
            <a:off x="1717980" y="5241888"/>
            <a:ext cx="460800" cy="3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flipH="1">
            <a:off x="1842865" y="5959834"/>
            <a:ext cx="12484" cy="5053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flipH="1">
            <a:off x="7151804" y="5959834"/>
            <a:ext cx="12484" cy="5053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>
            <a:off x="1842865" y="6379576"/>
            <a:ext cx="532142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-2700000">
            <a:off x="1722138" y="6364920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rot="-2700000">
            <a:off x="7021418" y="6378568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8" name="TextovéPole 257"/>
          <p:cNvSpPr txBox="1"/>
          <p:nvPr/>
        </p:nvSpPr>
        <p:spPr>
          <a:xfrm>
            <a:off x="4185672" y="6060480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8 000</a:t>
            </a:r>
            <a:endParaRPr lang="cs-CZ" dirty="0"/>
          </a:p>
        </p:txBody>
      </p:sp>
      <p:sp>
        <p:nvSpPr>
          <p:cNvPr id="259" name="TextovéPole 258"/>
          <p:cNvSpPr txBox="1"/>
          <p:nvPr/>
        </p:nvSpPr>
        <p:spPr>
          <a:xfrm>
            <a:off x="3928090" y="423916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61" name="Přímá spojnice se šipkou 260"/>
          <p:cNvCxnSpPr>
            <a:stCxn id="259" idx="3"/>
          </p:cNvCxnSpPr>
          <p:nvPr/>
        </p:nvCxnSpPr>
        <p:spPr>
          <a:xfrm>
            <a:off x="4223364" y="4423826"/>
            <a:ext cx="3216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2" name="TextovéPole 261"/>
          <p:cNvSpPr txBox="1"/>
          <p:nvPr/>
        </p:nvSpPr>
        <p:spPr>
          <a:xfrm>
            <a:off x="6455055" y="411691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64" name="Přímá spojnice se šipkou 263"/>
          <p:cNvCxnSpPr>
            <a:stCxn id="262" idx="1"/>
          </p:cNvCxnSpPr>
          <p:nvPr/>
        </p:nvCxnSpPr>
        <p:spPr>
          <a:xfrm flipH="1">
            <a:off x="6032219" y="4301584"/>
            <a:ext cx="422836" cy="184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5" name="TextovéPole 264"/>
          <p:cNvSpPr txBox="1"/>
          <p:nvPr/>
        </p:nvSpPr>
        <p:spPr>
          <a:xfrm>
            <a:off x="2266095" y="430158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67" name="Přímá spojnice se šipkou 266"/>
          <p:cNvCxnSpPr>
            <a:stCxn id="265" idx="3"/>
          </p:cNvCxnSpPr>
          <p:nvPr/>
        </p:nvCxnSpPr>
        <p:spPr>
          <a:xfrm>
            <a:off x="2572589" y="4486250"/>
            <a:ext cx="300644" cy="1222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8" name="TextovéPole 267"/>
          <p:cNvSpPr txBox="1"/>
          <p:nvPr/>
        </p:nvSpPr>
        <p:spPr>
          <a:xfrm>
            <a:off x="3203848" y="473704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70" name="Přímá spojnice se šipkou 269"/>
          <p:cNvCxnSpPr>
            <a:stCxn id="268" idx="2"/>
          </p:cNvCxnSpPr>
          <p:nvPr/>
        </p:nvCxnSpPr>
        <p:spPr>
          <a:xfrm>
            <a:off x="3345073" y="5106372"/>
            <a:ext cx="0" cy="270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>
            <a:off x="4932040" y="2576800"/>
            <a:ext cx="7421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>
            <a:off x="5449217" y="2576800"/>
            <a:ext cx="0" cy="302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rot="-8100000">
            <a:off x="5310642" y="5485424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 rot="-8100000">
            <a:off x="5324290" y="2593208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9" name="TextovéPole 278"/>
          <p:cNvSpPr txBox="1"/>
          <p:nvPr/>
        </p:nvSpPr>
        <p:spPr>
          <a:xfrm rot="16200000">
            <a:off x="5016239" y="4158666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4500</a:t>
            </a:r>
            <a:endParaRPr lang="cs-CZ" dirty="0"/>
          </a:p>
        </p:txBody>
      </p:sp>
      <p:sp>
        <p:nvSpPr>
          <p:cNvPr id="280" name="Ovál 279"/>
          <p:cNvSpPr/>
          <p:nvPr/>
        </p:nvSpPr>
        <p:spPr>
          <a:xfrm>
            <a:off x="3923928" y="2504792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1" name="Ovál 280"/>
          <p:cNvSpPr/>
          <p:nvPr/>
        </p:nvSpPr>
        <p:spPr>
          <a:xfrm>
            <a:off x="3923928" y="4557160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2" name="Ovál 281"/>
          <p:cNvSpPr/>
          <p:nvPr/>
        </p:nvSpPr>
        <p:spPr>
          <a:xfrm>
            <a:off x="1444592" y="4876256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3" name="TextovéPole 282"/>
          <p:cNvSpPr txBox="1"/>
          <p:nvPr/>
        </p:nvSpPr>
        <p:spPr>
          <a:xfrm>
            <a:off x="1331640" y="460849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84" name="TextovéPole 283"/>
          <p:cNvSpPr txBox="1"/>
          <p:nvPr/>
        </p:nvSpPr>
        <p:spPr>
          <a:xfrm>
            <a:off x="3745989" y="2504792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B</a:t>
            </a:r>
          </a:p>
        </p:txBody>
      </p:sp>
      <p:sp>
        <p:nvSpPr>
          <p:cNvPr id="285" name="TextovéPole 284"/>
          <p:cNvSpPr txBox="1"/>
          <p:nvPr/>
        </p:nvSpPr>
        <p:spPr>
          <a:xfrm>
            <a:off x="3635896" y="45210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5538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023119"/>
            <a:ext cx="221733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Dvojité  věšadlo</a:t>
            </a:r>
            <a:endParaRPr lang="cs-CZ" sz="24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043608" y="5993992"/>
            <a:ext cx="0" cy="747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8066568" y="5993992"/>
            <a:ext cx="0" cy="6573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11560" y="5993992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2" idx="0"/>
            <a:endCxn id="12" idx="1"/>
          </p:cNvCxnSpPr>
          <p:nvPr/>
        </p:nvCxnSpPr>
        <p:spPr>
          <a:xfrm flipH="1">
            <a:off x="611560" y="5993992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2" idx="3"/>
            <a:endCxn id="12" idx="2"/>
          </p:cNvCxnSpPr>
          <p:nvPr/>
        </p:nvCxnSpPr>
        <p:spPr>
          <a:xfrm flipH="1">
            <a:off x="827584" y="6102004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638856" y="6023361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bdélník 59"/>
          <p:cNvSpPr/>
          <p:nvPr/>
        </p:nvSpPr>
        <p:spPr>
          <a:xfrm>
            <a:off x="8066568" y="5993992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>
            <a:stCxn id="60" idx="0"/>
            <a:endCxn id="60" idx="1"/>
          </p:cNvCxnSpPr>
          <p:nvPr/>
        </p:nvCxnSpPr>
        <p:spPr>
          <a:xfrm flipH="1">
            <a:off x="8066568" y="5993992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60" idx="3"/>
            <a:endCxn id="60" idx="2"/>
          </p:cNvCxnSpPr>
          <p:nvPr/>
        </p:nvCxnSpPr>
        <p:spPr>
          <a:xfrm flipH="1">
            <a:off x="8282592" y="6102004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8093864" y="6023361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Obdélník 79"/>
          <p:cNvSpPr/>
          <p:nvPr/>
        </p:nvSpPr>
        <p:spPr>
          <a:xfrm>
            <a:off x="8115338" y="5849976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nice 36"/>
          <p:cNvCxnSpPr/>
          <p:nvPr/>
        </p:nvCxnSpPr>
        <p:spPr>
          <a:xfrm rot="-480000" flipH="1">
            <a:off x="8097632" y="5877272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600000" flipH="1">
            <a:off x="8138576" y="588104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Obdélník 81"/>
          <p:cNvSpPr/>
          <p:nvPr/>
        </p:nvSpPr>
        <p:spPr>
          <a:xfrm>
            <a:off x="792935" y="5849976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4" name="Přímá spojnice 83"/>
          <p:cNvCxnSpPr/>
          <p:nvPr/>
        </p:nvCxnSpPr>
        <p:spPr>
          <a:xfrm rot="-480000" flipH="1">
            <a:off x="775229" y="5877272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rot="600000" flipH="1">
            <a:off x="816173" y="588104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683568" y="5849976"/>
            <a:ext cx="7740032" cy="129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V="1">
            <a:off x="1266524" y="5631586"/>
            <a:ext cx="6638980" cy="1147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8426608" y="5633952"/>
            <a:ext cx="0" cy="23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683568" y="5633952"/>
            <a:ext cx="0" cy="23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625208" y="5633558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V="1">
            <a:off x="8497235" y="5633952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8498616" y="5633952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35496" y="5633952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flipH="1">
            <a:off x="35496" y="5633952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>
            <a:off x="35496" y="5633952"/>
            <a:ext cx="468000" cy="388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flipH="1">
            <a:off x="35496" y="5965955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H="1">
            <a:off x="35496" y="6118355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H="1">
            <a:off x="503496" y="6217190"/>
            <a:ext cx="540112" cy="4341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>
            <a:off x="8046392" y="5678664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8169640" y="5841592"/>
            <a:ext cx="938864" cy="8097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8786648" y="6367680"/>
            <a:ext cx="321856" cy="2836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475656" y="599399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5" name="Přímá spojnice se šipkou 24"/>
          <p:cNvCxnSpPr>
            <a:stCxn id="22" idx="1"/>
            <a:endCxn id="82" idx="3"/>
          </p:cNvCxnSpPr>
          <p:nvPr/>
        </p:nvCxnSpPr>
        <p:spPr>
          <a:xfrm flipH="1" flipV="1">
            <a:off x="960189" y="5921984"/>
            <a:ext cx="515467" cy="2566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359340" y="59219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28" name="Přímá spojnice se šipkou 27"/>
          <p:cNvCxnSpPr/>
          <p:nvPr/>
        </p:nvCxnSpPr>
        <p:spPr>
          <a:xfrm rot="-480000">
            <a:off x="7659422" y="6063788"/>
            <a:ext cx="623170" cy="1033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3" name="TextovéPole 242"/>
          <p:cNvSpPr txBox="1"/>
          <p:nvPr/>
        </p:nvSpPr>
        <p:spPr>
          <a:xfrm>
            <a:off x="2910050" y="105273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244" name="TextovéPole 243"/>
          <p:cNvSpPr txBox="1"/>
          <p:nvPr/>
        </p:nvSpPr>
        <p:spPr>
          <a:xfrm>
            <a:off x="3131840" y="1052736"/>
            <a:ext cx="835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Věšák, </a:t>
            </a:r>
            <a:endParaRPr lang="cs-CZ" dirty="0"/>
          </a:p>
        </p:txBody>
      </p:sp>
      <p:sp>
        <p:nvSpPr>
          <p:cNvPr id="245" name="TextovéPole 244"/>
          <p:cNvSpPr txBox="1"/>
          <p:nvPr/>
        </p:nvSpPr>
        <p:spPr>
          <a:xfrm>
            <a:off x="3851920" y="105273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46" name="TextovéPole 245"/>
          <p:cNvSpPr txBox="1"/>
          <p:nvPr/>
        </p:nvSpPr>
        <p:spPr>
          <a:xfrm>
            <a:off x="4067944" y="1052736"/>
            <a:ext cx="87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Vzpěra,</a:t>
            </a:r>
            <a:endParaRPr lang="cs-CZ" dirty="0"/>
          </a:p>
        </p:txBody>
      </p:sp>
      <p:sp>
        <p:nvSpPr>
          <p:cNvPr id="247" name="TextovéPole 246"/>
          <p:cNvSpPr txBox="1"/>
          <p:nvPr/>
        </p:nvSpPr>
        <p:spPr>
          <a:xfrm>
            <a:off x="4860032" y="104344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248" name="TextovéPole 247"/>
          <p:cNvSpPr txBox="1"/>
          <p:nvPr/>
        </p:nvSpPr>
        <p:spPr>
          <a:xfrm>
            <a:off x="5148064" y="1052736"/>
            <a:ext cx="1290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 trám, </a:t>
            </a:r>
            <a:endParaRPr lang="cs-CZ" dirty="0"/>
          </a:p>
        </p:txBody>
      </p:sp>
      <p:sp>
        <p:nvSpPr>
          <p:cNvPr id="249" name="TextovéPole 248"/>
          <p:cNvSpPr txBox="1"/>
          <p:nvPr/>
        </p:nvSpPr>
        <p:spPr>
          <a:xfrm>
            <a:off x="6300192" y="104344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250" name="TextovéPole 249"/>
          <p:cNvSpPr txBox="1"/>
          <p:nvPr/>
        </p:nvSpPr>
        <p:spPr>
          <a:xfrm>
            <a:off x="6572918" y="1052736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Pozednice, </a:t>
            </a:r>
            <a:endParaRPr lang="cs-CZ" dirty="0"/>
          </a:p>
        </p:txBody>
      </p:sp>
      <p:sp>
        <p:nvSpPr>
          <p:cNvPr id="251" name="TextovéPole 250"/>
          <p:cNvSpPr txBox="1"/>
          <p:nvPr/>
        </p:nvSpPr>
        <p:spPr>
          <a:xfrm>
            <a:off x="2915816" y="147549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252" name="TextovéPole 251"/>
          <p:cNvSpPr txBox="1"/>
          <p:nvPr/>
        </p:nvSpPr>
        <p:spPr>
          <a:xfrm>
            <a:off x="3203848" y="1475492"/>
            <a:ext cx="797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Kvádr, 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851920" y="1484784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027051" y="1484784"/>
            <a:ext cx="104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Rozpěra, 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 rot="16200000">
            <a:off x="381208" y="5170656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86916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dirty="0"/>
          </a:p>
        </p:txBody>
      </p:sp>
      <p:cxnSp>
        <p:nvCxnSpPr>
          <p:cNvPr id="177" name="Přímá spojnice 176"/>
          <p:cNvCxnSpPr/>
          <p:nvPr/>
        </p:nvCxnSpPr>
        <p:spPr>
          <a:xfrm flipH="1">
            <a:off x="683568" y="6397012"/>
            <a:ext cx="346088" cy="2543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rot="-2700000" flipH="1">
            <a:off x="555620" y="4503566"/>
            <a:ext cx="320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flipV="1">
            <a:off x="1032454" y="5636056"/>
            <a:ext cx="216000" cy="46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>
            <a:off x="1012438" y="5636352"/>
            <a:ext cx="30480" cy="45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 rot="-2700000" flipH="1">
            <a:off x="782180" y="4616270"/>
            <a:ext cx="29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>
            <a:off x="3286222" y="3386020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rot="780000">
            <a:off x="3336246" y="3401260"/>
            <a:ext cx="0" cy="173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flipH="1" flipV="1">
            <a:off x="3301462" y="3590332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flipV="1">
            <a:off x="3301462" y="2953972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flipH="1" flipV="1">
            <a:off x="3499582" y="3571564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flipV="1">
            <a:off x="3491190" y="2953972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>
            <a:off x="3301462" y="2953972"/>
            <a:ext cx="209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>
            <a:off x="3391968" y="5474252"/>
            <a:ext cx="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>
            <a:off x="3304884" y="5877272"/>
            <a:ext cx="1810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>
            <a:off x="1130130" y="5444710"/>
            <a:ext cx="25200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rot="-120000" flipV="1">
            <a:off x="1317392" y="5857261"/>
            <a:ext cx="137991" cy="176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rot="-2760000">
            <a:off x="1098036" y="5438345"/>
            <a:ext cx="9983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3" name="Obdélník 262"/>
          <p:cNvSpPr/>
          <p:nvPr/>
        </p:nvSpPr>
        <p:spPr>
          <a:xfrm>
            <a:off x="3351486" y="5114212"/>
            <a:ext cx="82936" cy="4919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4" name="Obdélník 263"/>
          <p:cNvSpPr/>
          <p:nvPr/>
        </p:nvSpPr>
        <p:spPr>
          <a:xfrm rot="-2700000">
            <a:off x="3250424" y="3535912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5" name="Obdélník 264"/>
          <p:cNvSpPr/>
          <p:nvPr/>
        </p:nvSpPr>
        <p:spPr>
          <a:xfrm rot="2520000">
            <a:off x="3499672" y="3436781"/>
            <a:ext cx="46800" cy="396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6" name="Obdélník 265"/>
          <p:cNvSpPr/>
          <p:nvPr/>
        </p:nvSpPr>
        <p:spPr>
          <a:xfrm>
            <a:off x="3377654" y="3746060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7" name="Přímá spojnice 266"/>
          <p:cNvCxnSpPr/>
          <p:nvPr/>
        </p:nvCxnSpPr>
        <p:spPr>
          <a:xfrm rot="2700000">
            <a:off x="3048022" y="3538404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rot="-2760000">
            <a:off x="3005374" y="3495775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1" name="TextovéPole 270"/>
          <p:cNvSpPr txBox="1"/>
          <p:nvPr/>
        </p:nvSpPr>
        <p:spPr>
          <a:xfrm>
            <a:off x="2775272" y="461633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72" name="Přímá spojnice se šipkou 271"/>
          <p:cNvCxnSpPr>
            <a:stCxn id="271" idx="3"/>
          </p:cNvCxnSpPr>
          <p:nvPr/>
        </p:nvCxnSpPr>
        <p:spPr>
          <a:xfrm>
            <a:off x="3070546" y="4800998"/>
            <a:ext cx="3216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5" name="TextovéPole 274"/>
          <p:cNvSpPr txBox="1"/>
          <p:nvPr/>
        </p:nvSpPr>
        <p:spPr>
          <a:xfrm>
            <a:off x="1113277" y="46787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276" name="Přímá spojnice se šipkou 275"/>
          <p:cNvCxnSpPr>
            <a:stCxn id="275" idx="3"/>
          </p:cNvCxnSpPr>
          <p:nvPr/>
        </p:nvCxnSpPr>
        <p:spPr>
          <a:xfrm>
            <a:off x="1419771" y="4863422"/>
            <a:ext cx="300644" cy="1222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3" name="TextovéPole 282"/>
          <p:cNvSpPr txBox="1"/>
          <p:nvPr/>
        </p:nvSpPr>
        <p:spPr>
          <a:xfrm>
            <a:off x="2483768" y="285293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284" name="TextovéPole 283"/>
          <p:cNvSpPr txBox="1"/>
          <p:nvPr/>
        </p:nvSpPr>
        <p:spPr>
          <a:xfrm>
            <a:off x="2483078" y="48981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cxnSp>
        <p:nvCxnSpPr>
          <p:cNvPr id="285" name="Přímá spojnice 284"/>
          <p:cNvCxnSpPr/>
          <p:nvPr/>
        </p:nvCxnSpPr>
        <p:spPr>
          <a:xfrm rot="240000" flipV="1">
            <a:off x="684330" y="5621818"/>
            <a:ext cx="324000" cy="3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Přímá spojnice 287"/>
          <p:cNvCxnSpPr/>
          <p:nvPr/>
        </p:nvCxnSpPr>
        <p:spPr>
          <a:xfrm flipH="1" flipV="1">
            <a:off x="5641952" y="3590668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nice 288"/>
          <p:cNvCxnSpPr/>
          <p:nvPr/>
        </p:nvCxnSpPr>
        <p:spPr>
          <a:xfrm flipV="1">
            <a:off x="5641952" y="2954308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nice 289"/>
          <p:cNvCxnSpPr/>
          <p:nvPr/>
        </p:nvCxnSpPr>
        <p:spPr>
          <a:xfrm>
            <a:off x="5851112" y="3371116"/>
            <a:ext cx="2262875" cy="22466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nice 290"/>
          <p:cNvCxnSpPr/>
          <p:nvPr/>
        </p:nvCxnSpPr>
        <p:spPr>
          <a:xfrm rot="2700000">
            <a:off x="5385814" y="4595178"/>
            <a:ext cx="29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nice 291"/>
          <p:cNvCxnSpPr/>
          <p:nvPr/>
        </p:nvCxnSpPr>
        <p:spPr>
          <a:xfrm flipH="1" flipV="1">
            <a:off x="5840072" y="3571900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Přímá spojnice 292"/>
          <p:cNvCxnSpPr/>
          <p:nvPr/>
        </p:nvCxnSpPr>
        <p:spPr>
          <a:xfrm flipV="1">
            <a:off x="5831680" y="2954308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4" name="Přímá spojnice 293"/>
          <p:cNvCxnSpPr/>
          <p:nvPr/>
        </p:nvCxnSpPr>
        <p:spPr>
          <a:xfrm>
            <a:off x="5779112" y="3386356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Přímá spojnice 294"/>
          <p:cNvCxnSpPr/>
          <p:nvPr/>
        </p:nvCxnSpPr>
        <p:spPr>
          <a:xfrm rot="-240000">
            <a:off x="5798656" y="3397193"/>
            <a:ext cx="0" cy="173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Přímá spojnice 295"/>
          <p:cNvCxnSpPr/>
          <p:nvPr/>
        </p:nvCxnSpPr>
        <p:spPr>
          <a:xfrm>
            <a:off x="5641952" y="2954308"/>
            <a:ext cx="209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 rot="-2760000" flipH="1">
            <a:off x="8054275" y="5624602"/>
            <a:ext cx="74952" cy="578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Přímá spojnice 297"/>
          <p:cNvCxnSpPr/>
          <p:nvPr/>
        </p:nvCxnSpPr>
        <p:spPr>
          <a:xfrm rot="900000" flipH="1">
            <a:off x="7844036" y="5671018"/>
            <a:ext cx="2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Přímá spojnice 298"/>
          <p:cNvCxnSpPr/>
          <p:nvPr/>
        </p:nvCxnSpPr>
        <p:spPr>
          <a:xfrm flipH="1">
            <a:off x="7715938" y="5474588"/>
            <a:ext cx="275982" cy="3836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0" name="Přímá spojnice 299"/>
          <p:cNvCxnSpPr/>
          <p:nvPr/>
        </p:nvCxnSpPr>
        <p:spPr>
          <a:xfrm rot="1680000">
            <a:off x="7959790" y="5459348"/>
            <a:ext cx="9983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1" name="Přímá spojnice 300"/>
          <p:cNvCxnSpPr/>
          <p:nvPr/>
        </p:nvCxnSpPr>
        <p:spPr>
          <a:xfrm rot="1740000" flipV="1">
            <a:off x="7638345" y="5880704"/>
            <a:ext cx="137991" cy="176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2" name="Přímá spojnice 301"/>
          <p:cNvCxnSpPr/>
          <p:nvPr/>
        </p:nvCxnSpPr>
        <p:spPr>
          <a:xfrm>
            <a:off x="5733384" y="5482782"/>
            <a:ext cx="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Přímá spojnice 302"/>
          <p:cNvCxnSpPr/>
          <p:nvPr/>
        </p:nvCxnSpPr>
        <p:spPr>
          <a:xfrm>
            <a:off x="5635434" y="5891396"/>
            <a:ext cx="1810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4" name="Obdélník 303"/>
          <p:cNvSpPr/>
          <p:nvPr/>
        </p:nvSpPr>
        <p:spPr>
          <a:xfrm>
            <a:off x="5691976" y="5114548"/>
            <a:ext cx="82936" cy="4919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5" name="Obdélník 304"/>
          <p:cNvSpPr/>
          <p:nvPr/>
        </p:nvSpPr>
        <p:spPr>
          <a:xfrm rot="-2700000">
            <a:off x="5539156" y="3410928"/>
            <a:ext cx="45719" cy="432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6" name="Obdélník 305"/>
          <p:cNvSpPr/>
          <p:nvPr/>
        </p:nvSpPr>
        <p:spPr>
          <a:xfrm rot="2520000">
            <a:off x="5797382" y="3544183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" name="Obdélník 306"/>
          <p:cNvSpPr/>
          <p:nvPr/>
        </p:nvSpPr>
        <p:spPr>
          <a:xfrm>
            <a:off x="5718144" y="3746396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8" name="Přímá spojnice 307"/>
          <p:cNvCxnSpPr/>
          <p:nvPr/>
        </p:nvCxnSpPr>
        <p:spPr>
          <a:xfrm rot="-2700000">
            <a:off x="5867776" y="3538740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Přímá spojnice 308"/>
          <p:cNvCxnSpPr/>
          <p:nvPr/>
        </p:nvCxnSpPr>
        <p:spPr>
          <a:xfrm rot="2580000">
            <a:off x="5921038" y="3484232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0" name="TextovéPole 309"/>
          <p:cNvSpPr txBox="1"/>
          <p:nvPr/>
        </p:nvSpPr>
        <p:spPr>
          <a:xfrm>
            <a:off x="7642727" y="449442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311" name="Přímá spojnice se šipkou 310"/>
          <p:cNvCxnSpPr>
            <a:stCxn id="310" idx="1"/>
          </p:cNvCxnSpPr>
          <p:nvPr/>
        </p:nvCxnSpPr>
        <p:spPr>
          <a:xfrm flipH="1">
            <a:off x="7219891" y="4679092"/>
            <a:ext cx="422836" cy="184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Přímá spojnice 311"/>
          <p:cNvCxnSpPr/>
          <p:nvPr/>
        </p:nvCxnSpPr>
        <p:spPr>
          <a:xfrm>
            <a:off x="6119712" y="2954308"/>
            <a:ext cx="7421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Přímá spojnice 312"/>
          <p:cNvCxnSpPr/>
          <p:nvPr/>
        </p:nvCxnSpPr>
        <p:spPr>
          <a:xfrm>
            <a:off x="6636889" y="2954308"/>
            <a:ext cx="0" cy="302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 rot="-8100000">
            <a:off x="6498314" y="5862932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rot="-8100000">
            <a:off x="6511962" y="2970716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6" name="TextovéPole 315"/>
          <p:cNvSpPr txBox="1"/>
          <p:nvPr/>
        </p:nvSpPr>
        <p:spPr>
          <a:xfrm rot="16200000">
            <a:off x="6203911" y="453617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4500</a:t>
            </a:r>
            <a:endParaRPr lang="cs-CZ" dirty="0"/>
          </a:p>
        </p:txBody>
      </p:sp>
      <p:cxnSp>
        <p:nvCxnSpPr>
          <p:cNvPr id="317" name="Přímá spojnice 316"/>
          <p:cNvCxnSpPr/>
          <p:nvPr/>
        </p:nvCxnSpPr>
        <p:spPr>
          <a:xfrm rot="240000" flipV="1">
            <a:off x="8101846" y="5615015"/>
            <a:ext cx="324000" cy="3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3464229" y="3399606"/>
            <a:ext cx="2227747" cy="1734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>
            <a:off x="3070546" y="6578440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856612" y="6309320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Přímá spojnice 317"/>
          <p:cNvCxnSpPr/>
          <p:nvPr/>
        </p:nvCxnSpPr>
        <p:spPr>
          <a:xfrm>
            <a:off x="8201428" y="6345368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856612" y="6625795"/>
            <a:ext cx="73289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Přímá spojnice 318"/>
          <p:cNvCxnSpPr/>
          <p:nvPr/>
        </p:nvCxnSpPr>
        <p:spPr>
          <a:xfrm rot="-13500000">
            <a:off x="714026" y="6655570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Přímá spojnice 319"/>
          <p:cNvCxnSpPr/>
          <p:nvPr/>
        </p:nvCxnSpPr>
        <p:spPr>
          <a:xfrm rot="-13500000">
            <a:off x="8058842" y="6654684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4139952" y="6345368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12 000</a:t>
            </a:r>
            <a:endParaRPr lang="cs-CZ" dirty="0"/>
          </a:p>
        </p:txBody>
      </p:sp>
      <p:sp>
        <p:nvSpPr>
          <p:cNvPr id="321" name="Ovál 320"/>
          <p:cNvSpPr/>
          <p:nvPr/>
        </p:nvSpPr>
        <p:spPr>
          <a:xfrm rot="16200000">
            <a:off x="2771800" y="4869161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2" name="Ovál 321"/>
          <p:cNvSpPr/>
          <p:nvPr/>
        </p:nvSpPr>
        <p:spPr>
          <a:xfrm rot="16200000">
            <a:off x="2771801" y="2889080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5076056" y="471585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68" name="Přímá spojnice se šipkou 67"/>
          <p:cNvCxnSpPr>
            <a:stCxn id="66" idx="3"/>
          </p:cNvCxnSpPr>
          <p:nvPr/>
        </p:nvCxnSpPr>
        <p:spPr>
          <a:xfrm flipV="1">
            <a:off x="5371330" y="4898188"/>
            <a:ext cx="421263" cy="23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4283968" y="508518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71" name="Přímá spojnice se šipkou 70"/>
          <p:cNvCxnSpPr>
            <a:stCxn id="69" idx="2"/>
          </p:cNvCxnSpPr>
          <p:nvPr/>
        </p:nvCxnSpPr>
        <p:spPr>
          <a:xfrm>
            <a:off x="4425193" y="5454516"/>
            <a:ext cx="12824" cy="2460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4499992" y="292494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004048" y="142729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5292080" y="1455756"/>
            <a:ext cx="92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Svorník,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8388424" y="486916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77" name="Přímá spojnice se šipkou 76"/>
          <p:cNvCxnSpPr/>
          <p:nvPr/>
        </p:nvCxnSpPr>
        <p:spPr>
          <a:xfrm flipH="1">
            <a:off x="8044926" y="5170656"/>
            <a:ext cx="256090" cy="2886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14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5" y="1052736"/>
            <a:ext cx="2160240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PODROBNOST   A </a:t>
            </a:r>
            <a:endParaRPr lang="cs-CZ" sz="20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5378040" y="4783751"/>
            <a:ext cx="0" cy="129614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3275857" y="4783751"/>
            <a:ext cx="212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11761" y="3068960"/>
            <a:ext cx="7707" cy="17147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899593" y="3068960"/>
            <a:ext cx="15121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2121526" y="4798265"/>
            <a:ext cx="3262769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2566667" y="3068960"/>
            <a:ext cx="1664210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555776" y="3068960"/>
            <a:ext cx="10891" cy="994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566667" y="4063671"/>
            <a:ext cx="13572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3837970" y="3991662"/>
            <a:ext cx="1032949" cy="79208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2566667" y="3572960"/>
            <a:ext cx="4561214" cy="56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4870919" y="4063671"/>
            <a:ext cx="2268000" cy="244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480000">
            <a:off x="4296495" y="3956196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3802013" y="4076462"/>
            <a:ext cx="520486" cy="498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olný tvar 31"/>
          <p:cNvSpPr/>
          <p:nvPr/>
        </p:nvSpPr>
        <p:spPr>
          <a:xfrm>
            <a:off x="7092288" y="3068960"/>
            <a:ext cx="72000" cy="1008000"/>
          </a:xfrm>
          <a:custGeom>
            <a:avLst/>
            <a:gdLst>
              <a:gd name="connsiteX0" fmla="*/ 58057 w 69883"/>
              <a:gd name="connsiteY0" fmla="*/ 0 h 531742"/>
              <a:gd name="connsiteX1" fmla="*/ 58057 w 69883"/>
              <a:gd name="connsiteY1" fmla="*/ 290286 h 531742"/>
              <a:gd name="connsiteX2" fmla="*/ 0 w 69883"/>
              <a:gd name="connsiteY2" fmla="*/ 304800 h 531742"/>
              <a:gd name="connsiteX3" fmla="*/ 58057 w 69883"/>
              <a:gd name="connsiteY3" fmla="*/ 377371 h 531742"/>
              <a:gd name="connsiteX4" fmla="*/ 58057 w 69883"/>
              <a:gd name="connsiteY4" fmla="*/ 508000 h 531742"/>
              <a:gd name="connsiteX5" fmla="*/ 58057 w 69883"/>
              <a:gd name="connsiteY5" fmla="*/ 522514 h 531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883" h="531742">
                <a:moveTo>
                  <a:pt x="58057" y="0"/>
                </a:moveTo>
                <a:cubicBezTo>
                  <a:pt x="62895" y="119743"/>
                  <a:pt x="67733" y="239486"/>
                  <a:pt x="58057" y="290286"/>
                </a:cubicBezTo>
                <a:cubicBezTo>
                  <a:pt x="48381" y="341086"/>
                  <a:pt x="0" y="290286"/>
                  <a:pt x="0" y="304800"/>
                </a:cubicBezTo>
                <a:cubicBezTo>
                  <a:pt x="0" y="319314"/>
                  <a:pt x="48381" y="343504"/>
                  <a:pt x="58057" y="377371"/>
                </a:cubicBezTo>
                <a:cubicBezTo>
                  <a:pt x="67733" y="411238"/>
                  <a:pt x="58057" y="508000"/>
                  <a:pt x="58057" y="508000"/>
                </a:cubicBezTo>
                <a:cubicBezTo>
                  <a:pt x="58057" y="532190"/>
                  <a:pt x="84666" y="539447"/>
                  <a:pt x="58057" y="522514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899593" y="3068961"/>
            <a:ext cx="1211780" cy="11948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899593" y="3068960"/>
            <a:ext cx="1368151" cy="13664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899592" y="3338210"/>
            <a:ext cx="1527583" cy="15309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899592" y="3514408"/>
            <a:ext cx="1516022" cy="14987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899592" y="4013449"/>
            <a:ext cx="1512168" cy="15037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899592" y="4151335"/>
            <a:ext cx="1527583" cy="150991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60000" flipV="1">
            <a:off x="1075642" y="5124007"/>
            <a:ext cx="957445" cy="9558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-180000" flipV="1">
            <a:off x="1191816" y="5266317"/>
            <a:ext cx="929710" cy="8135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420000" flipV="1">
            <a:off x="1678459" y="5682658"/>
            <a:ext cx="390519" cy="4459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rot="420000" flipV="1">
            <a:off x="1863739" y="5728240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rot="480000" flipV="1">
            <a:off x="2284750" y="5719855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Oblouk 72"/>
          <p:cNvSpPr/>
          <p:nvPr/>
        </p:nvSpPr>
        <p:spPr>
          <a:xfrm>
            <a:off x="3837970" y="3991663"/>
            <a:ext cx="144000" cy="1548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louk 73"/>
          <p:cNvSpPr/>
          <p:nvPr/>
        </p:nvSpPr>
        <p:spPr>
          <a:xfrm>
            <a:off x="3990370" y="3991663"/>
            <a:ext cx="137682" cy="1512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louk 74"/>
          <p:cNvSpPr/>
          <p:nvPr/>
        </p:nvSpPr>
        <p:spPr>
          <a:xfrm>
            <a:off x="4146287" y="3991663"/>
            <a:ext cx="137682" cy="1548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louk 75"/>
          <p:cNvSpPr/>
          <p:nvPr/>
        </p:nvSpPr>
        <p:spPr>
          <a:xfrm>
            <a:off x="4283969" y="3991663"/>
            <a:ext cx="137682" cy="1584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louk 76"/>
          <p:cNvSpPr/>
          <p:nvPr/>
        </p:nvSpPr>
        <p:spPr>
          <a:xfrm>
            <a:off x="4436369" y="3991663"/>
            <a:ext cx="137682" cy="1692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louk 77"/>
          <p:cNvSpPr/>
          <p:nvPr/>
        </p:nvSpPr>
        <p:spPr>
          <a:xfrm>
            <a:off x="3909415" y="3991663"/>
            <a:ext cx="137682" cy="1620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louk 78"/>
          <p:cNvSpPr/>
          <p:nvPr/>
        </p:nvSpPr>
        <p:spPr>
          <a:xfrm>
            <a:off x="4067944" y="3991663"/>
            <a:ext cx="137682" cy="1548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louk 79"/>
          <p:cNvSpPr/>
          <p:nvPr/>
        </p:nvSpPr>
        <p:spPr>
          <a:xfrm>
            <a:off x="4211961" y="3991663"/>
            <a:ext cx="137682" cy="1548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louk 80"/>
          <p:cNvSpPr/>
          <p:nvPr/>
        </p:nvSpPr>
        <p:spPr>
          <a:xfrm>
            <a:off x="4355977" y="3984409"/>
            <a:ext cx="137682" cy="1548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nice 82"/>
          <p:cNvCxnSpPr/>
          <p:nvPr/>
        </p:nvCxnSpPr>
        <p:spPr>
          <a:xfrm rot="-60000" flipH="1">
            <a:off x="2085069" y="4801756"/>
            <a:ext cx="211704" cy="177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flipH="1">
            <a:off x="2051721" y="4809010"/>
            <a:ext cx="360040" cy="3228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>
            <a:off x="2411760" y="4801756"/>
            <a:ext cx="1069231" cy="917211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2627784" y="4813899"/>
            <a:ext cx="1073832" cy="9050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2771800" y="4825127"/>
            <a:ext cx="1075216" cy="9217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3062514" y="4801756"/>
            <a:ext cx="1032434" cy="90731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3713173" y="4811655"/>
            <a:ext cx="1032434" cy="907312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3275856" y="4826732"/>
            <a:ext cx="1052314" cy="8922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3457284" y="4812779"/>
            <a:ext cx="1052314" cy="8922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4430685" y="4870251"/>
            <a:ext cx="966280" cy="85238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>
            <a:off x="4644008" y="5115724"/>
            <a:ext cx="734032" cy="6186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-360000" flipH="1">
            <a:off x="5299969" y="5400802"/>
            <a:ext cx="223904" cy="1626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3378565" y="4812779"/>
            <a:ext cx="2016000" cy="429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Obdélník 114"/>
          <p:cNvSpPr/>
          <p:nvPr/>
        </p:nvSpPr>
        <p:spPr>
          <a:xfrm>
            <a:off x="5680835" y="4389732"/>
            <a:ext cx="222910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TextovéPole 115"/>
          <p:cNvSpPr txBox="1"/>
          <p:nvPr/>
        </p:nvSpPr>
        <p:spPr>
          <a:xfrm>
            <a:off x="5903745" y="4207687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180x260</a:t>
            </a:r>
            <a:endParaRPr lang="cs-CZ" dirty="0"/>
          </a:p>
        </p:txBody>
      </p:sp>
      <p:cxnSp>
        <p:nvCxnSpPr>
          <p:cNvPr id="118" name="Přímá spojnice 117"/>
          <p:cNvCxnSpPr/>
          <p:nvPr/>
        </p:nvCxnSpPr>
        <p:spPr>
          <a:xfrm>
            <a:off x="5471697" y="4530544"/>
            <a:ext cx="14182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se šipkou 119"/>
          <p:cNvCxnSpPr/>
          <p:nvPr/>
        </p:nvCxnSpPr>
        <p:spPr>
          <a:xfrm flipH="1" flipV="1">
            <a:off x="5309881" y="3956721"/>
            <a:ext cx="161816" cy="53899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Obdélník 120"/>
          <p:cNvSpPr/>
          <p:nvPr/>
        </p:nvSpPr>
        <p:spPr>
          <a:xfrm>
            <a:off x="5792290" y="4824532"/>
            <a:ext cx="255471" cy="4571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TextovéPole 121"/>
          <p:cNvSpPr txBox="1"/>
          <p:nvPr/>
        </p:nvSpPr>
        <p:spPr>
          <a:xfrm>
            <a:off x="6047761" y="4639735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200x160</a:t>
            </a:r>
            <a:endParaRPr lang="cs-CZ" dirty="0"/>
          </a:p>
        </p:txBody>
      </p:sp>
      <p:cxnSp>
        <p:nvCxnSpPr>
          <p:cNvPr id="124" name="Přímá spojnice 123"/>
          <p:cNvCxnSpPr/>
          <p:nvPr/>
        </p:nvCxnSpPr>
        <p:spPr>
          <a:xfrm flipV="1">
            <a:off x="5775966" y="4999403"/>
            <a:ext cx="1286144" cy="96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se šipkou 125"/>
          <p:cNvCxnSpPr/>
          <p:nvPr/>
        </p:nvCxnSpPr>
        <p:spPr>
          <a:xfrm flipH="1" flipV="1">
            <a:off x="4283969" y="4586260"/>
            <a:ext cx="1512167" cy="4269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flipH="1">
            <a:off x="4265734" y="4937059"/>
            <a:ext cx="7661" cy="6146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flipH="1">
            <a:off x="4273394" y="5474951"/>
            <a:ext cx="12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rot="-3120000">
            <a:off x="4173677" y="5468784"/>
            <a:ext cx="216024" cy="26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rot="-2640000">
            <a:off x="5096411" y="5612875"/>
            <a:ext cx="324000" cy="2692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TextovéPole 138"/>
          <p:cNvSpPr txBox="1"/>
          <p:nvPr/>
        </p:nvSpPr>
        <p:spPr>
          <a:xfrm>
            <a:off x="5508104" y="515719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4230877" y="1252791"/>
            <a:ext cx="1812951" cy="1816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" name="Oblouk 162"/>
          <p:cNvSpPr/>
          <p:nvPr/>
        </p:nvSpPr>
        <p:spPr>
          <a:xfrm>
            <a:off x="4499992" y="4005064"/>
            <a:ext cx="137682" cy="1692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Oblouk 166"/>
          <p:cNvSpPr/>
          <p:nvPr/>
        </p:nvSpPr>
        <p:spPr>
          <a:xfrm>
            <a:off x="4588769" y="4005064"/>
            <a:ext cx="137682" cy="1692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Oblouk 167"/>
          <p:cNvSpPr/>
          <p:nvPr/>
        </p:nvSpPr>
        <p:spPr>
          <a:xfrm>
            <a:off x="4673036" y="4005064"/>
            <a:ext cx="137682" cy="1692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Oblouk 168"/>
          <p:cNvSpPr/>
          <p:nvPr/>
        </p:nvSpPr>
        <p:spPr>
          <a:xfrm>
            <a:off x="3771732" y="4005064"/>
            <a:ext cx="137682" cy="169200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0" name="Přímá spojnice 169"/>
          <p:cNvCxnSpPr/>
          <p:nvPr/>
        </p:nvCxnSpPr>
        <p:spPr>
          <a:xfrm flipH="1">
            <a:off x="3981324" y="4854646"/>
            <a:ext cx="1052314" cy="8922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4148238" y="4854646"/>
            <a:ext cx="1052314" cy="8922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rot="300000" flipH="1">
            <a:off x="4870919" y="5251803"/>
            <a:ext cx="505357" cy="4950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rot="300000">
            <a:off x="4355976" y="3951972"/>
            <a:ext cx="0" cy="14400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flipH="1">
            <a:off x="2181222" y="4797152"/>
            <a:ext cx="1075216" cy="9217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flipH="1">
            <a:off x="2085069" y="4783200"/>
            <a:ext cx="998325" cy="8440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rot="480000" flipV="1">
            <a:off x="2437150" y="5724793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rot="480000" flipV="1">
            <a:off x="2803320" y="5724793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rot="480000" flipV="1">
            <a:off x="2941206" y="5725355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480000" flipV="1">
            <a:off x="3278348" y="5725355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480000" flipV="1">
            <a:off x="3445262" y="5724793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rot="480000" flipV="1">
            <a:off x="3796918" y="5724793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rot="480000" flipV="1">
            <a:off x="3990383" y="5724793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rot="480000" flipV="1">
            <a:off x="4300974" y="5725355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 rot="480000" flipV="1">
            <a:off x="4508391" y="5721076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rot="480000" flipV="1">
            <a:off x="4848572" y="5724793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rot="480000" flipV="1">
            <a:off x="5015486" y="5739307"/>
            <a:ext cx="320121" cy="35165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 rot="-180000" flipV="1">
            <a:off x="899593" y="3068961"/>
            <a:ext cx="791951" cy="683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flipV="1">
            <a:off x="899593" y="3068960"/>
            <a:ext cx="574841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rot="-2400000">
            <a:off x="899593" y="3132590"/>
            <a:ext cx="1427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355976" y="3573016"/>
            <a:ext cx="0" cy="1240883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flipV="1">
            <a:off x="4370491" y="1252791"/>
            <a:ext cx="2289741" cy="2344288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flipV="1">
            <a:off x="5580113" y="1252791"/>
            <a:ext cx="1800199" cy="1811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Volný tvar 59"/>
          <p:cNvSpPr/>
          <p:nvPr/>
        </p:nvSpPr>
        <p:spPr>
          <a:xfrm>
            <a:off x="6037943" y="1203709"/>
            <a:ext cx="1349828" cy="117633"/>
          </a:xfrm>
          <a:custGeom>
            <a:avLst/>
            <a:gdLst>
              <a:gd name="connsiteX0" fmla="*/ 0 w 1349828"/>
              <a:gd name="connsiteY0" fmla="*/ 44520 h 117633"/>
              <a:gd name="connsiteX1" fmla="*/ 537028 w 1349828"/>
              <a:gd name="connsiteY1" fmla="*/ 44520 h 117633"/>
              <a:gd name="connsiteX2" fmla="*/ 566057 w 1349828"/>
              <a:gd name="connsiteY2" fmla="*/ 117091 h 117633"/>
              <a:gd name="connsiteX3" fmla="*/ 609600 w 1349828"/>
              <a:gd name="connsiteY3" fmla="*/ 977 h 117633"/>
              <a:gd name="connsiteX4" fmla="*/ 624114 w 1349828"/>
              <a:gd name="connsiteY4" fmla="*/ 59034 h 117633"/>
              <a:gd name="connsiteX5" fmla="*/ 1349828 w 1349828"/>
              <a:gd name="connsiteY5" fmla="*/ 15491 h 1176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9828" h="117633">
                <a:moveTo>
                  <a:pt x="0" y="44520"/>
                </a:moveTo>
                <a:cubicBezTo>
                  <a:pt x="221342" y="38472"/>
                  <a:pt x="442685" y="32425"/>
                  <a:pt x="537028" y="44520"/>
                </a:cubicBezTo>
                <a:cubicBezTo>
                  <a:pt x="631371" y="56615"/>
                  <a:pt x="553962" y="124348"/>
                  <a:pt x="566057" y="117091"/>
                </a:cubicBezTo>
                <a:cubicBezTo>
                  <a:pt x="578152" y="109834"/>
                  <a:pt x="599924" y="10653"/>
                  <a:pt x="609600" y="977"/>
                </a:cubicBezTo>
                <a:cubicBezTo>
                  <a:pt x="619276" y="-8699"/>
                  <a:pt x="500743" y="56615"/>
                  <a:pt x="624114" y="59034"/>
                </a:cubicBezTo>
                <a:cubicBezTo>
                  <a:pt x="747485" y="61453"/>
                  <a:pt x="1349828" y="15491"/>
                  <a:pt x="1349828" y="15491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7" name="Přímá spojnice 256"/>
          <p:cNvCxnSpPr/>
          <p:nvPr/>
        </p:nvCxnSpPr>
        <p:spPr>
          <a:xfrm>
            <a:off x="5572086" y="3068960"/>
            <a:ext cx="1584000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rot="480000">
            <a:off x="4236706" y="3083475"/>
            <a:ext cx="170635" cy="1095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flipV="1">
            <a:off x="4386565" y="3072134"/>
            <a:ext cx="1193548" cy="1322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Přímá spojnice 264"/>
          <p:cNvCxnSpPr/>
          <p:nvPr/>
        </p:nvCxnSpPr>
        <p:spPr>
          <a:xfrm rot="720000" flipH="1">
            <a:off x="5397343" y="3057669"/>
            <a:ext cx="160165" cy="23426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flipH="1">
            <a:off x="4500727" y="3291509"/>
            <a:ext cx="848847" cy="14937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rot="-2160000">
            <a:off x="4434923" y="3181556"/>
            <a:ext cx="7459" cy="144016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flipH="1">
            <a:off x="2121526" y="4797152"/>
            <a:ext cx="639386" cy="591691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>
            <a:endCxn id="116" idx="0"/>
          </p:cNvCxnSpPr>
          <p:nvPr/>
        </p:nvCxnSpPr>
        <p:spPr>
          <a:xfrm>
            <a:off x="4925150" y="2160875"/>
            <a:ext cx="1471679" cy="20468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nice 286"/>
          <p:cNvCxnSpPr/>
          <p:nvPr/>
        </p:nvCxnSpPr>
        <p:spPr>
          <a:xfrm rot="-2160000">
            <a:off x="4840196" y="2265876"/>
            <a:ext cx="35384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4" name="Přímá spojnice 293"/>
          <p:cNvCxnSpPr/>
          <p:nvPr/>
        </p:nvCxnSpPr>
        <p:spPr>
          <a:xfrm rot="-2160000">
            <a:off x="6124153" y="4059040"/>
            <a:ext cx="35384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 rot="-2040000">
            <a:off x="4882369" y="2181482"/>
            <a:ext cx="144016" cy="7200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6" name="Obdélník 295"/>
          <p:cNvSpPr/>
          <p:nvPr/>
        </p:nvSpPr>
        <p:spPr>
          <a:xfrm rot="-2040000">
            <a:off x="6263341" y="4085940"/>
            <a:ext cx="144016" cy="7200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TextovéPole 81"/>
          <p:cNvSpPr txBox="1"/>
          <p:nvPr/>
        </p:nvSpPr>
        <p:spPr>
          <a:xfrm>
            <a:off x="3578731" y="1452846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160x180</a:t>
            </a:r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3347864" y="1637512"/>
            <a:ext cx="232211" cy="457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9" name="Přímá spojnice se šipkou 88"/>
          <p:cNvCxnSpPr/>
          <p:nvPr/>
        </p:nvCxnSpPr>
        <p:spPr>
          <a:xfrm>
            <a:off x="4564898" y="1764044"/>
            <a:ext cx="1338847" cy="184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3347864" y="1772816"/>
            <a:ext cx="121703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" name="TextovéPole 306"/>
          <p:cNvSpPr txBox="1"/>
          <p:nvPr/>
        </p:nvSpPr>
        <p:spPr>
          <a:xfrm>
            <a:off x="2179463" y="2132856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 </a:t>
            </a:r>
            <a:r>
              <a:rPr lang="cs-CZ" dirty="0" smtClean="0">
                <a:sym typeface="Symbol"/>
              </a:rPr>
              <a:t> 12</a:t>
            </a:r>
            <a:endParaRPr lang="cs-CZ" dirty="0"/>
          </a:p>
        </p:txBody>
      </p:sp>
      <p:cxnSp>
        <p:nvCxnSpPr>
          <p:cNvPr id="309" name="Přímá spojnice 308"/>
          <p:cNvCxnSpPr/>
          <p:nvPr/>
        </p:nvCxnSpPr>
        <p:spPr>
          <a:xfrm>
            <a:off x="2121526" y="2424935"/>
            <a:ext cx="84185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Přímá spojnice se šipkou 310"/>
          <p:cNvCxnSpPr/>
          <p:nvPr/>
        </p:nvCxnSpPr>
        <p:spPr>
          <a:xfrm>
            <a:off x="2963380" y="2424935"/>
            <a:ext cx="2508317" cy="4280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1602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Přímá spojnice 18"/>
          <p:cNvCxnSpPr>
            <a:stCxn id="131" idx="0"/>
          </p:cNvCxnSpPr>
          <p:nvPr/>
        </p:nvCxnSpPr>
        <p:spPr>
          <a:xfrm flipV="1">
            <a:off x="611560" y="2888736"/>
            <a:ext cx="3456384" cy="34179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051720" y="4363964"/>
            <a:ext cx="2003842" cy="1959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5088438" y="4305479"/>
            <a:ext cx="2051610" cy="20175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5076057" y="2852936"/>
            <a:ext cx="3456383" cy="347009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467544" y="1012666"/>
            <a:ext cx="2106694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PODROBNOST  B </a:t>
            </a:r>
            <a:endParaRPr lang="cs-CZ" sz="2000" b="1" dirty="0"/>
          </a:p>
        </p:txBody>
      </p:sp>
      <p:cxnSp>
        <p:nvCxnSpPr>
          <p:cNvPr id="59" name="Přímá spojnice 58"/>
          <p:cNvCxnSpPr/>
          <p:nvPr/>
        </p:nvCxnSpPr>
        <p:spPr>
          <a:xfrm>
            <a:off x="4572000" y="3068960"/>
            <a:ext cx="3187767" cy="321579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V="1">
            <a:off x="1347656" y="3068960"/>
            <a:ext cx="3224344" cy="319269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Volný tvar 71"/>
          <p:cNvSpPr/>
          <p:nvPr/>
        </p:nvSpPr>
        <p:spPr>
          <a:xfrm>
            <a:off x="7115808" y="6237312"/>
            <a:ext cx="1476000" cy="147945"/>
          </a:xfrm>
          <a:custGeom>
            <a:avLst/>
            <a:gdLst>
              <a:gd name="connsiteX0" fmla="*/ 0 w 957943"/>
              <a:gd name="connsiteY0" fmla="*/ 73339 h 147945"/>
              <a:gd name="connsiteX1" fmla="*/ 464457 w 957943"/>
              <a:gd name="connsiteY1" fmla="*/ 87854 h 147945"/>
              <a:gd name="connsiteX2" fmla="*/ 464457 w 957943"/>
              <a:gd name="connsiteY2" fmla="*/ 768 h 147945"/>
              <a:gd name="connsiteX3" fmla="*/ 566057 w 957943"/>
              <a:gd name="connsiteY3" fmla="*/ 145911 h 147945"/>
              <a:gd name="connsiteX4" fmla="*/ 566057 w 957943"/>
              <a:gd name="connsiteY4" fmla="*/ 87854 h 147945"/>
              <a:gd name="connsiteX5" fmla="*/ 957943 w 957943"/>
              <a:gd name="connsiteY5" fmla="*/ 116882 h 147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7943" h="147945">
                <a:moveTo>
                  <a:pt x="0" y="73339"/>
                </a:moveTo>
                <a:cubicBezTo>
                  <a:pt x="193524" y="86644"/>
                  <a:pt x="387048" y="99949"/>
                  <a:pt x="464457" y="87854"/>
                </a:cubicBezTo>
                <a:cubicBezTo>
                  <a:pt x="541866" y="75759"/>
                  <a:pt x="447524" y="-8908"/>
                  <a:pt x="464457" y="768"/>
                </a:cubicBezTo>
                <a:cubicBezTo>
                  <a:pt x="481390" y="10444"/>
                  <a:pt x="549124" y="131397"/>
                  <a:pt x="566057" y="145911"/>
                </a:cubicBezTo>
                <a:cubicBezTo>
                  <a:pt x="582990" y="160425"/>
                  <a:pt x="500743" y="92692"/>
                  <a:pt x="566057" y="87854"/>
                </a:cubicBezTo>
                <a:cubicBezTo>
                  <a:pt x="631371" y="83016"/>
                  <a:pt x="794657" y="99949"/>
                  <a:pt x="957943" y="1168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olný tvar 74"/>
          <p:cNvSpPr/>
          <p:nvPr/>
        </p:nvSpPr>
        <p:spPr>
          <a:xfrm>
            <a:off x="4074007" y="6264734"/>
            <a:ext cx="1008000" cy="116594"/>
          </a:xfrm>
          <a:custGeom>
            <a:avLst/>
            <a:gdLst>
              <a:gd name="connsiteX0" fmla="*/ 1074057 w 1074057"/>
              <a:gd name="connsiteY0" fmla="*/ 14994 h 116594"/>
              <a:gd name="connsiteX1" fmla="*/ 508000 w 1074057"/>
              <a:gd name="connsiteY1" fmla="*/ 73051 h 116594"/>
              <a:gd name="connsiteX2" fmla="*/ 508000 w 1074057"/>
              <a:gd name="connsiteY2" fmla="*/ 479 h 116594"/>
              <a:gd name="connsiteX3" fmla="*/ 377371 w 1074057"/>
              <a:gd name="connsiteY3" fmla="*/ 116594 h 116594"/>
              <a:gd name="connsiteX4" fmla="*/ 377371 w 1074057"/>
              <a:gd name="connsiteY4" fmla="*/ 479 h 116594"/>
              <a:gd name="connsiteX5" fmla="*/ 0 w 1074057"/>
              <a:gd name="connsiteY5" fmla="*/ 58537 h 116594"/>
              <a:gd name="connsiteX6" fmla="*/ 0 w 1074057"/>
              <a:gd name="connsiteY6" fmla="*/ 58537 h 11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4057" h="116594">
                <a:moveTo>
                  <a:pt x="1074057" y="14994"/>
                </a:moveTo>
                <a:cubicBezTo>
                  <a:pt x="838200" y="45232"/>
                  <a:pt x="602343" y="75470"/>
                  <a:pt x="508000" y="73051"/>
                </a:cubicBezTo>
                <a:cubicBezTo>
                  <a:pt x="413657" y="70632"/>
                  <a:pt x="529771" y="-6778"/>
                  <a:pt x="508000" y="479"/>
                </a:cubicBezTo>
                <a:cubicBezTo>
                  <a:pt x="486229" y="7736"/>
                  <a:pt x="399142" y="116594"/>
                  <a:pt x="377371" y="116594"/>
                </a:cubicBezTo>
                <a:cubicBezTo>
                  <a:pt x="355600" y="116594"/>
                  <a:pt x="440266" y="10155"/>
                  <a:pt x="377371" y="479"/>
                </a:cubicBezTo>
                <a:lnTo>
                  <a:pt x="0" y="58537"/>
                </a:lnTo>
                <a:lnTo>
                  <a:pt x="0" y="5853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7635167" y="4526117"/>
            <a:ext cx="249201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7906313" y="4355812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180x160</a:t>
            </a:r>
            <a:endParaRPr lang="cs-CZ" dirty="0"/>
          </a:p>
        </p:txBody>
      </p:sp>
      <p:cxnSp>
        <p:nvCxnSpPr>
          <p:cNvPr id="96" name="Přímá spojnice 95"/>
          <p:cNvCxnSpPr/>
          <p:nvPr/>
        </p:nvCxnSpPr>
        <p:spPr>
          <a:xfrm>
            <a:off x="6534739" y="4725144"/>
            <a:ext cx="120561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se šipkou 97"/>
          <p:cNvCxnSpPr/>
          <p:nvPr/>
        </p:nvCxnSpPr>
        <p:spPr>
          <a:xfrm flipH="1">
            <a:off x="5792714" y="4725144"/>
            <a:ext cx="712270" cy="70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1209569" y="4060988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180x160</a:t>
            </a:r>
            <a:endParaRPr lang="cs-CZ" dirty="0"/>
          </a:p>
        </p:txBody>
      </p:sp>
      <p:cxnSp>
        <p:nvCxnSpPr>
          <p:cNvPr id="109" name="Přímá spojnice 108"/>
          <p:cNvCxnSpPr/>
          <p:nvPr/>
        </p:nvCxnSpPr>
        <p:spPr>
          <a:xfrm flipV="1">
            <a:off x="1907704" y="2996952"/>
            <a:ext cx="576064" cy="78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se šipkou 113"/>
          <p:cNvCxnSpPr/>
          <p:nvPr/>
        </p:nvCxnSpPr>
        <p:spPr>
          <a:xfrm>
            <a:off x="2227769" y="4414898"/>
            <a:ext cx="661917" cy="1112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flipV="1">
            <a:off x="1000066" y="4408084"/>
            <a:ext cx="1210184" cy="68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se šipkou 119"/>
          <p:cNvCxnSpPr>
            <a:endCxn id="143" idx="0"/>
          </p:cNvCxnSpPr>
          <p:nvPr/>
        </p:nvCxnSpPr>
        <p:spPr>
          <a:xfrm>
            <a:off x="2456699" y="3004772"/>
            <a:ext cx="865975" cy="4710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067944" y="4305478"/>
            <a:ext cx="0" cy="1956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5090570" y="4331614"/>
            <a:ext cx="0" cy="19916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4067944" y="1628800"/>
            <a:ext cx="0" cy="12599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5076056" y="1622028"/>
            <a:ext cx="0" cy="12599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067944" y="1628800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572000" y="1628800"/>
            <a:ext cx="0" cy="465595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-660000">
            <a:off x="4082458" y="2874222"/>
            <a:ext cx="144000" cy="180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rot="5220000">
            <a:off x="4930889" y="2865210"/>
            <a:ext cx="144000" cy="180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4066586" y="3031940"/>
            <a:ext cx="175744" cy="13238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4909132" y="3031940"/>
            <a:ext cx="187514" cy="13238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-2700000">
            <a:off x="4014662" y="4151864"/>
            <a:ext cx="360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-8100000">
            <a:off x="4792798" y="4204352"/>
            <a:ext cx="360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rot="-2700000">
            <a:off x="4769863" y="3062001"/>
            <a:ext cx="223351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>
            <a:off x="4802571" y="3140968"/>
            <a:ext cx="0" cy="92002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4355976" y="3126454"/>
            <a:ext cx="0" cy="900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8100000">
            <a:off x="4179847" y="3076515"/>
            <a:ext cx="223351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Volný tvar 130"/>
          <p:cNvSpPr/>
          <p:nvPr/>
        </p:nvSpPr>
        <p:spPr>
          <a:xfrm>
            <a:off x="611560" y="6233383"/>
            <a:ext cx="1476000" cy="147945"/>
          </a:xfrm>
          <a:custGeom>
            <a:avLst/>
            <a:gdLst>
              <a:gd name="connsiteX0" fmla="*/ 0 w 957943"/>
              <a:gd name="connsiteY0" fmla="*/ 73339 h 147945"/>
              <a:gd name="connsiteX1" fmla="*/ 464457 w 957943"/>
              <a:gd name="connsiteY1" fmla="*/ 87854 h 147945"/>
              <a:gd name="connsiteX2" fmla="*/ 464457 w 957943"/>
              <a:gd name="connsiteY2" fmla="*/ 768 h 147945"/>
              <a:gd name="connsiteX3" fmla="*/ 566057 w 957943"/>
              <a:gd name="connsiteY3" fmla="*/ 145911 h 147945"/>
              <a:gd name="connsiteX4" fmla="*/ 566057 w 957943"/>
              <a:gd name="connsiteY4" fmla="*/ 87854 h 147945"/>
              <a:gd name="connsiteX5" fmla="*/ 957943 w 957943"/>
              <a:gd name="connsiteY5" fmla="*/ 116882 h 147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7943" h="147945">
                <a:moveTo>
                  <a:pt x="0" y="73339"/>
                </a:moveTo>
                <a:cubicBezTo>
                  <a:pt x="193524" y="86644"/>
                  <a:pt x="387048" y="99949"/>
                  <a:pt x="464457" y="87854"/>
                </a:cubicBezTo>
                <a:cubicBezTo>
                  <a:pt x="541866" y="75759"/>
                  <a:pt x="447524" y="-8908"/>
                  <a:pt x="464457" y="768"/>
                </a:cubicBezTo>
                <a:cubicBezTo>
                  <a:pt x="481390" y="10444"/>
                  <a:pt x="549124" y="131397"/>
                  <a:pt x="566057" y="145911"/>
                </a:cubicBezTo>
                <a:cubicBezTo>
                  <a:pt x="582990" y="160425"/>
                  <a:pt x="500743" y="92692"/>
                  <a:pt x="566057" y="87854"/>
                </a:cubicBezTo>
                <a:cubicBezTo>
                  <a:pt x="631371" y="83016"/>
                  <a:pt x="794657" y="99949"/>
                  <a:pt x="957943" y="1168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bdélník 132"/>
          <p:cNvSpPr/>
          <p:nvPr/>
        </p:nvSpPr>
        <p:spPr>
          <a:xfrm rot="2700000">
            <a:off x="5016064" y="3537253"/>
            <a:ext cx="113919" cy="13445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 rot="-2700000">
            <a:off x="4013920" y="3531382"/>
            <a:ext cx="113919" cy="13445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/>
          <p:cNvSpPr/>
          <p:nvPr/>
        </p:nvSpPr>
        <p:spPr>
          <a:xfrm>
            <a:off x="4514506" y="4688819"/>
            <a:ext cx="113919" cy="1008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7" name="Přímá spojnice 136"/>
          <p:cNvCxnSpPr/>
          <p:nvPr/>
        </p:nvCxnSpPr>
        <p:spPr>
          <a:xfrm rot="2700000">
            <a:off x="3284600" y="3636304"/>
            <a:ext cx="4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-2700000">
            <a:off x="5444840" y="3636304"/>
            <a:ext cx="4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rot="2700000">
            <a:off x="5658196" y="3512948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rot="-2700000">
            <a:off x="3262270" y="3526900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Obdélník 142"/>
          <p:cNvSpPr/>
          <p:nvPr/>
        </p:nvSpPr>
        <p:spPr>
          <a:xfrm rot="-2700000">
            <a:off x="3266830" y="3469123"/>
            <a:ext cx="144016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 rot="2700000">
            <a:off x="5762182" y="3459270"/>
            <a:ext cx="144016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6" name="Přímá spojnice 145"/>
          <p:cNvCxnSpPr/>
          <p:nvPr/>
        </p:nvCxnSpPr>
        <p:spPr>
          <a:xfrm>
            <a:off x="5364088" y="2888736"/>
            <a:ext cx="7501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5406021" y="1628800"/>
            <a:ext cx="7501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5901272" y="1628800"/>
            <a:ext cx="0" cy="12599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rot="2700000">
            <a:off x="5752310" y="2891146"/>
            <a:ext cx="299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2700000">
            <a:off x="5781338" y="1634132"/>
            <a:ext cx="299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ovéPole 152"/>
          <p:cNvSpPr txBox="1"/>
          <p:nvPr/>
        </p:nvSpPr>
        <p:spPr>
          <a:xfrm rot="16200000">
            <a:off x="5496916" y="207203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6660232" y="2636912"/>
            <a:ext cx="2086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OCELOVÁ  OBJÍMKA </a:t>
            </a:r>
          </a:p>
          <a:p>
            <a:r>
              <a:rPr lang="cs-CZ" dirty="0" smtClean="0"/>
              <a:t>       25x5</a:t>
            </a:r>
            <a:endParaRPr lang="cs-CZ" dirty="0"/>
          </a:p>
        </p:txBody>
      </p:sp>
      <p:sp>
        <p:nvSpPr>
          <p:cNvPr id="155" name="Obdélník 154"/>
          <p:cNvSpPr/>
          <p:nvPr/>
        </p:nvSpPr>
        <p:spPr>
          <a:xfrm>
            <a:off x="6804248" y="3062001"/>
            <a:ext cx="216024" cy="64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7" name="Přímá spojnice 156"/>
          <p:cNvCxnSpPr/>
          <p:nvPr/>
        </p:nvCxnSpPr>
        <p:spPr>
          <a:xfrm>
            <a:off x="6878148" y="2955322"/>
            <a:ext cx="1942324" cy="47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se šipkou 158"/>
          <p:cNvCxnSpPr/>
          <p:nvPr/>
        </p:nvCxnSpPr>
        <p:spPr>
          <a:xfrm flipH="1">
            <a:off x="5301372" y="2955322"/>
            <a:ext cx="1610888" cy="101473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Šestiúhelník 159"/>
          <p:cNvSpPr/>
          <p:nvPr/>
        </p:nvSpPr>
        <p:spPr>
          <a:xfrm>
            <a:off x="4529020" y="5474252"/>
            <a:ext cx="72000" cy="72000"/>
          </a:xfrm>
          <a:prstGeom prst="hexago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TextovéPole 162"/>
          <p:cNvSpPr txBox="1"/>
          <p:nvPr/>
        </p:nvSpPr>
        <p:spPr>
          <a:xfrm>
            <a:off x="5406021" y="6028993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 </a:t>
            </a:r>
            <a:r>
              <a:rPr lang="cs-CZ" dirty="0" smtClean="0">
                <a:sym typeface="Symbol"/>
              </a:rPr>
              <a:t> 10 x 250</a:t>
            </a:r>
            <a:endParaRPr lang="cs-CZ" dirty="0"/>
          </a:p>
        </p:txBody>
      </p:sp>
      <p:sp>
        <p:nvSpPr>
          <p:cNvPr id="164" name="Šestiúhelník 163"/>
          <p:cNvSpPr/>
          <p:nvPr/>
        </p:nvSpPr>
        <p:spPr>
          <a:xfrm>
            <a:off x="4529020" y="4624108"/>
            <a:ext cx="72000" cy="72000"/>
          </a:xfrm>
          <a:prstGeom prst="hexago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6" name="Přímá spojnice 165"/>
          <p:cNvCxnSpPr/>
          <p:nvPr/>
        </p:nvCxnSpPr>
        <p:spPr>
          <a:xfrm>
            <a:off x="5508104" y="6381328"/>
            <a:ext cx="1404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se šipkou 167"/>
          <p:cNvCxnSpPr>
            <a:endCxn id="160" idx="1"/>
          </p:cNvCxnSpPr>
          <p:nvPr/>
        </p:nvCxnSpPr>
        <p:spPr>
          <a:xfrm flipH="1" flipV="1">
            <a:off x="4583020" y="5546252"/>
            <a:ext cx="925084" cy="8520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se šipkou 169"/>
          <p:cNvCxnSpPr>
            <a:endCxn id="164" idx="1"/>
          </p:cNvCxnSpPr>
          <p:nvPr/>
        </p:nvCxnSpPr>
        <p:spPr>
          <a:xfrm flipH="1" flipV="1">
            <a:off x="4583020" y="4696108"/>
            <a:ext cx="925084" cy="168914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Obdélník 173"/>
          <p:cNvSpPr/>
          <p:nvPr/>
        </p:nvSpPr>
        <p:spPr>
          <a:xfrm>
            <a:off x="2420991" y="6213659"/>
            <a:ext cx="153247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TextovéPole 174"/>
          <p:cNvSpPr txBox="1"/>
          <p:nvPr/>
        </p:nvSpPr>
        <p:spPr>
          <a:xfrm>
            <a:off x="2555776" y="6054976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 x160</a:t>
            </a:r>
            <a:endParaRPr lang="cs-CZ" dirty="0"/>
          </a:p>
        </p:txBody>
      </p:sp>
      <p:cxnSp>
        <p:nvCxnSpPr>
          <p:cNvPr id="177" name="Přímá spojnice 176"/>
          <p:cNvCxnSpPr/>
          <p:nvPr/>
        </p:nvCxnSpPr>
        <p:spPr>
          <a:xfrm>
            <a:off x="2339752" y="6381328"/>
            <a:ext cx="1215493" cy="39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se šipkou 178"/>
          <p:cNvCxnSpPr/>
          <p:nvPr/>
        </p:nvCxnSpPr>
        <p:spPr>
          <a:xfrm flipV="1">
            <a:off x="3555245" y="6013376"/>
            <a:ext cx="736277" cy="3718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extovéPole 179"/>
          <p:cNvSpPr txBox="1"/>
          <p:nvPr/>
        </p:nvSpPr>
        <p:spPr>
          <a:xfrm>
            <a:off x="1907704" y="2636912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M12</a:t>
            </a:r>
            <a:endParaRPr lang="cs-CZ" dirty="0"/>
          </a:p>
        </p:txBody>
      </p:sp>
      <p:sp>
        <p:nvSpPr>
          <p:cNvPr id="185" name="Obdélník 184"/>
          <p:cNvSpPr/>
          <p:nvPr/>
        </p:nvSpPr>
        <p:spPr>
          <a:xfrm>
            <a:off x="1000066" y="4221088"/>
            <a:ext cx="216024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8" name="Přímá spojnice 187"/>
          <p:cNvCxnSpPr/>
          <p:nvPr/>
        </p:nvCxnSpPr>
        <p:spPr>
          <a:xfrm flipH="1">
            <a:off x="3779912" y="4725144"/>
            <a:ext cx="5420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flipH="1">
            <a:off x="3779912" y="5690276"/>
            <a:ext cx="5420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>
            <a:off x="3923383" y="4731334"/>
            <a:ext cx="0" cy="9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rot="2700000">
            <a:off x="3779628" y="5685506"/>
            <a:ext cx="299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rot="2700000">
            <a:off x="3794142" y="4758942"/>
            <a:ext cx="299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TextovéPole 197"/>
          <p:cNvSpPr txBox="1"/>
          <p:nvPr/>
        </p:nvSpPr>
        <p:spPr>
          <a:xfrm rot="16200000">
            <a:off x="3543408" y="500985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77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382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12666"/>
            <a:ext cx="2030413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PODROBNOST  C </a:t>
            </a:r>
            <a:endParaRPr lang="cs-CZ" sz="2000" b="1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4876678" y="5347795"/>
            <a:ext cx="2791666" cy="9292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Volný tvar 9"/>
          <p:cNvSpPr/>
          <p:nvPr/>
        </p:nvSpPr>
        <p:spPr>
          <a:xfrm>
            <a:off x="5668766" y="2044719"/>
            <a:ext cx="1008000" cy="73970"/>
          </a:xfrm>
          <a:custGeom>
            <a:avLst/>
            <a:gdLst>
              <a:gd name="connsiteX0" fmla="*/ 0 w 957943"/>
              <a:gd name="connsiteY0" fmla="*/ 73339 h 147945"/>
              <a:gd name="connsiteX1" fmla="*/ 464457 w 957943"/>
              <a:gd name="connsiteY1" fmla="*/ 87854 h 147945"/>
              <a:gd name="connsiteX2" fmla="*/ 464457 w 957943"/>
              <a:gd name="connsiteY2" fmla="*/ 768 h 147945"/>
              <a:gd name="connsiteX3" fmla="*/ 566057 w 957943"/>
              <a:gd name="connsiteY3" fmla="*/ 145911 h 147945"/>
              <a:gd name="connsiteX4" fmla="*/ 566057 w 957943"/>
              <a:gd name="connsiteY4" fmla="*/ 87854 h 147945"/>
              <a:gd name="connsiteX5" fmla="*/ 957943 w 957943"/>
              <a:gd name="connsiteY5" fmla="*/ 116882 h 147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7943" h="147945">
                <a:moveTo>
                  <a:pt x="0" y="73339"/>
                </a:moveTo>
                <a:cubicBezTo>
                  <a:pt x="193524" y="86644"/>
                  <a:pt x="387048" y="99949"/>
                  <a:pt x="464457" y="87854"/>
                </a:cubicBezTo>
                <a:cubicBezTo>
                  <a:pt x="541866" y="75759"/>
                  <a:pt x="447524" y="-8908"/>
                  <a:pt x="464457" y="768"/>
                </a:cubicBezTo>
                <a:cubicBezTo>
                  <a:pt x="481390" y="10444"/>
                  <a:pt x="549124" y="131397"/>
                  <a:pt x="566057" y="145911"/>
                </a:cubicBezTo>
                <a:cubicBezTo>
                  <a:pt x="582990" y="160425"/>
                  <a:pt x="500743" y="92692"/>
                  <a:pt x="566057" y="87854"/>
                </a:cubicBezTo>
                <a:cubicBezTo>
                  <a:pt x="631371" y="83016"/>
                  <a:pt x="794657" y="99949"/>
                  <a:pt x="957943" y="1168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 rot="5400000">
            <a:off x="7027568" y="5303023"/>
            <a:ext cx="1152000" cy="108000"/>
          </a:xfrm>
          <a:custGeom>
            <a:avLst/>
            <a:gdLst>
              <a:gd name="connsiteX0" fmla="*/ 1074057 w 1074057"/>
              <a:gd name="connsiteY0" fmla="*/ 14994 h 116594"/>
              <a:gd name="connsiteX1" fmla="*/ 508000 w 1074057"/>
              <a:gd name="connsiteY1" fmla="*/ 73051 h 116594"/>
              <a:gd name="connsiteX2" fmla="*/ 508000 w 1074057"/>
              <a:gd name="connsiteY2" fmla="*/ 479 h 116594"/>
              <a:gd name="connsiteX3" fmla="*/ 377371 w 1074057"/>
              <a:gd name="connsiteY3" fmla="*/ 116594 h 116594"/>
              <a:gd name="connsiteX4" fmla="*/ 377371 w 1074057"/>
              <a:gd name="connsiteY4" fmla="*/ 479 h 116594"/>
              <a:gd name="connsiteX5" fmla="*/ 0 w 1074057"/>
              <a:gd name="connsiteY5" fmla="*/ 58537 h 116594"/>
              <a:gd name="connsiteX6" fmla="*/ 0 w 1074057"/>
              <a:gd name="connsiteY6" fmla="*/ 58537 h 11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4057" h="116594">
                <a:moveTo>
                  <a:pt x="1074057" y="14994"/>
                </a:moveTo>
                <a:cubicBezTo>
                  <a:pt x="838200" y="45232"/>
                  <a:pt x="602343" y="75470"/>
                  <a:pt x="508000" y="73051"/>
                </a:cubicBezTo>
                <a:cubicBezTo>
                  <a:pt x="413657" y="70632"/>
                  <a:pt x="529771" y="-6778"/>
                  <a:pt x="508000" y="479"/>
                </a:cubicBezTo>
                <a:cubicBezTo>
                  <a:pt x="486229" y="7736"/>
                  <a:pt x="399142" y="116594"/>
                  <a:pt x="377371" y="116594"/>
                </a:cubicBezTo>
                <a:cubicBezTo>
                  <a:pt x="355600" y="116594"/>
                  <a:pt x="440266" y="10155"/>
                  <a:pt x="377371" y="479"/>
                </a:cubicBezTo>
                <a:lnTo>
                  <a:pt x="0" y="58537"/>
                </a:lnTo>
                <a:lnTo>
                  <a:pt x="0" y="5853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2051720" y="2069285"/>
            <a:ext cx="0" cy="2688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691392" y="2069285"/>
            <a:ext cx="0" cy="27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668766" y="4762609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172821" y="2069285"/>
            <a:ext cx="1" cy="2711738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6101882" y="2980823"/>
            <a:ext cx="144000" cy="162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estiúhelník 42"/>
          <p:cNvSpPr/>
          <p:nvPr/>
        </p:nvSpPr>
        <p:spPr>
          <a:xfrm>
            <a:off x="6129850" y="4221088"/>
            <a:ext cx="72000" cy="72000"/>
          </a:xfrm>
          <a:prstGeom prst="hexago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nice 58"/>
          <p:cNvCxnSpPr/>
          <p:nvPr/>
        </p:nvCxnSpPr>
        <p:spPr>
          <a:xfrm flipH="1" flipV="1">
            <a:off x="4818811" y="5910961"/>
            <a:ext cx="2794171" cy="22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6691392" y="4759633"/>
            <a:ext cx="0" cy="432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Obdélník 67"/>
          <p:cNvSpPr/>
          <p:nvPr/>
        </p:nvSpPr>
        <p:spPr>
          <a:xfrm>
            <a:off x="3635896" y="4365104"/>
            <a:ext cx="216024" cy="64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7076290" y="2075515"/>
            <a:ext cx="153247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extovéPole 71"/>
          <p:cNvSpPr txBox="1"/>
          <p:nvPr/>
        </p:nvSpPr>
        <p:spPr>
          <a:xfrm>
            <a:off x="7211075" y="1916832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 x160</a:t>
            </a:r>
            <a:endParaRPr lang="cs-CZ" dirty="0"/>
          </a:p>
        </p:txBody>
      </p:sp>
      <p:cxnSp>
        <p:nvCxnSpPr>
          <p:cNvPr id="73" name="Přímá spojnice 72"/>
          <p:cNvCxnSpPr/>
          <p:nvPr/>
        </p:nvCxnSpPr>
        <p:spPr>
          <a:xfrm>
            <a:off x="6995051" y="2243184"/>
            <a:ext cx="1215493" cy="39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 flipH="1">
            <a:off x="6437349" y="2247113"/>
            <a:ext cx="638941" cy="971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>
            <a:endCxn id="93" idx="5"/>
          </p:cNvCxnSpPr>
          <p:nvPr/>
        </p:nvCxnSpPr>
        <p:spPr>
          <a:xfrm flipH="1" flipV="1">
            <a:off x="4790719" y="4781023"/>
            <a:ext cx="2821960" cy="22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668766" y="4766509"/>
            <a:ext cx="0" cy="432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5668766" y="5184043"/>
            <a:ext cx="1008112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5676026" y="5213071"/>
            <a:ext cx="1008112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Volný tvar 92"/>
          <p:cNvSpPr/>
          <p:nvPr/>
        </p:nvSpPr>
        <p:spPr>
          <a:xfrm rot="5400000">
            <a:off x="4232959" y="5280726"/>
            <a:ext cx="1116000" cy="116594"/>
          </a:xfrm>
          <a:custGeom>
            <a:avLst/>
            <a:gdLst>
              <a:gd name="connsiteX0" fmla="*/ 1074057 w 1074057"/>
              <a:gd name="connsiteY0" fmla="*/ 14994 h 116594"/>
              <a:gd name="connsiteX1" fmla="*/ 508000 w 1074057"/>
              <a:gd name="connsiteY1" fmla="*/ 73051 h 116594"/>
              <a:gd name="connsiteX2" fmla="*/ 508000 w 1074057"/>
              <a:gd name="connsiteY2" fmla="*/ 479 h 116594"/>
              <a:gd name="connsiteX3" fmla="*/ 377371 w 1074057"/>
              <a:gd name="connsiteY3" fmla="*/ 116594 h 116594"/>
              <a:gd name="connsiteX4" fmla="*/ 377371 w 1074057"/>
              <a:gd name="connsiteY4" fmla="*/ 479 h 116594"/>
              <a:gd name="connsiteX5" fmla="*/ 0 w 1074057"/>
              <a:gd name="connsiteY5" fmla="*/ 58537 h 116594"/>
              <a:gd name="connsiteX6" fmla="*/ 0 w 1074057"/>
              <a:gd name="connsiteY6" fmla="*/ 58537 h 11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4057" h="116594">
                <a:moveTo>
                  <a:pt x="1074057" y="14994"/>
                </a:moveTo>
                <a:cubicBezTo>
                  <a:pt x="838200" y="45232"/>
                  <a:pt x="602343" y="75470"/>
                  <a:pt x="508000" y="73051"/>
                </a:cubicBezTo>
                <a:cubicBezTo>
                  <a:pt x="413657" y="70632"/>
                  <a:pt x="529771" y="-6778"/>
                  <a:pt x="508000" y="479"/>
                </a:cubicBezTo>
                <a:cubicBezTo>
                  <a:pt x="486229" y="7736"/>
                  <a:pt x="399142" y="116594"/>
                  <a:pt x="377371" y="116594"/>
                </a:cubicBezTo>
                <a:cubicBezTo>
                  <a:pt x="355600" y="116594"/>
                  <a:pt x="440266" y="10155"/>
                  <a:pt x="377371" y="479"/>
                </a:cubicBezTo>
                <a:lnTo>
                  <a:pt x="0" y="58537"/>
                </a:lnTo>
                <a:lnTo>
                  <a:pt x="0" y="5853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6144356" y="4293096"/>
            <a:ext cx="45719" cy="1656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Šestiúhelník 95"/>
          <p:cNvSpPr/>
          <p:nvPr/>
        </p:nvSpPr>
        <p:spPr>
          <a:xfrm>
            <a:off x="6129280" y="3700903"/>
            <a:ext cx="72000" cy="72000"/>
          </a:xfrm>
          <a:prstGeom prst="hexago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7" name="Přímá spojnice 96"/>
          <p:cNvCxnSpPr/>
          <p:nvPr/>
        </p:nvCxnSpPr>
        <p:spPr>
          <a:xfrm>
            <a:off x="6036934" y="5947665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Obdélník 97"/>
          <p:cNvSpPr/>
          <p:nvPr/>
        </p:nvSpPr>
        <p:spPr>
          <a:xfrm>
            <a:off x="6086300" y="5975569"/>
            <a:ext cx="144016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0" name="Přímá spojnice 99"/>
          <p:cNvCxnSpPr>
            <a:stCxn id="31" idx="0"/>
            <a:endCxn id="31" idx="0"/>
          </p:cNvCxnSpPr>
          <p:nvPr/>
        </p:nvCxnSpPr>
        <p:spPr>
          <a:xfrm>
            <a:off x="6173882" y="2980823"/>
            <a:ext cx="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6036934" y="3038317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6100830" y="2937843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Obdélník 104"/>
          <p:cNvSpPr/>
          <p:nvPr/>
        </p:nvSpPr>
        <p:spPr>
          <a:xfrm>
            <a:off x="2051720" y="4792117"/>
            <a:ext cx="936104" cy="11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6" name="Přímá spojnice 105"/>
          <p:cNvCxnSpPr/>
          <p:nvPr/>
        </p:nvCxnSpPr>
        <p:spPr>
          <a:xfrm>
            <a:off x="5680586" y="2103828"/>
            <a:ext cx="0" cy="2688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2987824" y="2089314"/>
            <a:ext cx="0" cy="2688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Volný tvar 107"/>
          <p:cNvSpPr/>
          <p:nvPr/>
        </p:nvSpPr>
        <p:spPr>
          <a:xfrm>
            <a:off x="2051720" y="2060286"/>
            <a:ext cx="936000" cy="72000"/>
          </a:xfrm>
          <a:custGeom>
            <a:avLst/>
            <a:gdLst>
              <a:gd name="connsiteX0" fmla="*/ 0 w 957943"/>
              <a:gd name="connsiteY0" fmla="*/ 73339 h 147945"/>
              <a:gd name="connsiteX1" fmla="*/ 464457 w 957943"/>
              <a:gd name="connsiteY1" fmla="*/ 87854 h 147945"/>
              <a:gd name="connsiteX2" fmla="*/ 464457 w 957943"/>
              <a:gd name="connsiteY2" fmla="*/ 768 h 147945"/>
              <a:gd name="connsiteX3" fmla="*/ 566057 w 957943"/>
              <a:gd name="connsiteY3" fmla="*/ 145911 h 147945"/>
              <a:gd name="connsiteX4" fmla="*/ 566057 w 957943"/>
              <a:gd name="connsiteY4" fmla="*/ 87854 h 147945"/>
              <a:gd name="connsiteX5" fmla="*/ 957943 w 957943"/>
              <a:gd name="connsiteY5" fmla="*/ 116882 h 147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7943" h="147945">
                <a:moveTo>
                  <a:pt x="0" y="73339"/>
                </a:moveTo>
                <a:cubicBezTo>
                  <a:pt x="193524" y="86644"/>
                  <a:pt x="387048" y="99949"/>
                  <a:pt x="464457" y="87854"/>
                </a:cubicBezTo>
                <a:cubicBezTo>
                  <a:pt x="541866" y="75759"/>
                  <a:pt x="447524" y="-8908"/>
                  <a:pt x="464457" y="768"/>
                </a:cubicBezTo>
                <a:cubicBezTo>
                  <a:pt x="481390" y="10444"/>
                  <a:pt x="549124" y="131397"/>
                  <a:pt x="566057" y="145911"/>
                </a:cubicBezTo>
                <a:cubicBezTo>
                  <a:pt x="582990" y="160425"/>
                  <a:pt x="500743" y="92692"/>
                  <a:pt x="566057" y="87854"/>
                </a:cubicBezTo>
                <a:cubicBezTo>
                  <a:pt x="631371" y="83016"/>
                  <a:pt x="794657" y="99949"/>
                  <a:pt x="957943" y="1168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louk 108"/>
          <p:cNvSpPr/>
          <p:nvPr/>
        </p:nvSpPr>
        <p:spPr>
          <a:xfrm rot="2280000">
            <a:off x="1347656" y="4606273"/>
            <a:ext cx="1316063" cy="2226187"/>
          </a:xfrm>
          <a:prstGeom prst="arc">
            <a:avLst>
              <a:gd name="adj1" fmla="val 15982541"/>
              <a:gd name="adj2" fmla="val 2043069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louk 109"/>
          <p:cNvSpPr/>
          <p:nvPr/>
        </p:nvSpPr>
        <p:spPr>
          <a:xfrm rot="2280000">
            <a:off x="1197975" y="4605024"/>
            <a:ext cx="1316063" cy="2226187"/>
          </a:xfrm>
          <a:prstGeom prst="arc">
            <a:avLst>
              <a:gd name="adj1" fmla="val 15982541"/>
              <a:gd name="adj2" fmla="val 2043069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louk 110"/>
          <p:cNvSpPr/>
          <p:nvPr/>
        </p:nvSpPr>
        <p:spPr>
          <a:xfrm rot="2280000">
            <a:off x="1056318" y="4577245"/>
            <a:ext cx="1316063" cy="2226187"/>
          </a:xfrm>
          <a:prstGeom prst="arc">
            <a:avLst>
              <a:gd name="adj1" fmla="val 15982541"/>
              <a:gd name="adj2" fmla="val 2043069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louk 111"/>
          <p:cNvSpPr/>
          <p:nvPr/>
        </p:nvSpPr>
        <p:spPr>
          <a:xfrm rot="2280000">
            <a:off x="897788" y="4562731"/>
            <a:ext cx="1316063" cy="2226187"/>
          </a:xfrm>
          <a:prstGeom prst="arc">
            <a:avLst>
              <a:gd name="adj1" fmla="val 15982541"/>
              <a:gd name="adj2" fmla="val 2043069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louk 112"/>
          <p:cNvSpPr/>
          <p:nvPr/>
        </p:nvSpPr>
        <p:spPr>
          <a:xfrm rot="2280000">
            <a:off x="753772" y="4562044"/>
            <a:ext cx="1316063" cy="2226187"/>
          </a:xfrm>
          <a:prstGeom prst="arc">
            <a:avLst>
              <a:gd name="adj1" fmla="val 15982541"/>
              <a:gd name="adj2" fmla="val 2043069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louk 113"/>
          <p:cNvSpPr/>
          <p:nvPr/>
        </p:nvSpPr>
        <p:spPr>
          <a:xfrm rot="2280000">
            <a:off x="1471493" y="4577245"/>
            <a:ext cx="1316063" cy="2226187"/>
          </a:xfrm>
          <a:prstGeom prst="arc">
            <a:avLst>
              <a:gd name="adj1" fmla="val 15982541"/>
              <a:gd name="adj2" fmla="val 2043069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louk 114"/>
          <p:cNvSpPr/>
          <p:nvPr/>
        </p:nvSpPr>
        <p:spPr>
          <a:xfrm rot="2280000">
            <a:off x="636425" y="4563855"/>
            <a:ext cx="1316063" cy="2226187"/>
          </a:xfrm>
          <a:prstGeom prst="arc">
            <a:avLst>
              <a:gd name="adj1" fmla="val 16622580"/>
              <a:gd name="adj2" fmla="val 1931651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délník 115"/>
          <p:cNvSpPr/>
          <p:nvPr/>
        </p:nvSpPr>
        <p:spPr>
          <a:xfrm>
            <a:off x="2987824" y="2968662"/>
            <a:ext cx="45719" cy="1620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>
            <a:off x="2008740" y="2996952"/>
            <a:ext cx="36000" cy="1620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délník 117"/>
          <p:cNvSpPr/>
          <p:nvPr/>
        </p:nvSpPr>
        <p:spPr>
          <a:xfrm>
            <a:off x="3030804" y="4329280"/>
            <a:ext cx="45719" cy="1620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1963021" y="4322124"/>
            <a:ext cx="45719" cy="1620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 rot="-5400000">
            <a:off x="2496845" y="5345626"/>
            <a:ext cx="45719" cy="12240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1922218" y="6021288"/>
            <a:ext cx="144016" cy="72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2" name="Přímá spojnice 121"/>
          <p:cNvCxnSpPr/>
          <p:nvPr/>
        </p:nvCxnSpPr>
        <p:spPr>
          <a:xfrm>
            <a:off x="2915816" y="6006774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1864724" y="5992260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/>
          <p:cNvSpPr/>
          <p:nvPr/>
        </p:nvSpPr>
        <p:spPr>
          <a:xfrm>
            <a:off x="2958796" y="6049754"/>
            <a:ext cx="144016" cy="72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6" name="Přímá spojnice 125"/>
          <p:cNvCxnSpPr/>
          <p:nvPr/>
        </p:nvCxnSpPr>
        <p:spPr>
          <a:xfrm>
            <a:off x="1864724" y="4322124"/>
            <a:ext cx="129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-5400000">
            <a:off x="1810732" y="4311112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Obdélník 127"/>
          <p:cNvSpPr/>
          <p:nvPr/>
        </p:nvSpPr>
        <p:spPr>
          <a:xfrm rot="-5400000">
            <a:off x="1800258" y="4286124"/>
            <a:ext cx="144016" cy="72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9" name="Přímá spojnice 128"/>
          <p:cNvCxnSpPr/>
          <p:nvPr/>
        </p:nvCxnSpPr>
        <p:spPr>
          <a:xfrm>
            <a:off x="1850210" y="3731546"/>
            <a:ext cx="129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rot="-5400000">
            <a:off x="2962298" y="4311112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-5400000">
            <a:off x="2940530" y="3728044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rot="-5400000">
            <a:off x="1839198" y="3727482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Obdélník 132"/>
          <p:cNvSpPr/>
          <p:nvPr/>
        </p:nvSpPr>
        <p:spPr>
          <a:xfrm rot="-5400000">
            <a:off x="1828716" y="3695546"/>
            <a:ext cx="144016" cy="72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 rot="-5400000">
            <a:off x="3038346" y="3695546"/>
            <a:ext cx="144016" cy="72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/>
          <p:cNvSpPr/>
          <p:nvPr/>
        </p:nvSpPr>
        <p:spPr>
          <a:xfrm rot="-5400000">
            <a:off x="3103662" y="4286124"/>
            <a:ext cx="144016" cy="72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7" name="Přímá spojnice 136"/>
          <p:cNvCxnSpPr/>
          <p:nvPr/>
        </p:nvCxnSpPr>
        <p:spPr>
          <a:xfrm rot="180000" flipH="1">
            <a:off x="2615629" y="2968662"/>
            <a:ext cx="395055" cy="2829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rot="180000" flipH="1">
            <a:off x="2009210" y="2964291"/>
            <a:ext cx="395055" cy="2829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-300000" flipH="1">
            <a:off x="2022693" y="3002900"/>
            <a:ext cx="410321" cy="79798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flipH="1" flipV="1">
            <a:off x="2615629" y="2996952"/>
            <a:ext cx="379123" cy="7278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2944282" y="2953972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1965760" y="2953972"/>
            <a:ext cx="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rot="1080000">
            <a:off x="2267744" y="4803213"/>
            <a:ext cx="136991" cy="395296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1080000">
            <a:off x="2634578" y="4794131"/>
            <a:ext cx="136991" cy="395296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-5460000">
            <a:off x="2505211" y="5008800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-5460000">
            <a:off x="2497957" y="5060572"/>
            <a:ext cx="0" cy="36000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1994226" y="4739658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1" name="TextovéPole 150"/>
          <p:cNvSpPr txBox="1"/>
          <p:nvPr/>
        </p:nvSpPr>
        <p:spPr>
          <a:xfrm>
            <a:off x="3923928" y="6165304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M12</a:t>
            </a:r>
            <a:endParaRPr lang="cs-CZ" dirty="0"/>
          </a:p>
        </p:txBody>
      </p:sp>
      <p:cxnSp>
        <p:nvCxnSpPr>
          <p:cNvPr id="153" name="Přímá spojnice 152"/>
          <p:cNvCxnSpPr/>
          <p:nvPr/>
        </p:nvCxnSpPr>
        <p:spPr>
          <a:xfrm>
            <a:off x="3923928" y="6534636"/>
            <a:ext cx="61587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se šipkou 154"/>
          <p:cNvCxnSpPr>
            <a:endCxn id="98" idx="2"/>
          </p:cNvCxnSpPr>
          <p:nvPr/>
        </p:nvCxnSpPr>
        <p:spPr>
          <a:xfrm flipV="1">
            <a:off x="4571999" y="6021288"/>
            <a:ext cx="1586309" cy="5133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se šipkou 158"/>
          <p:cNvCxnSpPr>
            <a:endCxn id="121" idx="2"/>
          </p:cNvCxnSpPr>
          <p:nvPr/>
        </p:nvCxnSpPr>
        <p:spPr>
          <a:xfrm flipH="1" flipV="1">
            <a:off x="1994226" y="6093288"/>
            <a:ext cx="1929702" cy="4413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se šipkou 160"/>
          <p:cNvCxnSpPr>
            <a:endCxn id="124" idx="2"/>
          </p:cNvCxnSpPr>
          <p:nvPr/>
        </p:nvCxnSpPr>
        <p:spPr>
          <a:xfrm flipH="1" flipV="1">
            <a:off x="3030804" y="6121754"/>
            <a:ext cx="893124" cy="4128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2" name="TextovéPole 161"/>
          <p:cNvSpPr txBox="1"/>
          <p:nvPr/>
        </p:nvSpPr>
        <p:spPr>
          <a:xfrm>
            <a:off x="3880386" y="4221088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220x160</a:t>
            </a:r>
            <a:endParaRPr lang="cs-CZ" dirty="0"/>
          </a:p>
        </p:txBody>
      </p:sp>
      <p:cxnSp>
        <p:nvCxnSpPr>
          <p:cNvPr id="164" name="Přímá spojnice 163"/>
          <p:cNvCxnSpPr/>
          <p:nvPr/>
        </p:nvCxnSpPr>
        <p:spPr>
          <a:xfrm flipV="1">
            <a:off x="3635896" y="4600823"/>
            <a:ext cx="1096766" cy="161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se šipkou 165"/>
          <p:cNvCxnSpPr/>
          <p:nvPr/>
        </p:nvCxnSpPr>
        <p:spPr>
          <a:xfrm>
            <a:off x="4732662" y="4616952"/>
            <a:ext cx="216025" cy="58155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se šipkou 167"/>
          <p:cNvCxnSpPr/>
          <p:nvPr/>
        </p:nvCxnSpPr>
        <p:spPr>
          <a:xfrm flipH="1">
            <a:off x="2805190" y="4616952"/>
            <a:ext cx="830706" cy="60133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extovéPole 179"/>
          <p:cNvSpPr txBox="1"/>
          <p:nvPr/>
        </p:nvSpPr>
        <p:spPr>
          <a:xfrm>
            <a:off x="7076290" y="2937843"/>
            <a:ext cx="17856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ZAHNUTÝ KONEC</a:t>
            </a:r>
          </a:p>
          <a:p>
            <a:r>
              <a:rPr lang="cs-CZ" dirty="0" smtClean="0"/>
              <a:t>OBJÍMKY    25 x 5</a:t>
            </a:r>
            <a:endParaRPr lang="cs-CZ" dirty="0"/>
          </a:p>
        </p:txBody>
      </p:sp>
      <p:sp>
        <p:nvSpPr>
          <p:cNvPr id="181" name="Obdélník 180"/>
          <p:cNvSpPr/>
          <p:nvPr/>
        </p:nvSpPr>
        <p:spPr>
          <a:xfrm>
            <a:off x="8033667" y="3386020"/>
            <a:ext cx="153247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3" name="Přímá spojnice 182"/>
          <p:cNvCxnSpPr>
            <a:stCxn id="180" idx="1"/>
            <a:endCxn id="180" idx="3"/>
          </p:cNvCxnSpPr>
          <p:nvPr/>
        </p:nvCxnSpPr>
        <p:spPr>
          <a:xfrm>
            <a:off x="7076290" y="3261009"/>
            <a:ext cx="17856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se šipkou 184"/>
          <p:cNvCxnSpPr>
            <a:stCxn id="180" idx="1"/>
            <a:endCxn id="31" idx="0"/>
          </p:cNvCxnSpPr>
          <p:nvPr/>
        </p:nvCxnSpPr>
        <p:spPr>
          <a:xfrm flipH="1" flipV="1">
            <a:off x="6173882" y="2980823"/>
            <a:ext cx="902408" cy="28018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TextovéPole 185"/>
          <p:cNvSpPr txBox="1"/>
          <p:nvPr/>
        </p:nvSpPr>
        <p:spPr>
          <a:xfrm>
            <a:off x="7229537" y="3717032"/>
            <a:ext cx="807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SKOBA</a:t>
            </a:r>
            <a:endParaRPr lang="cs-CZ" dirty="0"/>
          </a:p>
        </p:txBody>
      </p:sp>
      <p:cxnSp>
        <p:nvCxnSpPr>
          <p:cNvPr id="188" name="Přímá spojnice 187"/>
          <p:cNvCxnSpPr/>
          <p:nvPr/>
        </p:nvCxnSpPr>
        <p:spPr>
          <a:xfrm>
            <a:off x="7200509" y="4078813"/>
            <a:ext cx="88075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se šipkou 189"/>
          <p:cNvCxnSpPr/>
          <p:nvPr/>
        </p:nvCxnSpPr>
        <p:spPr>
          <a:xfrm flipH="1" flipV="1">
            <a:off x="6173882" y="3069072"/>
            <a:ext cx="1008000" cy="1008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TextovéPole 193"/>
          <p:cNvSpPr txBox="1"/>
          <p:nvPr/>
        </p:nvSpPr>
        <p:spPr>
          <a:xfrm>
            <a:off x="3779912" y="2522054"/>
            <a:ext cx="1365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SV. </a:t>
            </a:r>
            <a:r>
              <a:rPr lang="cs-CZ" dirty="0" smtClean="0">
                <a:sym typeface="Symbol"/>
              </a:rPr>
              <a:t> 10x250</a:t>
            </a:r>
            <a:endParaRPr lang="cs-CZ" dirty="0"/>
          </a:p>
        </p:txBody>
      </p:sp>
      <p:cxnSp>
        <p:nvCxnSpPr>
          <p:cNvPr id="196" name="Přímá spojnice 195"/>
          <p:cNvCxnSpPr/>
          <p:nvPr/>
        </p:nvCxnSpPr>
        <p:spPr>
          <a:xfrm>
            <a:off x="3851920" y="2891386"/>
            <a:ext cx="12934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se šipkou 197"/>
          <p:cNvCxnSpPr>
            <a:endCxn id="134" idx="2"/>
          </p:cNvCxnSpPr>
          <p:nvPr/>
        </p:nvCxnSpPr>
        <p:spPr>
          <a:xfrm flipH="1">
            <a:off x="3146354" y="2891386"/>
            <a:ext cx="705566" cy="8401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se šipkou 199"/>
          <p:cNvCxnSpPr>
            <a:endCxn id="135" idx="3"/>
          </p:cNvCxnSpPr>
          <p:nvPr/>
        </p:nvCxnSpPr>
        <p:spPr>
          <a:xfrm flipH="1">
            <a:off x="3175670" y="2937843"/>
            <a:ext cx="676250" cy="13122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>
            <a:off x="5245256" y="4725144"/>
            <a:ext cx="3923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>
            <a:off x="5220072" y="4221088"/>
            <a:ext cx="3923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>
            <a:off x="5220072" y="3717032"/>
            <a:ext cx="3923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flipH="1">
            <a:off x="5365154" y="2985170"/>
            <a:ext cx="5426" cy="181804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 rot="-8100000" flipV="1">
            <a:off x="5241079" y="4725144"/>
            <a:ext cx="288031" cy="14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rot="-8100000" flipV="1">
            <a:off x="5226565" y="4775946"/>
            <a:ext cx="288031" cy="14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-8100000" flipV="1">
            <a:off x="5241079" y="4219199"/>
            <a:ext cx="288031" cy="14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8100000" flipV="1">
            <a:off x="5255031" y="3716267"/>
            <a:ext cx="288031" cy="14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TextovéPole 222"/>
          <p:cNvSpPr txBox="1"/>
          <p:nvPr/>
        </p:nvSpPr>
        <p:spPr>
          <a:xfrm rot="16200000">
            <a:off x="4948687" y="47631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226" name="Přímá spojnice 225"/>
          <p:cNvCxnSpPr/>
          <p:nvPr/>
        </p:nvCxnSpPr>
        <p:spPr>
          <a:xfrm>
            <a:off x="5220072" y="2996952"/>
            <a:ext cx="3923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rot="-8100000" flipV="1">
            <a:off x="5255031" y="2995625"/>
            <a:ext cx="288031" cy="145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" name="TextovéPole 228"/>
          <p:cNvSpPr txBox="1"/>
          <p:nvPr/>
        </p:nvSpPr>
        <p:spPr>
          <a:xfrm rot="16200000">
            <a:off x="4973373" y="427261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230" name="TextovéPole 229"/>
          <p:cNvSpPr txBox="1"/>
          <p:nvPr/>
        </p:nvSpPr>
        <p:spPr>
          <a:xfrm rot="16200000">
            <a:off x="4992860" y="376856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sp>
        <p:nvSpPr>
          <p:cNvPr id="231" name="TextovéPole 230"/>
          <p:cNvSpPr txBox="1"/>
          <p:nvPr/>
        </p:nvSpPr>
        <p:spPr>
          <a:xfrm rot="16200000">
            <a:off x="4992860" y="319249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25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0481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012666"/>
            <a:ext cx="2056034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PODROBNOST  D </a:t>
            </a:r>
            <a:endParaRPr lang="cs-CZ" sz="2000" b="1" dirty="0"/>
          </a:p>
        </p:txBody>
      </p:sp>
      <p:cxnSp>
        <p:nvCxnSpPr>
          <p:cNvPr id="55" name="Přímá spojnice 54"/>
          <p:cNvCxnSpPr/>
          <p:nvPr/>
        </p:nvCxnSpPr>
        <p:spPr>
          <a:xfrm flipV="1">
            <a:off x="611560" y="2888736"/>
            <a:ext cx="3456384" cy="34179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2064102" y="4293096"/>
            <a:ext cx="2003842" cy="19592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75" idx="5"/>
          </p:cNvCxnSpPr>
          <p:nvPr/>
        </p:nvCxnSpPr>
        <p:spPr>
          <a:xfrm flipH="1" flipV="1">
            <a:off x="5074834" y="2631464"/>
            <a:ext cx="2723958" cy="54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580502" y="3090804"/>
            <a:ext cx="3151706" cy="9909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V="1">
            <a:off x="1347656" y="3068960"/>
            <a:ext cx="3224344" cy="319269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Volný tvar 74"/>
          <p:cNvSpPr/>
          <p:nvPr/>
        </p:nvSpPr>
        <p:spPr>
          <a:xfrm rot="16200000">
            <a:off x="7300310" y="3076956"/>
            <a:ext cx="954055" cy="73970"/>
          </a:xfrm>
          <a:custGeom>
            <a:avLst/>
            <a:gdLst>
              <a:gd name="connsiteX0" fmla="*/ 0 w 957943"/>
              <a:gd name="connsiteY0" fmla="*/ 73339 h 147945"/>
              <a:gd name="connsiteX1" fmla="*/ 464457 w 957943"/>
              <a:gd name="connsiteY1" fmla="*/ 87854 h 147945"/>
              <a:gd name="connsiteX2" fmla="*/ 464457 w 957943"/>
              <a:gd name="connsiteY2" fmla="*/ 768 h 147945"/>
              <a:gd name="connsiteX3" fmla="*/ 566057 w 957943"/>
              <a:gd name="connsiteY3" fmla="*/ 145911 h 147945"/>
              <a:gd name="connsiteX4" fmla="*/ 566057 w 957943"/>
              <a:gd name="connsiteY4" fmla="*/ 87854 h 147945"/>
              <a:gd name="connsiteX5" fmla="*/ 957943 w 957943"/>
              <a:gd name="connsiteY5" fmla="*/ 116882 h 147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7943" h="147945">
                <a:moveTo>
                  <a:pt x="0" y="73339"/>
                </a:moveTo>
                <a:cubicBezTo>
                  <a:pt x="193524" y="86644"/>
                  <a:pt x="387048" y="99949"/>
                  <a:pt x="464457" y="87854"/>
                </a:cubicBezTo>
                <a:cubicBezTo>
                  <a:pt x="541866" y="75759"/>
                  <a:pt x="447524" y="-8908"/>
                  <a:pt x="464457" y="768"/>
                </a:cubicBezTo>
                <a:cubicBezTo>
                  <a:pt x="481390" y="10444"/>
                  <a:pt x="549124" y="131397"/>
                  <a:pt x="566057" y="145911"/>
                </a:cubicBezTo>
                <a:cubicBezTo>
                  <a:pt x="582990" y="160425"/>
                  <a:pt x="500743" y="92692"/>
                  <a:pt x="566057" y="87854"/>
                </a:cubicBezTo>
                <a:cubicBezTo>
                  <a:pt x="631371" y="83016"/>
                  <a:pt x="794657" y="99949"/>
                  <a:pt x="957943" y="1168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olný tvar 77"/>
          <p:cNvSpPr/>
          <p:nvPr/>
        </p:nvSpPr>
        <p:spPr>
          <a:xfrm>
            <a:off x="4074007" y="6264734"/>
            <a:ext cx="1008000" cy="116594"/>
          </a:xfrm>
          <a:custGeom>
            <a:avLst/>
            <a:gdLst>
              <a:gd name="connsiteX0" fmla="*/ 1074057 w 1074057"/>
              <a:gd name="connsiteY0" fmla="*/ 14994 h 116594"/>
              <a:gd name="connsiteX1" fmla="*/ 508000 w 1074057"/>
              <a:gd name="connsiteY1" fmla="*/ 73051 h 116594"/>
              <a:gd name="connsiteX2" fmla="*/ 508000 w 1074057"/>
              <a:gd name="connsiteY2" fmla="*/ 479 h 116594"/>
              <a:gd name="connsiteX3" fmla="*/ 377371 w 1074057"/>
              <a:gd name="connsiteY3" fmla="*/ 116594 h 116594"/>
              <a:gd name="connsiteX4" fmla="*/ 377371 w 1074057"/>
              <a:gd name="connsiteY4" fmla="*/ 479 h 116594"/>
              <a:gd name="connsiteX5" fmla="*/ 0 w 1074057"/>
              <a:gd name="connsiteY5" fmla="*/ 58537 h 116594"/>
              <a:gd name="connsiteX6" fmla="*/ 0 w 1074057"/>
              <a:gd name="connsiteY6" fmla="*/ 58537 h 11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74057" h="116594">
                <a:moveTo>
                  <a:pt x="1074057" y="14994"/>
                </a:moveTo>
                <a:cubicBezTo>
                  <a:pt x="838200" y="45232"/>
                  <a:pt x="602343" y="75470"/>
                  <a:pt x="508000" y="73051"/>
                </a:cubicBezTo>
                <a:cubicBezTo>
                  <a:pt x="413657" y="70632"/>
                  <a:pt x="529771" y="-6778"/>
                  <a:pt x="508000" y="479"/>
                </a:cubicBezTo>
                <a:cubicBezTo>
                  <a:pt x="486229" y="7736"/>
                  <a:pt x="399142" y="116594"/>
                  <a:pt x="377371" y="116594"/>
                </a:cubicBezTo>
                <a:cubicBezTo>
                  <a:pt x="355600" y="116594"/>
                  <a:pt x="440266" y="10155"/>
                  <a:pt x="377371" y="479"/>
                </a:cubicBezTo>
                <a:lnTo>
                  <a:pt x="0" y="58537"/>
                </a:lnTo>
                <a:lnTo>
                  <a:pt x="0" y="58537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1209569" y="4060988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180x160</a:t>
            </a:r>
            <a:endParaRPr lang="cs-CZ" dirty="0"/>
          </a:p>
        </p:txBody>
      </p:sp>
      <p:cxnSp>
        <p:nvCxnSpPr>
          <p:cNvPr id="89" name="Přímá spojnice 88"/>
          <p:cNvCxnSpPr/>
          <p:nvPr/>
        </p:nvCxnSpPr>
        <p:spPr>
          <a:xfrm flipV="1">
            <a:off x="1907704" y="2996952"/>
            <a:ext cx="576064" cy="78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se šipkou 89"/>
          <p:cNvCxnSpPr/>
          <p:nvPr/>
        </p:nvCxnSpPr>
        <p:spPr>
          <a:xfrm>
            <a:off x="2227769" y="4414898"/>
            <a:ext cx="661917" cy="11121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V="1">
            <a:off x="1000066" y="4408084"/>
            <a:ext cx="1210184" cy="68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se šipkou 91"/>
          <p:cNvCxnSpPr>
            <a:endCxn id="117" idx="0"/>
          </p:cNvCxnSpPr>
          <p:nvPr/>
        </p:nvCxnSpPr>
        <p:spPr>
          <a:xfrm>
            <a:off x="2456699" y="3004772"/>
            <a:ext cx="865975" cy="4710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4067944" y="4305478"/>
            <a:ext cx="0" cy="1956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5090570" y="3573016"/>
            <a:ext cx="0" cy="27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4067944" y="1628800"/>
            <a:ext cx="0" cy="12599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5076056" y="1622028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4067944" y="1628800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4572000" y="1628800"/>
            <a:ext cx="0" cy="465595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rot="-660000">
            <a:off x="4082458" y="2874222"/>
            <a:ext cx="144000" cy="180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4066586" y="3031940"/>
            <a:ext cx="175744" cy="13238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rot="-2700000">
            <a:off x="4014662" y="4151864"/>
            <a:ext cx="360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4355976" y="3126454"/>
            <a:ext cx="0" cy="900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 rot="-8100000">
            <a:off x="4179847" y="3076515"/>
            <a:ext cx="223351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Volný tvar 108"/>
          <p:cNvSpPr/>
          <p:nvPr/>
        </p:nvSpPr>
        <p:spPr>
          <a:xfrm>
            <a:off x="611560" y="6233383"/>
            <a:ext cx="1476000" cy="147945"/>
          </a:xfrm>
          <a:custGeom>
            <a:avLst/>
            <a:gdLst>
              <a:gd name="connsiteX0" fmla="*/ 0 w 957943"/>
              <a:gd name="connsiteY0" fmla="*/ 73339 h 147945"/>
              <a:gd name="connsiteX1" fmla="*/ 464457 w 957943"/>
              <a:gd name="connsiteY1" fmla="*/ 87854 h 147945"/>
              <a:gd name="connsiteX2" fmla="*/ 464457 w 957943"/>
              <a:gd name="connsiteY2" fmla="*/ 768 h 147945"/>
              <a:gd name="connsiteX3" fmla="*/ 566057 w 957943"/>
              <a:gd name="connsiteY3" fmla="*/ 145911 h 147945"/>
              <a:gd name="connsiteX4" fmla="*/ 566057 w 957943"/>
              <a:gd name="connsiteY4" fmla="*/ 87854 h 147945"/>
              <a:gd name="connsiteX5" fmla="*/ 957943 w 957943"/>
              <a:gd name="connsiteY5" fmla="*/ 116882 h 147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7943" h="147945">
                <a:moveTo>
                  <a:pt x="0" y="73339"/>
                </a:moveTo>
                <a:cubicBezTo>
                  <a:pt x="193524" y="86644"/>
                  <a:pt x="387048" y="99949"/>
                  <a:pt x="464457" y="87854"/>
                </a:cubicBezTo>
                <a:cubicBezTo>
                  <a:pt x="541866" y="75759"/>
                  <a:pt x="447524" y="-8908"/>
                  <a:pt x="464457" y="768"/>
                </a:cubicBezTo>
                <a:cubicBezTo>
                  <a:pt x="481390" y="10444"/>
                  <a:pt x="549124" y="131397"/>
                  <a:pt x="566057" y="145911"/>
                </a:cubicBezTo>
                <a:cubicBezTo>
                  <a:pt x="582990" y="160425"/>
                  <a:pt x="500743" y="92692"/>
                  <a:pt x="566057" y="87854"/>
                </a:cubicBezTo>
                <a:cubicBezTo>
                  <a:pt x="631371" y="83016"/>
                  <a:pt x="794657" y="99949"/>
                  <a:pt x="957943" y="1168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 rot="2700000">
            <a:off x="5417776" y="2568129"/>
            <a:ext cx="113631" cy="24800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 rot="-2700000">
            <a:off x="4013920" y="3531382"/>
            <a:ext cx="113919" cy="13445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4514506" y="4688819"/>
            <a:ext cx="113919" cy="1008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3" name="Přímá spojnice 112"/>
          <p:cNvCxnSpPr/>
          <p:nvPr/>
        </p:nvCxnSpPr>
        <p:spPr>
          <a:xfrm rot="2700000">
            <a:off x="3284600" y="3636304"/>
            <a:ext cx="43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rot="-2700000">
            <a:off x="3262270" y="3526900"/>
            <a:ext cx="252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bdélník 116"/>
          <p:cNvSpPr/>
          <p:nvPr/>
        </p:nvSpPr>
        <p:spPr>
          <a:xfrm rot="-2700000">
            <a:off x="3266830" y="3469123"/>
            <a:ext cx="144016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9" name="Přímá spojnice 118"/>
          <p:cNvCxnSpPr/>
          <p:nvPr/>
        </p:nvCxnSpPr>
        <p:spPr>
          <a:xfrm>
            <a:off x="3059832" y="2888736"/>
            <a:ext cx="7501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3059832" y="1628800"/>
            <a:ext cx="7501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3275856" y="1628800"/>
            <a:ext cx="0" cy="12599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2700000">
            <a:off x="3149920" y="2891146"/>
            <a:ext cx="299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2700000">
            <a:off x="3160022" y="1634132"/>
            <a:ext cx="299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TextovéPole 123"/>
          <p:cNvSpPr txBox="1"/>
          <p:nvPr/>
        </p:nvSpPr>
        <p:spPr>
          <a:xfrm rot="16200000">
            <a:off x="2847134" y="2072036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sp>
        <p:nvSpPr>
          <p:cNvPr id="129" name="Šestiúhelník 128"/>
          <p:cNvSpPr/>
          <p:nvPr/>
        </p:nvSpPr>
        <p:spPr>
          <a:xfrm>
            <a:off x="4529020" y="5474252"/>
            <a:ext cx="72000" cy="72000"/>
          </a:xfrm>
          <a:prstGeom prst="hexago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TextovéPole 129"/>
          <p:cNvSpPr txBox="1"/>
          <p:nvPr/>
        </p:nvSpPr>
        <p:spPr>
          <a:xfrm>
            <a:off x="5406021" y="6028993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 </a:t>
            </a:r>
            <a:r>
              <a:rPr lang="cs-CZ" dirty="0" smtClean="0">
                <a:sym typeface="Symbol"/>
              </a:rPr>
              <a:t> 10 x 250</a:t>
            </a:r>
            <a:endParaRPr lang="cs-CZ" dirty="0"/>
          </a:p>
        </p:txBody>
      </p:sp>
      <p:sp>
        <p:nvSpPr>
          <p:cNvPr id="131" name="Šestiúhelník 130"/>
          <p:cNvSpPr/>
          <p:nvPr/>
        </p:nvSpPr>
        <p:spPr>
          <a:xfrm>
            <a:off x="4529020" y="4624108"/>
            <a:ext cx="72000" cy="72000"/>
          </a:xfrm>
          <a:prstGeom prst="hexago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/>
          <p:cNvCxnSpPr/>
          <p:nvPr/>
        </p:nvCxnSpPr>
        <p:spPr>
          <a:xfrm>
            <a:off x="5508104" y="6381328"/>
            <a:ext cx="14041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se šipkou 132"/>
          <p:cNvCxnSpPr>
            <a:endCxn id="129" idx="1"/>
          </p:cNvCxnSpPr>
          <p:nvPr/>
        </p:nvCxnSpPr>
        <p:spPr>
          <a:xfrm flipH="1" flipV="1">
            <a:off x="4583020" y="5546252"/>
            <a:ext cx="925084" cy="85207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se šipkou 133"/>
          <p:cNvCxnSpPr>
            <a:endCxn id="131" idx="1"/>
          </p:cNvCxnSpPr>
          <p:nvPr/>
        </p:nvCxnSpPr>
        <p:spPr>
          <a:xfrm flipH="1" flipV="1">
            <a:off x="4583020" y="4696108"/>
            <a:ext cx="925084" cy="168914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Obdélník 134"/>
          <p:cNvSpPr/>
          <p:nvPr/>
        </p:nvSpPr>
        <p:spPr>
          <a:xfrm>
            <a:off x="2420991" y="6213659"/>
            <a:ext cx="153247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TextovéPole 135"/>
          <p:cNvSpPr txBox="1"/>
          <p:nvPr/>
        </p:nvSpPr>
        <p:spPr>
          <a:xfrm>
            <a:off x="2555776" y="6054976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 x160</a:t>
            </a:r>
            <a:endParaRPr lang="cs-CZ" dirty="0"/>
          </a:p>
        </p:txBody>
      </p:sp>
      <p:cxnSp>
        <p:nvCxnSpPr>
          <p:cNvPr id="137" name="Přímá spojnice 136"/>
          <p:cNvCxnSpPr/>
          <p:nvPr/>
        </p:nvCxnSpPr>
        <p:spPr>
          <a:xfrm>
            <a:off x="2339752" y="6381328"/>
            <a:ext cx="1215493" cy="39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se šipkou 137"/>
          <p:cNvCxnSpPr/>
          <p:nvPr/>
        </p:nvCxnSpPr>
        <p:spPr>
          <a:xfrm flipV="1">
            <a:off x="3555245" y="6013376"/>
            <a:ext cx="736277" cy="3718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TextovéPole 138"/>
          <p:cNvSpPr txBox="1"/>
          <p:nvPr/>
        </p:nvSpPr>
        <p:spPr>
          <a:xfrm>
            <a:off x="1907704" y="2636912"/>
            <a:ext cx="615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M12</a:t>
            </a:r>
            <a:endParaRPr lang="cs-CZ" dirty="0"/>
          </a:p>
        </p:txBody>
      </p:sp>
      <p:sp>
        <p:nvSpPr>
          <p:cNvPr id="140" name="Obdélník 139"/>
          <p:cNvSpPr/>
          <p:nvPr/>
        </p:nvSpPr>
        <p:spPr>
          <a:xfrm>
            <a:off x="1000066" y="4221088"/>
            <a:ext cx="216024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1" name="Přímá spojnice 140"/>
          <p:cNvCxnSpPr/>
          <p:nvPr/>
        </p:nvCxnSpPr>
        <p:spPr>
          <a:xfrm flipH="1">
            <a:off x="3779912" y="4725144"/>
            <a:ext cx="5420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H="1">
            <a:off x="3779912" y="5690276"/>
            <a:ext cx="5420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>
            <a:off x="3923383" y="4731334"/>
            <a:ext cx="0" cy="9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rot="2700000">
            <a:off x="3779628" y="5685506"/>
            <a:ext cx="299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rot="2700000">
            <a:off x="3794142" y="4758942"/>
            <a:ext cx="299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6" name="TextovéPole 145"/>
          <p:cNvSpPr txBox="1"/>
          <p:nvPr/>
        </p:nvSpPr>
        <p:spPr>
          <a:xfrm rot="16200000">
            <a:off x="3543408" y="5009851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147" name="Přímá spojnice 146"/>
          <p:cNvCxnSpPr/>
          <p:nvPr/>
        </p:nvCxnSpPr>
        <p:spPr>
          <a:xfrm flipH="1" flipV="1">
            <a:off x="4983166" y="3568778"/>
            <a:ext cx="2794171" cy="221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960506" y="2636912"/>
            <a:ext cx="121501" cy="9318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>
            <a:off x="4385004" y="3140968"/>
            <a:ext cx="0" cy="900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rot="-240000">
            <a:off x="4831260" y="2628122"/>
            <a:ext cx="252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-240000">
            <a:off x="4824494" y="3567994"/>
            <a:ext cx="144000" cy="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>
            <a:off x="4860032" y="2636912"/>
            <a:ext cx="0" cy="936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4817052" y="2622398"/>
            <a:ext cx="0" cy="9360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Šestiúhelník 151"/>
          <p:cNvSpPr/>
          <p:nvPr/>
        </p:nvSpPr>
        <p:spPr>
          <a:xfrm>
            <a:off x="6170698" y="3054454"/>
            <a:ext cx="72000" cy="72000"/>
          </a:xfrm>
          <a:prstGeom prst="hexago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TextovéPole 152"/>
          <p:cNvSpPr txBox="1"/>
          <p:nvPr/>
        </p:nvSpPr>
        <p:spPr>
          <a:xfrm>
            <a:off x="6660232" y="4078813"/>
            <a:ext cx="2086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OCELOVÁ  OBJÍMKA </a:t>
            </a:r>
          </a:p>
          <a:p>
            <a:r>
              <a:rPr lang="cs-CZ" dirty="0" smtClean="0"/>
              <a:t>       25x5</a:t>
            </a:r>
            <a:endParaRPr lang="cs-CZ" dirty="0"/>
          </a:p>
        </p:txBody>
      </p:sp>
      <p:sp>
        <p:nvSpPr>
          <p:cNvPr id="154" name="Obdélník 153"/>
          <p:cNvSpPr/>
          <p:nvPr/>
        </p:nvSpPr>
        <p:spPr>
          <a:xfrm>
            <a:off x="6804248" y="4503902"/>
            <a:ext cx="216024" cy="6445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5" name="Přímá spojnice 154"/>
          <p:cNvCxnSpPr/>
          <p:nvPr/>
        </p:nvCxnSpPr>
        <p:spPr>
          <a:xfrm>
            <a:off x="6660232" y="4397223"/>
            <a:ext cx="1942324" cy="47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53" idx="1"/>
            <a:endCxn id="110" idx="3"/>
          </p:cNvCxnSpPr>
          <p:nvPr/>
        </p:nvCxnSpPr>
        <p:spPr>
          <a:xfrm flipH="1" flipV="1">
            <a:off x="5514766" y="3848320"/>
            <a:ext cx="1145466" cy="55365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Obdélník 155"/>
          <p:cNvSpPr/>
          <p:nvPr/>
        </p:nvSpPr>
        <p:spPr>
          <a:xfrm>
            <a:off x="5517335" y="4955835"/>
            <a:ext cx="153247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TextovéPole 156"/>
          <p:cNvSpPr txBox="1"/>
          <p:nvPr/>
        </p:nvSpPr>
        <p:spPr>
          <a:xfrm>
            <a:off x="5652120" y="4797152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160 x160</a:t>
            </a:r>
            <a:endParaRPr lang="cs-CZ" dirty="0"/>
          </a:p>
        </p:txBody>
      </p:sp>
      <p:cxnSp>
        <p:nvCxnSpPr>
          <p:cNvPr id="158" name="Přímá spojnice 157"/>
          <p:cNvCxnSpPr/>
          <p:nvPr/>
        </p:nvCxnSpPr>
        <p:spPr>
          <a:xfrm>
            <a:off x="5436096" y="5123504"/>
            <a:ext cx="1215493" cy="39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4957261" y="4797152"/>
            <a:ext cx="478835" cy="33028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 33"/>
          <p:cNvSpPr/>
          <p:nvPr/>
        </p:nvSpPr>
        <p:spPr>
          <a:xfrm>
            <a:off x="6242698" y="2126028"/>
            <a:ext cx="194115" cy="45719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472674" y="1974888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180 x160</a:t>
            </a:r>
            <a:endParaRPr lang="cs-CZ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6242698" y="2258768"/>
            <a:ext cx="12690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se šipkou 159"/>
          <p:cNvCxnSpPr/>
          <p:nvPr/>
        </p:nvCxnSpPr>
        <p:spPr>
          <a:xfrm flipH="1">
            <a:off x="5940152" y="2258768"/>
            <a:ext cx="302546" cy="5265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042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Nadpis 1"/>
          <p:cNvSpPr txBox="1">
            <a:spLocks/>
          </p:cNvSpPr>
          <p:nvPr/>
        </p:nvSpPr>
        <p:spPr>
          <a:xfrm>
            <a:off x="467544" y="18864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4572000" y="190754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4865930" y="1907540"/>
            <a:ext cx="782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Věšák,</a:t>
            </a:r>
            <a:endParaRPr lang="cs-CZ" dirty="0"/>
          </a:p>
        </p:txBody>
      </p:sp>
      <p:sp>
        <p:nvSpPr>
          <p:cNvPr id="179" name="TextovéPole 178"/>
          <p:cNvSpPr txBox="1"/>
          <p:nvPr/>
        </p:nvSpPr>
        <p:spPr>
          <a:xfrm>
            <a:off x="5580112" y="190754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5868144" y="1893588"/>
            <a:ext cx="87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Vzpěra,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6660232" y="1878512"/>
            <a:ext cx="404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6948264" y="1878512"/>
            <a:ext cx="1237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 trám,</a:t>
            </a:r>
            <a:endParaRPr lang="cs-CZ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424537" y="240693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729555" y="2411596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Pozednice, </a:t>
            </a:r>
            <a:endParaRPr lang="cs-CZ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1881683" y="239242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2169715" y="2406936"/>
            <a:ext cx="740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Kvádr,</a:t>
            </a:r>
            <a:endParaRPr lang="cs-CZ" dirty="0"/>
          </a:p>
        </p:txBody>
      </p:sp>
      <p:sp>
        <p:nvSpPr>
          <p:cNvPr id="193" name="Obdélník 192"/>
          <p:cNvSpPr/>
          <p:nvPr/>
        </p:nvSpPr>
        <p:spPr>
          <a:xfrm>
            <a:off x="467544" y="894730"/>
            <a:ext cx="4104456" cy="44603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194" name="Obdélník 193"/>
          <p:cNvSpPr/>
          <p:nvPr/>
        </p:nvSpPr>
        <p:spPr>
          <a:xfrm>
            <a:off x="4561656" y="894206"/>
            <a:ext cx="4114800" cy="44603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Odpovědi</a:t>
            </a:r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5" name="Obdélník 194"/>
          <p:cNvSpPr/>
          <p:nvPr/>
        </p:nvSpPr>
        <p:spPr>
          <a:xfrm>
            <a:off x="467544" y="1873852"/>
            <a:ext cx="4104456" cy="4460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Popiš jednotlivé části konstrukce 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7" name="Obdélník 196"/>
          <p:cNvSpPr/>
          <p:nvPr/>
        </p:nvSpPr>
        <p:spPr>
          <a:xfrm>
            <a:off x="4572000" y="1374456"/>
            <a:ext cx="4114800" cy="46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Jednoduché  věšadlo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10" name="Přímá spojnice 309"/>
          <p:cNvCxnSpPr/>
          <p:nvPr/>
        </p:nvCxnSpPr>
        <p:spPr>
          <a:xfrm>
            <a:off x="2051720" y="5952660"/>
            <a:ext cx="0" cy="584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Přímá spojnice 310"/>
          <p:cNvCxnSpPr/>
          <p:nvPr/>
        </p:nvCxnSpPr>
        <p:spPr>
          <a:xfrm rot="60000" flipH="1">
            <a:off x="7010268" y="5952660"/>
            <a:ext cx="20176" cy="5844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2" name="Obdélník 311"/>
          <p:cNvSpPr/>
          <p:nvPr/>
        </p:nvSpPr>
        <p:spPr>
          <a:xfrm>
            <a:off x="1619672" y="5823158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3" name="Přímá spojnice 312"/>
          <p:cNvCxnSpPr>
            <a:stCxn id="312" idx="0"/>
            <a:endCxn id="312" idx="1"/>
          </p:cNvCxnSpPr>
          <p:nvPr/>
        </p:nvCxnSpPr>
        <p:spPr>
          <a:xfrm flipH="1">
            <a:off x="1619672" y="5823158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>
            <a:stCxn id="312" idx="3"/>
            <a:endCxn id="312" idx="2"/>
          </p:cNvCxnSpPr>
          <p:nvPr/>
        </p:nvCxnSpPr>
        <p:spPr>
          <a:xfrm flipH="1">
            <a:off x="1835696" y="5931170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flipV="1">
            <a:off x="1646968" y="5852527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6" name="Obdélník 315"/>
          <p:cNvSpPr/>
          <p:nvPr/>
        </p:nvSpPr>
        <p:spPr>
          <a:xfrm>
            <a:off x="7030444" y="5823158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7" name="Přímá spojnice 316"/>
          <p:cNvCxnSpPr>
            <a:stCxn id="316" idx="0"/>
            <a:endCxn id="316" idx="1"/>
          </p:cNvCxnSpPr>
          <p:nvPr/>
        </p:nvCxnSpPr>
        <p:spPr>
          <a:xfrm flipH="1">
            <a:off x="7030444" y="5823158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Přímá spojnice 317"/>
          <p:cNvCxnSpPr>
            <a:stCxn id="316" idx="3"/>
            <a:endCxn id="316" idx="2"/>
          </p:cNvCxnSpPr>
          <p:nvPr/>
        </p:nvCxnSpPr>
        <p:spPr>
          <a:xfrm flipH="1">
            <a:off x="7246468" y="5931170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Přímá spojnice 318"/>
          <p:cNvCxnSpPr/>
          <p:nvPr/>
        </p:nvCxnSpPr>
        <p:spPr>
          <a:xfrm flipV="1">
            <a:off x="7057740" y="5852527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0" name="Obdélník 319"/>
          <p:cNvSpPr/>
          <p:nvPr/>
        </p:nvSpPr>
        <p:spPr>
          <a:xfrm>
            <a:off x="7079214" y="5679142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1" name="Přímá spojnice 320"/>
          <p:cNvCxnSpPr/>
          <p:nvPr/>
        </p:nvCxnSpPr>
        <p:spPr>
          <a:xfrm rot="-480000" flipH="1">
            <a:off x="7061508" y="5706438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Přímá spojnice 321"/>
          <p:cNvCxnSpPr/>
          <p:nvPr/>
        </p:nvCxnSpPr>
        <p:spPr>
          <a:xfrm rot="600000" flipH="1">
            <a:off x="7102452" y="571020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3" name="Obdélník 322"/>
          <p:cNvSpPr/>
          <p:nvPr/>
        </p:nvSpPr>
        <p:spPr>
          <a:xfrm>
            <a:off x="1801047" y="5679142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4" name="Přímá spojnice 323"/>
          <p:cNvCxnSpPr/>
          <p:nvPr/>
        </p:nvCxnSpPr>
        <p:spPr>
          <a:xfrm rot="-480000" flipH="1">
            <a:off x="1783341" y="5706438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Přímá spojnice 324"/>
          <p:cNvCxnSpPr/>
          <p:nvPr/>
        </p:nvCxnSpPr>
        <p:spPr>
          <a:xfrm rot="600000" flipH="1">
            <a:off x="1824285" y="5710206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6" name="Přímá spojnice 325"/>
          <p:cNvCxnSpPr/>
          <p:nvPr/>
        </p:nvCxnSpPr>
        <p:spPr>
          <a:xfrm>
            <a:off x="1718976" y="5679142"/>
            <a:ext cx="56520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Přímá spojnice 326"/>
          <p:cNvCxnSpPr/>
          <p:nvPr/>
        </p:nvCxnSpPr>
        <p:spPr>
          <a:xfrm>
            <a:off x="2401272" y="5463118"/>
            <a:ext cx="426498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8" name="Přímá spojnice 327"/>
          <p:cNvCxnSpPr/>
          <p:nvPr/>
        </p:nvCxnSpPr>
        <p:spPr>
          <a:xfrm>
            <a:off x="7390484" y="5463118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9" name="Přímá spojnice 328"/>
          <p:cNvCxnSpPr/>
          <p:nvPr/>
        </p:nvCxnSpPr>
        <p:spPr>
          <a:xfrm>
            <a:off x="1691680" y="5463118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0" name="Přímá spojnice 329"/>
          <p:cNvCxnSpPr/>
          <p:nvPr/>
        </p:nvCxnSpPr>
        <p:spPr>
          <a:xfrm flipV="1">
            <a:off x="1633320" y="5462724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Přímá spojnice 330"/>
          <p:cNvCxnSpPr/>
          <p:nvPr/>
        </p:nvCxnSpPr>
        <p:spPr>
          <a:xfrm flipV="1">
            <a:off x="7461111" y="5463118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2" name="Přímá spojnice 331"/>
          <p:cNvCxnSpPr/>
          <p:nvPr/>
        </p:nvCxnSpPr>
        <p:spPr>
          <a:xfrm>
            <a:off x="7462492" y="5463118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Přímá spojnice 332"/>
          <p:cNvCxnSpPr/>
          <p:nvPr/>
        </p:nvCxnSpPr>
        <p:spPr>
          <a:xfrm>
            <a:off x="1043608" y="5463118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Přímá spojnice 333"/>
          <p:cNvCxnSpPr/>
          <p:nvPr/>
        </p:nvCxnSpPr>
        <p:spPr>
          <a:xfrm flipH="1">
            <a:off x="1043608" y="5463118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5" name="Přímá spojnice 334"/>
          <p:cNvCxnSpPr/>
          <p:nvPr/>
        </p:nvCxnSpPr>
        <p:spPr>
          <a:xfrm flipH="1">
            <a:off x="1043608" y="5463118"/>
            <a:ext cx="468000" cy="388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6" name="Přímá spojnice 335"/>
          <p:cNvCxnSpPr/>
          <p:nvPr/>
        </p:nvCxnSpPr>
        <p:spPr>
          <a:xfrm flipH="1">
            <a:off x="1043608" y="5924623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7" name="Přímá spojnice 336"/>
          <p:cNvCxnSpPr/>
          <p:nvPr/>
        </p:nvCxnSpPr>
        <p:spPr>
          <a:xfrm flipH="1">
            <a:off x="1043608" y="6077023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8" name="Přímá spojnice 337"/>
          <p:cNvCxnSpPr/>
          <p:nvPr/>
        </p:nvCxnSpPr>
        <p:spPr>
          <a:xfrm flipH="1">
            <a:off x="1634010" y="6175858"/>
            <a:ext cx="417710" cy="3612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9" name="Přímá spojnice 338"/>
          <p:cNvCxnSpPr/>
          <p:nvPr/>
        </p:nvCxnSpPr>
        <p:spPr>
          <a:xfrm flipH="1">
            <a:off x="7010268" y="5637332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0" name="Přímá spojnice 339"/>
          <p:cNvCxnSpPr/>
          <p:nvPr/>
        </p:nvCxnSpPr>
        <p:spPr>
          <a:xfrm flipH="1">
            <a:off x="7246468" y="5800260"/>
            <a:ext cx="825912" cy="7368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1" name="TextovéPole 340"/>
          <p:cNvSpPr txBox="1"/>
          <p:nvPr/>
        </p:nvSpPr>
        <p:spPr>
          <a:xfrm>
            <a:off x="2566739" y="57507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342" name="Přímá spojnice se šipkou 341"/>
          <p:cNvCxnSpPr>
            <a:stCxn id="341" idx="1"/>
            <a:endCxn id="323" idx="3"/>
          </p:cNvCxnSpPr>
          <p:nvPr/>
        </p:nvCxnSpPr>
        <p:spPr>
          <a:xfrm flipH="1" flipV="1">
            <a:off x="1968301" y="5751150"/>
            <a:ext cx="598438" cy="1842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3" name="TextovéPole 342"/>
          <p:cNvSpPr txBox="1"/>
          <p:nvPr/>
        </p:nvSpPr>
        <p:spPr>
          <a:xfrm>
            <a:off x="6228184" y="58947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344" name="Přímá spojnice se šipkou 343"/>
          <p:cNvCxnSpPr>
            <a:stCxn id="343" idx="3"/>
          </p:cNvCxnSpPr>
          <p:nvPr/>
        </p:nvCxnSpPr>
        <p:spPr>
          <a:xfrm flipV="1">
            <a:off x="6528266" y="5931170"/>
            <a:ext cx="646194" cy="1482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Přímá spojnice 354"/>
          <p:cNvCxnSpPr/>
          <p:nvPr/>
        </p:nvCxnSpPr>
        <p:spPr>
          <a:xfrm flipH="1">
            <a:off x="7812360" y="6262583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6" name="Přímá spojnice 355"/>
          <p:cNvCxnSpPr/>
          <p:nvPr/>
        </p:nvCxnSpPr>
        <p:spPr>
          <a:xfrm flipH="1">
            <a:off x="7956376" y="6334591"/>
            <a:ext cx="215992" cy="1636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7" name="Přímá spojnice 356"/>
          <p:cNvCxnSpPr/>
          <p:nvPr/>
        </p:nvCxnSpPr>
        <p:spPr>
          <a:xfrm flipH="1">
            <a:off x="7478608" y="5474908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8" name="Přímá spojnice 357"/>
          <p:cNvCxnSpPr/>
          <p:nvPr/>
        </p:nvCxnSpPr>
        <p:spPr>
          <a:xfrm flipH="1">
            <a:off x="7005032" y="6035732"/>
            <a:ext cx="215992" cy="1636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9" name="Přímá spojnice 358"/>
          <p:cNvCxnSpPr/>
          <p:nvPr/>
        </p:nvCxnSpPr>
        <p:spPr>
          <a:xfrm flipH="1">
            <a:off x="1835112" y="6354244"/>
            <a:ext cx="215992" cy="16366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0" name="Přímá spojnice 359"/>
          <p:cNvCxnSpPr/>
          <p:nvPr/>
        </p:nvCxnSpPr>
        <p:spPr>
          <a:xfrm rot="-2700000" flipH="1">
            <a:off x="1708438" y="4342418"/>
            <a:ext cx="320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1" name="Přímá spojnice 360"/>
          <p:cNvCxnSpPr/>
          <p:nvPr/>
        </p:nvCxnSpPr>
        <p:spPr>
          <a:xfrm flipV="1">
            <a:off x="2185272" y="5474908"/>
            <a:ext cx="216000" cy="46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2" name="Přímá spojnice 361"/>
          <p:cNvCxnSpPr/>
          <p:nvPr/>
        </p:nvCxnSpPr>
        <p:spPr>
          <a:xfrm>
            <a:off x="2165256" y="5475204"/>
            <a:ext cx="30480" cy="45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3" name="Přímá spojnice 362"/>
          <p:cNvCxnSpPr/>
          <p:nvPr/>
        </p:nvCxnSpPr>
        <p:spPr>
          <a:xfrm rot="-2700000" flipH="1">
            <a:off x="1934998" y="4455122"/>
            <a:ext cx="29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4" name="Přímá spojnice 363"/>
          <p:cNvCxnSpPr/>
          <p:nvPr/>
        </p:nvCxnSpPr>
        <p:spPr>
          <a:xfrm>
            <a:off x="4439040" y="3224872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5" name="Přímá spojnice 364"/>
          <p:cNvCxnSpPr/>
          <p:nvPr/>
        </p:nvCxnSpPr>
        <p:spPr>
          <a:xfrm rot="780000">
            <a:off x="4489064" y="3240112"/>
            <a:ext cx="0" cy="173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6" name="Přímá spojnice 365"/>
          <p:cNvCxnSpPr/>
          <p:nvPr/>
        </p:nvCxnSpPr>
        <p:spPr>
          <a:xfrm flipH="1" flipV="1">
            <a:off x="4454280" y="3429184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7" name="Přímá spojnice 366"/>
          <p:cNvCxnSpPr/>
          <p:nvPr/>
        </p:nvCxnSpPr>
        <p:spPr>
          <a:xfrm flipV="1">
            <a:off x="4454280" y="2792824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8" name="Přímá spojnice 367"/>
          <p:cNvCxnSpPr/>
          <p:nvPr/>
        </p:nvCxnSpPr>
        <p:spPr>
          <a:xfrm>
            <a:off x="4663440" y="3209632"/>
            <a:ext cx="2262875" cy="22466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9" name="Přímá spojnice 368"/>
          <p:cNvCxnSpPr/>
          <p:nvPr/>
        </p:nvCxnSpPr>
        <p:spPr>
          <a:xfrm rot="2700000">
            <a:off x="4198142" y="4433694"/>
            <a:ext cx="29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0" name="Přímá spojnice 369"/>
          <p:cNvCxnSpPr/>
          <p:nvPr/>
        </p:nvCxnSpPr>
        <p:spPr>
          <a:xfrm flipH="1" flipV="1">
            <a:off x="4652400" y="3410416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1" name="Přímá spojnice 370"/>
          <p:cNvCxnSpPr/>
          <p:nvPr/>
        </p:nvCxnSpPr>
        <p:spPr>
          <a:xfrm flipV="1">
            <a:off x="4644008" y="2792824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2" name="Přímá spojnice 371"/>
          <p:cNvCxnSpPr/>
          <p:nvPr/>
        </p:nvCxnSpPr>
        <p:spPr>
          <a:xfrm>
            <a:off x="4591440" y="3224872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3" name="Přímá spojnice 372"/>
          <p:cNvCxnSpPr/>
          <p:nvPr/>
        </p:nvCxnSpPr>
        <p:spPr>
          <a:xfrm rot="-240000">
            <a:off x="4610984" y="3235709"/>
            <a:ext cx="0" cy="173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4" name="Přímá spojnice 373"/>
          <p:cNvCxnSpPr/>
          <p:nvPr/>
        </p:nvCxnSpPr>
        <p:spPr>
          <a:xfrm>
            <a:off x="4454280" y="2792824"/>
            <a:ext cx="209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5" name="Přímá spojnice 374"/>
          <p:cNvCxnSpPr/>
          <p:nvPr/>
        </p:nvCxnSpPr>
        <p:spPr>
          <a:xfrm rot="-2760000" flipH="1">
            <a:off x="6866603" y="5463118"/>
            <a:ext cx="74952" cy="578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6" name="Přímá spojnice 375"/>
          <p:cNvCxnSpPr/>
          <p:nvPr/>
        </p:nvCxnSpPr>
        <p:spPr>
          <a:xfrm rot="900000" flipH="1">
            <a:off x="6656364" y="5509534"/>
            <a:ext cx="2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7" name="Přímá spojnice 376"/>
          <p:cNvCxnSpPr/>
          <p:nvPr/>
        </p:nvCxnSpPr>
        <p:spPr>
          <a:xfrm flipH="1">
            <a:off x="6528266" y="5313104"/>
            <a:ext cx="275982" cy="3836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8" name="Přímá spojnice 377"/>
          <p:cNvCxnSpPr/>
          <p:nvPr/>
        </p:nvCxnSpPr>
        <p:spPr>
          <a:xfrm rot="1680000">
            <a:off x="6772118" y="5297864"/>
            <a:ext cx="9983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9" name="Přímá spojnice 378"/>
          <p:cNvCxnSpPr/>
          <p:nvPr/>
        </p:nvCxnSpPr>
        <p:spPr>
          <a:xfrm rot="1740000" flipV="1">
            <a:off x="6450673" y="5719220"/>
            <a:ext cx="137991" cy="176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0" name="Přímá spojnice 379"/>
          <p:cNvCxnSpPr/>
          <p:nvPr/>
        </p:nvCxnSpPr>
        <p:spPr>
          <a:xfrm>
            <a:off x="4545712" y="5321298"/>
            <a:ext cx="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1" name="Přímá spojnice 380"/>
          <p:cNvCxnSpPr/>
          <p:nvPr/>
        </p:nvCxnSpPr>
        <p:spPr>
          <a:xfrm>
            <a:off x="4447762" y="5729912"/>
            <a:ext cx="1810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2" name="Přímá spojnice 381"/>
          <p:cNvCxnSpPr/>
          <p:nvPr/>
        </p:nvCxnSpPr>
        <p:spPr>
          <a:xfrm>
            <a:off x="2319055" y="5297864"/>
            <a:ext cx="25200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3" name="Přímá spojnice 382"/>
          <p:cNvCxnSpPr/>
          <p:nvPr/>
        </p:nvCxnSpPr>
        <p:spPr>
          <a:xfrm rot="-120000" flipV="1">
            <a:off x="2483328" y="5708172"/>
            <a:ext cx="137991" cy="176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4" name="Přímá spojnice 383"/>
          <p:cNvCxnSpPr/>
          <p:nvPr/>
        </p:nvCxnSpPr>
        <p:spPr>
          <a:xfrm rot="-2760000">
            <a:off x="2250854" y="5277197"/>
            <a:ext cx="9983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5" name="Obdélník 384"/>
          <p:cNvSpPr/>
          <p:nvPr/>
        </p:nvSpPr>
        <p:spPr>
          <a:xfrm>
            <a:off x="4504304" y="4953064"/>
            <a:ext cx="82936" cy="4919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6" name="Obdélník 385"/>
          <p:cNvSpPr/>
          <p:nvPr/>
        </p:nvSpPr>
        <p:spPr>
          <a:xfrm rot="-2700000">
            <a:off x="4403242" y="3374764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7" name="Obdélník 386"/>
          <p:cNvSpPr/>
          <p:nvPr/>
        </p:nvSpPr>
        <p:spPr>
          <a:xfrm rot="2520000">
            <a:off x="4609710" y="3382699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8" name="Obdélník 387"/>
          <p:cNvSpPr/>
          <p:nvPr/>
        </p:nvSpPr>
        <p:spPr>
          <a:xfrm>
            <a:off x="4530472" y="3584912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9" name="Přímá spojnice 388"/>
          <p:cNvCxnSpPr/>
          <p:nvPr/>
        </p:nvCxnSpPr>
        <p:spPr>
          <a:xfrm rot="2700000">
            <a:off x="4200840" y="3377256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0" name="Přímá spojnice 389"/>
          <p:cNvCxnSpPr/>
          <p:nvPr/>
        </p:nvCxnSpPr>
        <p:spPr>
          <a:xfrm rot="-2700000">
            <a:off x="4680104" y="3377256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1" name="Přímá spojnice 390"/>
          <p:cNvCxnSpPr/>
          <p:nvPr/>
        </p:nvCxnSpPr>
        <p:spPr>
          <a:xfrm rot="2580000">
            <a:off x="4733366" y="3322748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2" name="Přímá spojnice 391"/>
          <p:cNvCxnSpPr/>
          <p:nvPr/>
        </p:nvCxnSpPr>
        <p:spPr>
          <a:xfrm rot="-2760000">
            <a:off x="4158192" y="3334627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3" name="Přímá spojnice 392"/>
          <p:cNvCxnSpPr/>
          <p:nvPr/>
        </p:nvCxnSpPr>
        <p:spPr>
          <a:xfrm rot="240000" flipV="1">
            <a:off x="6920156" y="5449519"/>
            <a:ext cx="459559" cy="3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4" name="Přímá spojnice 393"/>
          <p:cNvCxnSpPr/>
          <p:nvPr/>
        </p:nvCxnSpPr>
        <p:spPr>
          <a:xfrm rot="240000" flipV="1">
            <a:off x="1717980" y="5457912"/>
            <a:ext cx="460800" cy="3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5" name="Přímá spojnice 394"/>
          <p:cNvCxnSpPr/>
          <p:nvPr/>
        </p:nvCxnSpPr>
        <p:spPr>
          <a:xfrm flipH="1">
            <a:off x="1842865" y="6175858"/>
            <a:ext cx="12484" cy="5053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6" name="Přímá spojnice 395"/>
          <p:cNvCxnSpPr/>
          <p:nvPr/>
        </p:nvCxnSpPr>
        <p:spPr>
          <a:xfrm flipH="1">
            <a:off x="7151804" y="6175858"/>
            <a:ext cx="12484" cy="5053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7" name="Přímá spojnice 396"/>
          <p:cNvCxnSpPr/>
          <p:nvPr/>
        </p:nvCxnSpPr>
        <p:spPr>
          <a:xfrm>
            <a:off x="1842865" y="6595600"/>
            <a:ext cx="532142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8" name="Přímá spojnice 397"/>
          <p:cNvCxnSpPr/>
          <p:nvPr/>
        </p:nvCxnSpPr>
        <p:spPr>
          <a:xfrm rot="-2700000">
            <a:off x="1722138" y="6580944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Přímá spojnice 398"/>
          <p:cNvCxnSpPr/>
          <p:nvPr/>
        </p:nvCxnSpPr>
        <p:spPr>
          <a:xfrm rot="-2700000">
            <a:off x="7021418" y="6594592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0" name="TextovéPole 399"/>
          <p:cNvSpPr txBox="1"/>
          <p:nvPr/>
        </p:nvSpPr>
        <p:spPr>
          <a:xfrm>
            <a:off x="4185672" y="6276504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8 000</a:t>
            </a:r>
            <a:endParaRPr lang="cs-CZ" dirty="0"/>
          </a:p>
        </p:txBody>
      </p:sp>
      <p:sp>
        <p:nvSpPr>
          <p:cNvPr id="401" name="TextovéPole 400"/>
          <p:cNvSpPr txBox="1"/>
          <p:nvPr/>
        </p:nvSpPr>
        <p:spPr>
          <a:xfrm>
            <a:off x="3928090" y="44551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402" name="Přímá spojnice se šipkou 401"/>
          <p:cNvCxnSpPr>
            <a:stCxn id="401" idx="3"/>
          </p:cNvCxnSpPr>
          <p:nvPr/>
        </p:nvCxnSpPr>
        <p:spPr>
          <a:xfrm>
            <a:off x="4223364" y="4639850"/>
            <a:ext cx="3216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3" name="TextovéPole 402"/>
          <p:cNvSpPr txBox="1"/>
          <p:nvPr/>
        </p:nvSpPr>
        <p:spPr>
          <a:xfrm>
            <a:off x="6455055" y="433294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404" name="Přímá spojnice se šipkou 403"/>
          <p:cNvCxnSpPr>
            <a:stCxn id="403" idx="1"/>
          </p:cNvCxnSpPr>
          <p:nvPr/>
        </p:nvCxnSpPr>
        <p:spPr>
          <a:xfrm flipH="1">
            <a:off x="6032219" y="4517608"/>
            <a:ext cx="422836" cy="184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5" name="TextovéPole 404"/>
          <p:cNvSpPr txBox="1"/>
          <p:nvPr/>
        </p:nvSpPr>
        <p:spPr>
          <a:xfrm>
            <a:off x="2266095" y="451760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406" name="Přímá spojnice se šipkou 405"/>
          <p:cNvCxnSpPr>
            <a:stCxn id="405" idx="3"/>
          </p:cNvCxnSpPr>
          <p:nvPr/>
        </p:nvCxnSpPr>
        <p:spPr>
          <a:xfrm>
            <a:off x="2572589" y="4702274"/>
            <a:ext cx="300644" cy="1222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7" name="TextovéPole 406"/>
          <p:cNvSpPr txBox="1"/>
          <p:nvPr/>
        </p:nvSpPr>
        <p:spPr>
          <a:xfrm>
            <a:off x="3203848" y="495306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408" name="Přímá spojnice se šipkou 407"/>
          <p:cNvCxnSpPr>
            <a:stCxn id="407" idx="2"/>
          </p:cNvCxnSpPr>
          <p:nvPr/>
        </p:nvCxnSpPr>
        <p:spPr>
          <a:xfrm>
            <a:off x="3345073" y="5322396"/>
            <a:ext cx="0" cy="270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" name="Přímá spojnice 408"/>
          <p:cNvCxnSpPr/>
          <p:nvPr/>
        </p:nvCxnSpPr>
        <p:spPr>
          <a:xfrm>
            <a:off x="4932040" y="2792824"/>
            <a:ext cx="7421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" name="Přímá spojnice 409"/>
          <p:cNvCxnSpPr/>
          <p:nvPr/>
        </p:nvCxnSpPr>
        <p:spPr>
          <a:xfrm>
            <a:off x="5449217" y="2792824"/>
            <a:ext cx="0" cy="302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" name="Přímá spojnice 410"/>
          <p:cNvCxnSpPr/>
          <p:nvPr/>
        </p:nvCxnSpPr>
        <p:spPr>
          <a:xfrm rot="-8100000">
            <a:off x="5310642" y="5701448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" name="Přímá spojnice 411"/>
          <p:cNvCxnSpPr/>
          <p:nvPr/>
        </p:nvCxnSpPr>
        <p:spPr>
          <a:xfrm rot="-8100000">
            <a:off x="5324290" y="2809232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3" name="TextovéPole 412"/>
          <p:cNvSpPr txBox="1"/>
          <p:nvPr/>
        </p:nvSpPr>
        <p:spPr>
          <a:xfrm rot="16200000">
            <a:off x="5016239" y="437469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4500</a:t>
            </a:r>
            <a:endParaRPr lang="cs-CZ" dirty="0"/>
          </a:p>
        </p:txBody>
      </p:sp>
      <p:sp>
        <p:nvSpPr>
          <p:cNvPr id="414" name="Ovál 413"/>
          <p:cNvSpPr/>
          <p:nvPr/>
        </p:nvSpPr>
        <p:spPr>
          <a:xfrm>
            <a:off x="3923928" y="2720816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5" name="Ovál 414"/>
          <p:cNvSpPr/>
          <p:nvPr/>
        </p:nvSpPr>
        <p:spPr>
          <a:xfrm>
            <a:off x="3923928" y="4773184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6" name="Ovál 415"/>
          <p:cNvSpPr/>
          <p:nvPr/>
        </p:nvSpPr>
        <p:spPr>
          <a:xfrm>
            <a:off x="1444592" y="5092280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7" name="TextovéPole 416"/>
          <p:cNvSpPr txBox="1"/>
          <p:nvPr/>
        </p:nvSpPr>
        <p:spPr>
          <a:xfrm>
            <a:off x="1331640" y="482451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18" name="TextovéPole 417"/>
          <p:cNvSpPr txBox="1"/>
          <p:nvPr/>
        </p:nvSpPr>
        <p:spPr>
          <a:xfrm>
            <a:off x="3745989" y="2720816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B</a:t>
            </a:r>
          </a:p>
        </p:txBody>
      </p:sp>
      <p:sp>
        <p:nvSpPr>
          <p:cNvPr id="419" name="TextovéPole 418"/>
          <p:cNvSpPr txBox="1"/>
          <p:nvPr/>
        </p:nvSpPr>
        <p:spPr>
          <a:xfrm>
            <a:off x="3635896" y="473704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118" name="Obdélník 117"/>
          <p:cNvSpPr/>
          <p:nvPr/>
        </p:nvSpPr>
        <p:spPr>
          <a:xfrm>
            <a:off x="467544" y="1384834"/>
            <a:ext cx="4104456" cy="4460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1.Jaká  tesařská konstrukce je na obrázku</a:t>
            </a:r>
          </a:p>
        </p:txBody>
      </p:sp>
    </p:spTree>
    <p:extLst>
      <p:ext uri="{BB962C8B-B14F-4D97-AF65-F5344CB8AC3E}">
        <p14:creationId xmlns:p14="http://schemas.microsoft.com/office/powerpoint/2010/main" val="64279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" grpId="0"/>
      <p:bldP spid="180" grpId="0"/>
      <p:bldP spid="182" grpId="0"/>
      <p:bldP spid="184" grpId="0"/>
      <p:bldP spid="186" grpId="0"/>
      <p:bldP spid="19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88640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3" name="Obdélník 162"/>
          <p:cNvSpPr/>
          <p:nvPr/>
        </p:nvSpPr>
        <p:spPr>
          <a:xfrm>
            <a:off x="467544" y="894730"/>
            <a:ext cx="4104456" cy="44603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Zodpovězte následující otázky:</a:t>
            </a:r>
          </a:p>
        </p:txBody>
      </p:sp>
      <p:sp>
        <p:nvSpPr>
          <p:cNvPr id="164" name="Obdélník 163"/>
          <p:cNvSpPr/>
          <p:nvPr/>
        </p:nvSpPr>
        <p:spPr>
          <a:xfrm>
            <a:off x="4561656" y="894206"/>
            <a:ext cx="4114800" cy="44603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Odpovědi</a:t>
            </a:r>
            <a:r>
              <a:rPr lang="cs-CZ" sz="2400" b="1" dirty="0">
                <a:solidFill>
                  <a:schemeClr val="tx1"/>
                </a:solidFill>
              </a:rPr>
              <a:t>: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5" name="Obdélník 164"/>
          <p:cNvSpPr/>
          <p:nvPr/>
        </p:nvSpPr>
        <p:spPr>
          <a:xfrm>
            <a:off x="467544" y="1873852"/>
            <a:ext cx="4104456" cy="4460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Popiš jednotlivé části konstrukce 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7" name="Obdélník 166"/>
          <p:cNvSpPr/>
          <p:nvPr/>
        </p:nvSpPr>
        <p:spPr>
          <a:xfrm>
            <a:off x="4572000" y="1374456"/>
            <a:ext cx="4104000" cy="46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Dvojité věšadlo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9" name="TextovéPole 308"/>
          <p:cNvSpPr txBox="1"/>
          <p:nvPr/>
        </p:nvSpPr>
        <p:spPr>
          <a:xfrm>
            <a:off x="4566234" y="185411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10" name="TextovéPole 309"/>
          <p:cNvSpPr txBox="1"/>
          <p:nvPr/>
        </p:nvSpPr>
        <p:spPr>
          <a:xfrm>
            <a:off x="4788024" y="1854116"/>
            <a:ext cx="782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Věšák,</a:t>
            </a:r>
            <a:endParaRPr lang="cs-CZ" dirty="0"/>
          </a:p>
        </p:txBody>
      </p:sp>
      <p:sp>
        <p:nvSpPr>
          <p:cNvPr id="311" name="TextovéPole 310"/>
          <p:cNvSpPr txBox="1"/>
          <p:nvPr/>
        </p:nvSpPr>
        <p:spPr>
          <a:xfrm>
            <a:off x="5563126" y="18541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312" name="TextovéPole 311"/>
          <p:cNvSpPr txBox="1"/>
          <p:nvPr/>
        </p:nvSpPr>
        <p:spPr>
          <a:xfrm>
            <a:off x="5868144" y="1854116"/>
            <a:ext cx="879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Vzpěra,</a:t>
            </a:r>
            <a:endParaRPr lang="cs-CZ" dirty="0"/>
          </a:p>
        </p:txBody>
      </p:sp>
      <p:sp>
        <p:nvSpPr>
          <p:cNvPr id="313" name="TextovéPole 312"/>
          <p:cNvSpPr txBox="1"/>
          <p:nvPr/>
        </p:nvSpPr>
        <p:spPr>
          <a:xfrm>
            <a:off x="6732240" y="184482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314" name="TextovéPole 313"/>
          <p:cNvSpPr txBox="1"/>
          <p:nvPr/>
        </p:nvSpPr>
        <p:spPr>
          <a:xfrm>
            <a:off x="7020272" y="1854116"/>
            <a:ext cx="1290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Vazní trám, </a:t>
            </a:r>
            <a:endParaRPr lang="cs-CZ" dirty="0"/>
          </a:p>
        </p:txBody>
      </p:sp>
      <p:sp>
        <p:nvSpPr>
          <p:cNvPr id="315" name="TextovéPole 314"/>
          <p:cNvSpPr txBox="1"/>
          <p:nvPr/>
        </p:nvSpPr>
        <p:spPr>
          <a:xfrm>
            <a:off x="467544" y="233958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316" name="TextovéPole 315"/>
          <p:cNvSpPr txBox="1"/>
          <p:nvPr/>
        </p:nvSpPr>
        <p:spPr>
          <a:xfrm>
            <a:off x="755576" y="2348880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Pozednice, </a:t>
            </a:r>
            <a:endParaRPr lang="cs-CZ" dirty="0"/>
          </a:p>
        </p:txBody>
      </p:sp>
      <p:sp>
        <p:nvSpPr>
          <p:cNvPr id="317" name="TextovéPole 316"/>
          <p:cNvSpPr txBox="1"/>
          <p:nvPr/>
        </p:nvSpPr>
        <p:spPr>
          <a:xfrm>
            <a:off x="1835696" y="2325636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318" name="TextovéPole 317"/>
          <p:cNvSpPr txBox="1"/>
          <p:nvPr/>
        </p:nvSpPr>
        <p:spPr>
          <a:xfrm>
            <a:off x="2123728" y="2325636"/>
            <a:ext cx="797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Kvádr, </a:t>
            </a:r>
            <a:endParaRPr lang="cs-CZ" dirty="0"/>
          </a:p>
        </p:txBody>
      </p:sp>
      <p:sp>
        <p:nvSpPr>
          <p:cNvPr id="321" name="TextovéPole 320"/>
          <p:cNvSpPr txBox="1"/>
          <p:nvPr/>
        </p:nvSpPr>
        <p:spPr>
          <a:xfrm>
            <a:off x="2771800" y="2334928"/>
            <a:ext cx="329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322" name="TextovéPole 321"/>
          <p:cNvSpPr txBox="1"/>
          <p:nvPr/>
        </p:nvSpPr>
        <p:spPr>
          <a:xfrm>
            <a:off x="2946931" y="2334928"/>
            <a:ext cx="1049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Rozpěra, </a:t>
            </a:r>
            <a:endParaRPr lang="cs-CZ" dirty="0"/>
          </a:p>
        </p:txBody>
      </p:sp>
      <p:sp>
        <p:nvSpPr>
          <p:cNvPr id="327" name="TextovéPole 326"/>
          <p:cNvSpPr txBox="1"/>
          <p:nvPr/>
        </p:nvSpPr>
        <p:spPr>
          <a:xfrm>
            <a:off x="3975870" y="233958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g)</a:t>
            </a:r>
            <a:endParaRPr lang="cs-CZ" dirty="0"/>
          </a:p>
        </p:txBody>
      </p:sp>
      <p:sp>
        <p:nvSpPr>
          <p:cNvPr id="328" name="TextovéPole 327"/>
          <p:cNvSpPr txBox="1"/>
          <p:nvPr/>
        </p:nvSpPr>
        <p:spPr>
          <a:xfrm>
            <a:off x="4355976" y="2348880"/>
            <a:ext cx="981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Svorník, </a:t>
            </a:r>
            <a:endParaRPr lang="cs-CZ" dirty="0"/>
          </a:p>
        </p:txBody>
      </p:sp>
      <p:cxnSp>
        <p:nvCxnSpPr>
          <p:cNvPr id="439" name="Přímá spojnice 438"/>
          <p:cNvCxnSpPr/>
          <p:nvPr/>
        </p:nvCxnSpPr>
        <p:spPr>
          <a:xfrm>
            <a:off x="1043608" y="5993992"/>
            <a:ext cx="0" cy="74737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0" name="Přímá spojnice 439"/>
          <p:cNvCxnSpPr/>
          <p:nvPr/>
        </p:nvCxnSpPr>
        <p:spPr>
          <a:xfrm>
            <a:off x="8066568" y="5993992"/>
            <a:ext cx="0" cy="6573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1" name="Obdélník 440"/>
          <p:cNvSpPr/>
          <p:nvPr/>
        </p:nvSpPr>
        <p:spPr>
          <a:xfrm>
            <a:off x="611560" y="5993992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2" name="Přímá spojnice 441"/>
          <p:cNvCxnSpPr>
            <a:stCxn id="441" idx="0"/>
            <a:endCxn id="441" idx="1"/>
          </p:cNvCxnSpPr>
          <p:nvPr/>
        </p:nvCxnSpPr>
        <p:spPr>
          <a:xfrm flipH="1">
            <a:off x="611560" y="5993992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3" name="Přímá spojnice 442"/>
          <p:cNvCxnSpPr>
            <a:stCxn id="441" idx="3"/>
            <a:endCxn id="441" idx="2"/>
          </p:cNvCxnSpPr>
          <p:nvPr/>
        </p:nvCxnSpPr>
        <p:spPr>
          <a:xfrm flipH="1">
            <a:off x="827584" y="6102004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4" name="Přímá spojnice 443"/>
          <p:cNvCxnSpPr/>
          <p:nvPr/>
        </p:nvCxnSpPr>
        <p:spPr>
          <a:xfrm flipV="1">
            <a:off x="638856" y="6023361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5" name="Obdélník 444"/>
          <p:cNvSpPr/>
          <p:nvPr/>
        </p:nvSpPr>
        <p:spPr>
          <a:xfrm>
            <a:off x="8066568" y="5993992"/>
            <a:ext cx="432048" cy="216024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6" name="Přímá spojnice 445"/>
          <p:cNvCxnSpPr>
            <a:stCxn id="445" idx="0"/>
            <a:endCxn id="445" idx="1"/>
          </p:cNvCxnSpPr>
          <p:nvPr/>
        </p:nvCxnSpPr>
        <p:spPr>
          <a:xfrm flipH="1">
            <a:off x="8066568" y="5993992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7" name="Přímá spojnice 446"/>
          <p:cNvCxnSpPr>
            <a:stCxn id="445" idx="3"/>
            <a:endCxn id="445" idx="2"/>
          </p:cNvCxnSpPr>
          <p:nvPr/>
        </p:nvCxnSpPr>
        <p:spPr>
          <a:xfrm flipH="1">
            <a:off x="8282592" y="6102004"/>
            <a:ext cx="216024" cy="1080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8" name="Přímá spojnice 447"/>
          <p:cNvCxnSpPr/>
          <p:nvPr/>
        </p:nvCxnSpPr>
        <p:spPr>
          <a:xfrm flipV="1">
            <a:off x="8093864" y="6023361"/>
            <a:ext cx="334508" cy="186655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9" name="Obdélník 448"/>
          <p:cNvSpPr/>
          <p:nvPr/>
        </p:nvSpPr>
        <p:spPr>
          <a:xfrm>
            <a:off x="8115338" y="5849976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0" name="Přímá spojnice 449"/>
          <p:cNvCxnSpPr/>
          <p:nvPr/>
        </p:nvCxnSpPr>
        <p:spPr>
          <a:xfrm rot="-480000" flipH="1">
            <a:off x="8097632" y="5877272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1" name="Přímá spojnice 450"/>
          <p:cNvCxnSpPr/>
          <p:nvPr/>
        </p:nvCxnSpPr>
        <p:spPr>
          <a:xfrm rot="600000" flipH="1">
            <a:off x="8138576" y="588104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2" name="Obdélník 451"/>
          <p:cNvSpPr/>
          <p:nvPr/>
        </p:nvSpPr>
        <p:spPr>
          <a:xfrm>
            <a:off x="792935" y="5849976"/>
            <a:ext cx="167254" cy="14401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3" name="Přímá spojnice 452"/>
          <p:cNvCxnSpPr/>
          <p:nvPr/>
        </p:nvCxnSpPr>
        <p:spPr>
          <a:xfrm rot="-480000" flipH="1">
            <a:off x="775229" y="5877272"/>
            <a:ext cx="144016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4" name="Přímá spojnice 453"/>
          <p:cNvCxnSpPr/>
          <p:nvPr/>
        </p:nvCxnSpPr>
        <p:spPr>
          <a:xfrm rot="600000" flipH="1">
            <a:off x="816173" y="5881040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5" name="Přímá spojnice 454"/>
          <p:cNvCxnSpPr/>
          <p:nvPr/>
        </p:nvCxnSpPr>
        <p:spPr>
          <a:xfrm flipV="1">
            <a:off x="683568" y="5849976"/>
            <a:ext cx="7740032" cy="129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6" name="Přímá spojnice 455"/>
          <p:cNvCxnSpPr/>
          <p:nvPr/>
        </p:nvCxnSpPr>
        <p:spPr>
          <a:xfrm flipV="1">
            <a:off x="1266524" y="5631586"/>
            <a:ext cx="6638980" cy="1147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7" name="Přímá spojnice 456"/>
          <p:cNvCxnSpPr/>
          <p:nvPr/>
        </p:nvCxnSpPr>
        <p:spPr>
          <a:xfrm>
            <a:off x="8426608" y="5633952"/>
            <a:ext cx="0" cy="23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8" name="Přímá spojnice 457"/>
          <p:cNvCxnSpPr/>
          <p:nvPr/>
        </p:nvCxnSpPr>
        <p:spPr>
          <a:xfrm>
            <a:off x="683568" y="5633952"/>
            <a:ext cx="0" cy="233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9" name="Přímá spojnice 458"/>
          <p:cNvCxnSpPr/>
          <p:nvPr/>
        </p:nvCxnSpPr>
        <p:spPr>
          <a:xfrm flipV="1">
            <a:off x="625208" y="5633558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0" name="Přímá spojnice 459"/>
          <p:cNvCxnSpPr/>
          <p:nvPr/>
        </p:nvCxnSpPr>
        <p:spPr>
          <a:xfrm flipV="1">
            <a:off x="8497235" y="5633952"/>
            <a:ext cx="1381" cy="36043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1" name="Přímá spojnice 460"/>
          <p:cNvCxnSpPr/>
          <p:nvPr/>
        </p:nvCxnSpPr>
        <p:spPr>
          <a:xfrm>
            <a:off x="8498616" y="5633952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2" name="Přímá spojnice 461"/>
          <p:cNvCxnSpPr/>
          <p:nvPr/>
        </p:nvCxnSpPr>
        <p:spPr>
          <a:xfrm>
            <a:off x="35496" y="5633952"/>
            <a:ext cx="576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3" name="Přímá spojnice 462"/>
          <p:cNvCxnSpPr/>
          <p:nvPr/>
        </p:nvCxnSpPr>
        <p:spPr>
          <a:xfrm flipH="1">
            <a:off x="35496" y="5633952"/>
            <a:ext cx="288032" cy="2356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4" name="Přímá spojnice 463"/>
          <p:cNvCxnSpPr/>
          <p:nvPr/>
        </p:nvCxnSpPr>
        <p:spPr>
          <a:xfrm flipH="1">
            <a:off x="35496" y="5633952"/>
            <a:ext cx="468000" cy="3880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5" name="Přímá spojnice 464"/>
          <p:cNvCxnSpPr/>
          <p:nvPr/>
        </p:nvCxnSpPr>
        <p:spPr>
          <a:xfrm flipH="1">
            <a:off x="35496" y="5965955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6" name="Přímá spojnice 465"/>
          <p:cNvCxnSpPr/>
          <p:nvPr/>
        </p:nvCxnSpPr>
        <p:spPr>
          <a:xfrm flipH="1">
            <a:off x="35496" y="6118355"/>
            <a:ext cx="565808" cy="4600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7" name="Přímá spojnice 466"/>
          <p:cNvCxnSpPr/>
          <p:nvPr/>
        </p:nvCxnSpPr>
        <p:spPr>
          <a:xfrm flipH="1">
            <a:off x="503496" y="6217190"/>
            <a:ext cx="540112" cy="4341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8" name="Přímá spojnice 467"/>
          <p:cNvCxnSpPr/>
          <p:nvPr/>
        </p:nvCxnSpPr>
        <p:spPr>
          <a:xfrm flipH="1">
            <a:off x="8046392" y="5678664"/>
            <a:ext cx="1041936" cy="8997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9" name="Přímá spojnice 468"/>
          <p:cNvCxnSpPr/>
          <p:nvPr/>
        </p:nvCxnSpPr>
        <p:spPr>
          <a:xfrm flipH="1">
            <a:off x="8169640" y="5841592"/>
            <a:ext cx="938864" cy="8097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Přímá spojnice 469"/>
          <p:cNvCxnSpPr/>
          <p:nvPr/>
        </p:nvCxnSpPr>
        <p:spPr>
          <a:xfrm flipH="1">
            <a:off x="8786648" y="6367680"/>
            <a:ext cx="321856" cy="2836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1" name="TextovéPole 470"/>
          <p:cNvSpPr txBox="1"/>
          <p:nvPr/>
        </p:nvSpPr>
        <p:spPr>
          <a:xfrm>
            <a:off x="1475656" y="599399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472" name="Přímá spojnice se šipkou 471"/>
          <p:cNvCxnSpPr>
            <a:stCxn id="471" idx="1"/>
            <a:endCxn id="452" idx="3"/>
          </p:cNvCxnSpPr>
          <p:nvPr/>
        </p:nvCxnSpPr>
        <p:spPr>
          <a:xfrm flipH="1" flipV="1">
            <a:off x="960189" y="5921984"/>
            <a:ext cx="515467" cy="2566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3" name="TextovéPole 472"/>
          <p:cNvSpPr txBox="1"/>
          <p:nvPr/>
        </p:nvSpPr>
        <p:spPr>
          <a:xfrm>
            <a:off x="7359340" y="59219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474" name="Přímá spojnice se šipkou 473"/>
          <p:cNvCxnSpPr/>
          <p:nvPr/>
        </p:nvCxnSpPr>
        <p:spPr>
          <a:xfrm rot="-480000">
            <a:off x="7659422" y="6063788"/>
            <a:ext cx="623170" cy="1033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5" name="Ovál 474"/>
          <p:cNvSpPr/>
          <p:nvPr/>
        </p:nvSpPr>
        <p:spPr>
          <a:xfrm rot="16200000">
            <a:off x="381208" y="5170656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6" name="TextovéPole 475"/>
          <p:cNvSpPr txBox="1"/>
          <p:nvPr/>
        </p:nvSpPr>
        <p:spPr>
          <a:xfrm>
            <a:off x="323528" y="486916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dirty="0"/>
          </a:p>
        </p:txBody>
      </p:sp>
      <p:cxnSp>
        <p:nvCxnSpPr>
          <p:cNvPr id="477" name="Přímá spojnice 476"/>
          <p:cNvCxnSpPr/>
          <p:nvPr/>
        </p:nvCxnSpPr>
        <p:spPr>
          <a:xfrm flipH="1">
            <a:off x="683568" y="6397012"/>
            <a:ext cx="346088" cy="2543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8" name="Přímá spojnice 477"/>
          <p:cNvCxnSpPr/>
          <p:nvPr/>
        </p:nvCxnSpPr>
        <p:spPr>
          <a:xfrm rot="-2700000" flipH="1">
            <a:off x="555620" y="4503566"/>
            <a:ext cx="320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9" name="Přímá spojnice 478"/>
          <p:cNvCxnSpPr/>
          <p:nvPr/>
        </p:nvCxnSpPr>
        <p:spPr>
          <a:xfrm flipV="1">
            <a:off x="1032454" y="5636056"/>
            <a:ext cx="216000" cy="46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0" name="Přímá spojnice 479"/>
          <p:cNvCxnSpPr/>
          <p:nvPr/>
        </p:nvCxnSpPr>
        <p:spPr>
          <a:xfrm>
            <a:off x="1012438" y="5636352"/>
            <a:ext cx="30480" cy="45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1" name="Přímá spojnice 480"/>
          <p:cNvCxnSpPr/>
          <p:nvPr/>
        </p:nvCxnSpPr>
        <p:spPr>
          <a:xfrm rot="-2700000" flipH="1">
            <a:off x="782180" y="4616270"/>
            <a:ext cx="29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2" name="Přímá spojnice 481"/>
          <p:cNvCxnSpPr/>
          <p:nvPr/>
        </p:nvCxnSpPr>
        <p:spPr>
          <a:xfrm>
            <a:off x="3286222" y="3386020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3" name="Přímá spojnice 482"/>
          <p:cNvCxnSpPr/>
          <p:nvPr/>
        </p:nvCxnSpPr>
        <p:spPr>
          <a:xfrm rot="780000">
            <a:off x="3336246" y="3401260"/>
            <a:ext cx="0" cy="173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4" name="Přímá spojnice 483"/>
          <p:cNvCxnSpPr/>
          <p:nvPr/>
        </p:nvCxnSpPr>
        <p:spPr>
          <a:xfrm flipH="1" flipV="1">
            <a:off x="3301462" y="3590332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5" name="Přímá spojnice 484"/>
          <p:cNvCxnSpPr/>
          <p:nvPr/>
        </p:nvCxnSpPr>
        <p:spPr>
          <a:xfrm flipV="1">
            <a:off x="3301462" y="2953972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6" name="Přímá spojnice 485"/>
          <p:cNvCxnSpPr/>
          <p:nvPr/>
        </p:nvCxnSpPr>
        <p:spPr>
          <a:xfrm flipH="1" flipV="1">
            <a:off x="3499582" y="3571564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7" name="Přímá spojnice 486"/>
          <p:cNvCxnSpPr/>
          <p:nvPr/>
        </p:nvCxnSpPr>
        <p:spPr>
          <a:xfrm flipV="1">
            <a:off x="3491190" y="2953972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8" name="Přímá spojnice 487"/>
          <p:cNvCxnSpPr/>
          <p:nvPr/>
        </p:nvCxnSpPr>
        <p:spPr>
          <a:xfrm>
            <a:off x="3301462" y="2953972"/>
            <a:ext cx="209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9" name="Přímá spojnice 488"/>
          <p:cNvCxnSpPr/>
          <p:nvPr/>
        </p:nvCxnSpPr>
        <p:spPr>
          <a:xfrm>
            <a:off x="3391968" y="5474252"/>
            <a:ext cx="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0" name="Přímá spojnice 489"/>
          <p:cNvCxnSpPr/>
          <p:nvPr/>
        </p:nvCxnSpPr>
        <p:spPr>
          <a:xfrm>
            <a:off x="3304884" y="5877272"/>
            <a:ext cx="1810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1" name="Přímá spojnice 490"/>
          <p:cNvCxnSpPr/>
          <p:nvPr/>
        </p:nvCxnSpPr>
        <p:spPr>
          <a:xfrm>
            <a:off x="1130130" y="5444710"/>
            <a:ext cx="25200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2" name="Přímá spojnice 491"/>
          <p:cNvCxnSpPr/>
          <p:nvPr/>
        </p:nvCxnSpPr>
        <p:spPr>
          <a:xfrm rot="-120000" flipV="1">
            <a:off x="1317392" y="5857261"/>
            <a:ext cx="137991" cy="176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3" name="Přímá spojnice 492"/>
          <p:cNvCxnSpPr/>
          <p:nvPr/>
        </p:nvCxnSpPr>
        <p:spPr>
          <a:xfrm rot="-2760000">
            <a:off x="1098036" y="5438345"/>
            <a:ext cx="9983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4" name="Obdélník 493"/>
          <p:cNvSpPr/>
          <p:nvPr/>
        </p:nvSpPr>
        <p:spPr>
          <a:xfrm>
            <a:off x="3351486" y="5114212"/>
            <a:ext cx="82936" cy="4919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5" name="Obdélník 494"/>
          <p:cNvSpPr/>
          <p:nvPr/>
        </p:nvSpPr>
        <p:spPr>
          <a:xfrm rot="-2700000">
            <a:off x="3250424" y="3535912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6" name="Obdélník 495"/>
          <p:cNvSpPr/>
          <p:nvPr/>
        </p:nvSpPr>
        <p:spPr>
          <a:xfrm rot="2520000">
            <a:off x="3499672" y="3436781"/>
            <a:ext cx="46800" cy="396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7" name="Obdélník 496"/>
          <p:cNvSpPr/>
          <p:nvPr/>
        </p:nvSpPr>
        <p:spPr>
          <a:xfrm>
            <a:off x="3377654" y="3746060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8" name="Přímá spojnice 497"/>
          <p:cNvCxnSpPr/>
          <p:nvPr/>
        </p:nvCxnSpPr>
        <p:spPr>
          <a:xfrm rot="2700000">
            <a:off x="3048022" y="3538404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9" name="Přímá spojnice 498"/>
          <p:cNvCxnSpPr/>
          <p:nvPr/>
        </p:nvCxnSpPr>
        <p:spPr>
          <a:xfrm rot="-2760000">
            <a:off x="3005374" y="3495775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0" name="TextovéPole 499"/>
          <p:cNvSpPr txBox="1"/>
          <p:nvPr/>
        </p:nvSpPr>
        <p:spPr>
          <a:xfrm>
            <a:off x="2775272" y="461633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501" name="Přímá spojnice se šipkou 500"/>
          <p:cNvCxnSpPr>
            <a:stCxn id="500" idx="3"/>
          </p:cNvCxnSpPr>
          <p:nvPr/>
        </p:nvCxnSpPr>
        <p:spPr>
          <a:xfrm>
            <a:off x="3070546" y="4800998"/>
            <a:ext cx="3216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2" name="TextovéPole 501"/>
          <p:cNvSpPr txBox="1"/>
          <p:nvPr/>
        </p:nvSpPr>
        <p:spPr>
          <a:xfrm>
            <a:off x="1113277" y="46787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503" name="Přímá spojnice se šipkou 502"/>
          <p:cNvCxnSpPr>
            <a:stCxn id="502" idx="3"/>
          </p:cNvCxnSpPr>
          <p:nvPr/>
        </p:nvCxnSpPr>
        <p:spPr>
          <a:xfrm>
            <a:off x="1419771" y="4863422"/>
            <a:ext cx="300644" cy="1222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4" name="TextovéPole 503"/>
          <p:cNvSpPr txBox="1"/>
          <p:nvPr/>
        </p:nvSpPr>
        <p:spPr>
          <a:xfrm>
            <a:off x="2483768" y="2852936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505" name="TextovéPole 504"/>
          <p:cNvSpPr txBox="1"/>
          <p:nvPr/>
        </p:nvSpPr>
        <p:spPr>
          <a:xfrm>
            <a:off x="2483078" y="48981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cxnSp>
        <p:nvCxnSpPr>
          <p:cNvPr id="506" name="Přímá spojnice 505"/>
          <p:cNvCxnSpPr/>
          <p:nvPr/>
        </p:nvCxnSpPr>
        <p:spPr>
          <a:xfrm rot="240000" flipV="1">
            <a:off x="684330" y="5621818"/>
            <a:ext cx="324000" cy="3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7" name="Přímá spojnice 506"/>
          <p:cNvCxnSpPr/>
          <p:nvPr/>
        </p:nvCxnSpPr>
        <p:spPr>
          <a:xfrm flipH="1" flipV="1">
            <a:off x="5641952" y="3590668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8" name="Přímá spojnice 507"/>
          <p:cNvCxnSpPr/>
          <p:nvPr/>
        </p:nvCxnSpPr>
        <p:spPr>
          <a:xfrm flipV="1">
            <a:off x="5641952" y="2954308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9" name="Přímá spojnice 508"/>
          <p:cNvCxnSpPr/>
          <p:nvPr/>
        </p:nvCxnSpPr>
        <p:spPr>
          <a:xfrm>
            <a:off x="5851112" y="3371116"/>
            <a:ext cx="2262875" cy="22466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0" name="Přímá spojnice 509"/>
          <p:cNvCxnSpPr/>
          <p:nvPr/>
        </p:nvCxnSpPr>
        <p:spPr>
          <a:xfrm rot="2700000">
            <a:off x="5385814" y="4595178"/>
            <a:ext cx="29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1" name="Přímá spojnice 510"/>
          <p:cNvCxnSpPr/>
          <p:nvPr/>
        </p:nvCxnSpPr>
        <p:spPr>
          <a:xfrm flipH="1" flipV="1">
            <a:off x="5840072" y="3571900"/>
            <a:ext cx="0" cy="20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2" name="Přímá spojnice 511"/>
          <p:cNvCxnSpPr/>
          <p:nvPr/>
        </p:nvCxnSpPr>
        <p:spPr>
          <a:xfrm flipV="1">
            <a:off x="5831680" y="2954308"/>
            <a:ext cx="4184" cy="4168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3" name="Přímá spojnice 512"/>
          <p:cNvCxnSpPr/>
          <p:nvPr/>
        </p:nvCxnSpPr>
        <p:spPr>
          <a:xfrm>
            <a:off x="5779112" y="3386356"/>
            <a:ext cx="7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4" name="Přímá spojnice 513"/>
          <p:cNvCxnSpPr/>
          <p:nvPr/>
        </p:nvCxnSpPr>
        <p:spPr>
          <a:xfrm rot="-240000">
            <a:off x="5798656" y="3397193"/>
            <a:ext cx="0" cy="1738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5" name="Přímá spojnice 514"/>
          <p:cNvCxnSpPr/>
          <p:nvPr/>
        </p:nvCxnSpPr>
        <p:spPr>
          <a:xfrm>
            <a:off x="5641952" y="2954308"/>
            <a:ext cx="2091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6" name="Přímá spojnice 515"/>
          <p:cNvCxnSpPr/>
          <p:nvPr/>
        </p:nvCxnSpPr>
        <p:spPr>
          <a:xfrm rot="-2760000" flipH="1">
            <a:off x="8054275" y="5624602"/>
            <a:ext cx="74952" cy="578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7" name="Přímá spojnice 516"/>
          <p:cNvCxnSpPr/>
          <p:nvPr/>
        </p:nvCxnSpPr>
        <p:spPr>
          <a:xfrm rot="900000" flipH="1">
            <a:off x="7844036" y="5671018"/>
            <a:ext cx="2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8" name="Přímá spojnice 517"/>
          <p:cNvCxnSpPr/>
          <p:nvPr/>
        </p:nvCxnSpPr>
        <p:spPr>
          <a:xfrm flipH="1">
            <a:off x="7715938" y="5474588"/>
            <a:ext cx="275982" cy="3836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9" name="Přímá spojnice 518"/>
          <p:cNvCxnSpPr/>
          <p:nvPr/>
        </p:nvCxnSpPr>
        <p:spPr>
          <a:xfrm rot="1680000">
            <a:off x="7959790" y="5459348"/>
            <a:ext cx="9983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0" name="Přímá spojnice 519"/>
          <p:cNvCxnSpPr/>
          <p:nvPr/>
        </p:nvCxnSpPr>
        <p:spPr>
          <a:xfrm rot="1740000" flipV="1">
            <a:off x="7638345" y="5880704"/>
            <a:ext cx="137991" cy="1760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1" name="Přímá spojnice 520"/>
          <p:cNvCxnSpPr/>
          <p:nvPr/>
        </p:nvCxnSpPr>
        <p:spPr>
          <a:xfrm>
            <a:off x="5733384" y="5482782"/>
            <a:ext cx="0" cy="4320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2" name="Přímá spojnice 521"/>
          <p:cNvCxnSpPr/>
          <p:nvPr/>
        </p:nvCxnSpPr>
        <p:spPr>
          <a:xfrm>
            <a:off x="5635434" y="5891396"/>
            <a:ext cx="1810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3" name="Obdélník 522"/>
          <p:cNvSpPr/>
          <p:nvPr/>
        </p:nvSpPr>
        <p:spPr>
          <a:xfrm>
            <a:off x="5691976" y="5114548"/>
            <a:ext cx="82936" cy="4919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4" name="Obdélník 523"/>
          <p:cNvSpPr/>
          <p:nvPr/>
        </p:nvSpPr>
        <p:spPr>
          <a:xfrm rot="-2700000">
            <a:off x="5539156" y="3410928"/>
            <a:ext cx="45719" cy="432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5" name="Obdélník 524"/>
          <p:cNvSpPr/>
          <p:nvPr/>
        </p:nvSpPr>
        <p:spPr>
          <a:xfrm rot="2520000">
            <a:off x="5797382" y="3544183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6" name="Obdélník 525"/>
          <p:cNvSpPr/>
          <p:nvPr/>
        </p:nvSpPr>
        <p:spPr>
          <a:xfrm>
            <a:off x="5718144" y="3746396"/>
            <a:ext cx="45719" cy="2669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7" name="Přímá spojnice 526"/>
          <p:cNvCxnSpPr/>
          <p:nvPr/>
        </p:nvCxnSpPr>
        <p:spPr>
          <a:xfrm rot="-2700000">
            <a:off x="5867776" y="3538740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8" name="Přímá spojnice 527"/>
          <p:cNvCxnSpPr/>
          <p:nvPr/>
        </p:nvCxnSpPr>
        <p:spPr>
          <a:xfrm rot="2580000">
            <a:off x="5921038" y="3484232"/>
            <a:ext cx="180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9" name="TextovéPole 528"/>
          <p:cNvSpPr txBox="1"/>
          <p:nvPr/>
        </p:nvSpPr>
        <p:spPr>
          <a:xfrm>
            <a:off x="7642727" y="449442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530" name="Přímá spojnice se šipkou 529"/>
          <p:cNvCxnSpPr>
            <a:stCxn id="529" idx="1"/>
          </p:cNvCxnSpPr>
          <p:nvPr/>
        </p:nvCxnSpPr>
        <p:spPr>
          <a:xfrm flipH="1">
            <a:off x="7219891" y="4679092"/>
            <a:ext cx="422836" cy="184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1" name="Přímá spojnice 530"/>
          <p:cNvCxnSpPr/>
          <p:nvPr/>
        </p:nvCxnSpPr>
        <p:spPr>
          <a:xfrm>
            <a:off x="6119712" y="2954308"/>
            <a:ext cx="74210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2" name="Přímá spojnice 531"/>
          <p:cNvCxnSpPr/>
          <p:nvPr/>
        </p:nvCxnSpPr>
        <p:spPr>
          <a:xfrm>
            <a:off x="6636889" y="2954308"/>
            <a:ext cx="0" cy="302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3" name="Přímá spojnice 532"/>
          <p:cNvCxnSpPr/>
          <p:nvPr/>
        </p:nvCxnSpPr>
        <p:spPr>
          <a:xfrm rot="-8100000">
            <a:off x="6498314" y="5862932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4" name="Přímá spojnice 533"/>
          <p:cNvCxnSpPr/>
          <p:nvPr/>
        </p:nvCxnSpPr>
        <p:spPr>
          <a:xfrm rot="-8100000">
            <a:off x="6511962" y="2970716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5" name="TextovéPole 534"/>
          <p:cNvSpPr txBox="1"/>
          <p:nvPr/>
        </p:nvSpPr>
        <p:spPr>
          <a:xfrm rot="16200000">
            <a:off x="6203911" y="453617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4500</a:t>
            </a:r>
            <a:endParaRPr lang="cs-CZ" dirty="0"/>
          </a:p>
        </p:txBody>
      </p:sp>
      <p:cxnSp>
        <p:nvCxnSpPr>
          <p:cNvPr id="536" name="Přímá spojnice 535"/>
          <p:cNvCxnSpPr/>
          <p:nvPr/>
        </p:nvCxnSpPr>
        <p:spPr>
          <a:xfrm rot="240000" flipV="1">
            <a:off x="8101846" y="5615015"/>
            <a:ext cx="324000" cy="3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7" name="Obdélník 536"/>
          <p:cNvSpPr/>
          <p:nvPr/>
        </p:nvSpPr>
        <p:spPr>
          <a:xfrm>
            <a:off x="3464229" y="3399606"/>
            <a:ext cx="2227747" cy="1734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8" name="Přímá spojnice 537"/>
          <p:cNvCxnSpPr/>
          <p:nvPr/>
        </p:nvCxnSpPr>
        <p:spPr>
          <a:xfrm>
            <a:off x="856612" y="6309320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9" name="Přímá spojnice 538"/>
          <p:cNvCxnSpPr/>
          <p:nvPr/>
        </p:nvCxnSpPr>
        <p:spPr>
          <a:xfrm>
            <a:off x="8201428" y="6345368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0" name="Přímá spojnice 539"/>
          <p:cNvCxnSpPr/>
          <p:nvPr/>
        </p:nvCxnSpPr>
        <p:spPr>
          <a:xfrm>
            <a:off x="856612" y="6625795"/>
            <a:ext cx="73289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1" name="Přímá spojnice 540"/>
          <p:cNvCxnSpPr/>
          <p:nvPr/>
        </p:nvCxnSpPr>
        <p:spPr>
          <a:xfrm rot="-13500000">
            <a:off x="714026" y="6655570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2" name="Přímá spojnice 541"/>
          <p:cNvCxnSpPr/>
          <p:nvPr/>
        </p:nvCxnSpPr>
        <p:spPr>
          <a:xfrm rot="-13500000">
            <a:off x="8058842" y="6654684"/>
            <a:ext cx="2837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3" name="TextovéPole 542"/>
          <p:cNvSpPr txBox="1"/>
          <p:nvPr/>
        </p:nvSpPr>
        <p:spPr>
          <a:xfrm>
            <a:off x="4139952" y="6345368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12 000</a:t>
            </a:r>
            <a:endParaRPr lang="cs-CZ" dirty="0"/>
          </a:p>
        </p:txBody>
      </p:sp>
      <p:sp>
        <p:nvSpPr>
          <p:cNvPr id="544" name="Ovál 543"/>
          <p:cNvSpPr/>
          <p:nvPr/>
        </p:nvSpPr>
        <p:spPr>
          <a:xfrm rot="16200000">
            <a:off x="2771800" y="4869161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5" name="Ovál 544"/>
          <p:cNvSpPr/>
          <p:nvPr/>
        </p:nvSpPr>
        <p:spPr>
          <a:xfrm rot="16200000">
            <a:off x="2771801" y="2889080"/>
            <a:ext cx="1260000" cy="126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6" name="TextovéPole 545"/>
          <p:cNvSpPr txBox="1"/>
          <p:nvPr/>
        </p:nvSpPr>
        <p:spPr>
          <a:xfrm>
            <a:off x="5076056" y="471585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547" name="Přímá spojnice se šipkou 546"/>
          <p:cNvCxnSpPr>
            <a:stCxn id="546" idx="3"/>
          </p:cNvCxnSpPr>
          <p:nvPr/>
        </p:nvCxnSpPr>
        <p:spPr>
          <a:xfrm flipV="1">
            <a:off x="5371330" y="4898188"/>
            <a:ext cx="421263" cy="23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8" name="TextovéPole 547"/>
          <p:cNvSpPr txBox="1"/>
          <p:nvPr/>
        </p:nvSpPr>
        <p:spPr>
          <a:xfrm>
            <a:off x="4283968" y="508518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549" name="Přímá spojnice se šipkou 548"/>
          <p:cNvCxnSpPr>
            <a:stCxn id="548" idx="2"/>
          </p:cNvCxnSpPr>
          <p:nvPr/>
        </p:nvCxnSpPr>
        <p:spPr>
          <a:xfrm>
            <a:off x="4425193" y="5454516"/>
            <a:ext cx="12824" cy="2460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0" name="TextovéPole 549"/>
          <p:cNvSpPr txBox="1"/>
          <p:nvPr/>
        </p:nvSpPr>
        <p:spPr>
          <a:xfrm>
            <a:off x="4499992" y="292494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551" name="TextovéPole 550"/>
          <p:cNvSpPr txBox="1"/>
          <p:nvPr/>
        </p:nvSpPr>
        <p:spPr>
          <a:xfrm>
            <a:off x="8388424" y="486916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552" name="Přímá spojnice se šipkou 551"/>
          <p:cNvCxnSpPr/>
          <p:nvPr/>
        </p:nvCxnSpPr>
        <p:spPr>
          <a:xfrm flipH="1">
            <a:off x="8044926" y="5170656"/>
            <a:ext cx="256090" cy="2886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Obdélník 135"/>
          <p:cNvSpPr/>
          <p:nvPr/>
        </p:nvSpPr>
        <p:spPr>
          <a:xfrm>
            <a:off x="467544" y="1384272"/>
            <a:ext cx="4104456" cy="44603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3.Jaká  tesařská konstrukce je na </a:t>
            </a:r>
            <a:r>
              <a:rPr lang="cs-CZ" b="1" dirty="0" smtClean="0">
                <a:solidFill>
                  <a:schemeClr val="tx1"/>
                </a:solidFill>
              </a:rPr>
              <a:t>obrázku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72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" grpId="0" animBg="1"/>
      <p:bldP spid="310" grpId="0"/>
      <p:bldP spid="312" grpId="0"/>
      <p:bldP spid="314" grpId="0"/>
      <p:bldP spid="316" grpId="0"/>
      <p:bldP spid="318" grpId="0"/>
      <p:bldP spid="322" grpId="0"/>
      <p:bldP spid="3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Věšadlo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3"/>
          <p:cNvSpPr txBox="1"/>
          <p:nvPr/>
        </p:nvSpPr>
        <p:spPr>
          <a:xfrm>
            <a:off x="457200" y="1196752"/>
            <a:ext cx="8229600" cy="4308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pro 3. ročník  učebního oboru Tesař, PaedDr. Pavel Kačena – Ing. Miroslav Šulc, INFORMATORIUM, Praha 1994. ISBN </a:t>
            </a:r>
            <a:r>
              <a:rPr lang="cs-CZ" sz="1100" dirty="0" smtClean="0">
                <a:solidFill>
                  <a:schemeClr val="tx1"/>
                </a:solidFill>
              </a:rPr>
              <a:t>80-85427-49-4,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r>
              <a:rPr lang="cs-CZ" sz="1100" b="1" dirty="0" smtClean="0">
                <a:solidFill>
                  <a:schemeClr val="tx1"/>
                </a:solidFill>
              </a:rPr>
              <a:t> 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382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456</Words>
  <Application>Microsoft Office PowerPoint</Application>
  <PresentationFormat>Předvádění na obrazovce (4:3)</PresentationFormat>
  <Paragraphs>194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Věšadlo</vt:lpstr>
      <vt:lpstr> Věšadlo </vt:lpstr>
      <vt:lpstr>Věšadlo</vt:lpstr>
      <vt:lpstr>Věšadlo</vt:lpstr>
      <vt:lpstr>Věšadlo</vt:lpstr>
      <vt:lpstr>Prezentace aplikace PowerPoint</vt:lpstr>
      <vt:lpstr>Věšadlo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2013-02-19T14:08:34Z</dcterms:created>
  <dcterms:modified xsi:type="dcterms:W3CDTF">2013-02-19T17:20:21Z</dcterms:modified>
</cp:coreProperties>
</file>