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449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54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64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9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125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18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57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223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96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21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47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7BB21E-5613-4E16-843A-2BC31FE4CE68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B4970-31DE-4640-A38B-AEE0B6B4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586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Zdroje a veřejný rozvod elektrické energie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0417832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128870"/>
              </p:ext>
            </p:extLst>
          </p:nvPr>
        </p:nvGraphicFramePr>
        <p:xfrm>
          <a:off x="506521" y="545809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zdrojů a veřejného rozvodu elektrické energie.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196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 a veřejný rozvod elektrické energie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871662"/>
              </p:ext>
            </p:extLst>
          </p:nvPr>
        </p:nvGraphicFramePr>
        <p:xfrm>
          <a:off x="841275" y="2204864"/>
          <a:ext cx="4234781" cy="42976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234781"/>
              </a:tblGrid>
              <a:tr h="33746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Elektrické napětí</a:t>
                      </a:r>
                      <a:r>
                        <a:rPr lang="cs-CZ" b="0" baseline="0" dirty="0" smtClean="0"/>
                        <a:t> (U) – je výsledkem toku elektrického proudu. </a:t>
                      </a:r>
                    </a:p>
                    <a:p>
                      <a:r>
                        <a:rPr lang="cs-CZ" b="0" baseline="0" dirty="0" smtClean="0"/>
                        <a:t>Jednotkou napětí (U)je </a:t>
                      </a:r>
                      <a:r>
                        <a:rPr lang="cs-CZ" b="1" u="sng" baseline="0" dirty="0" smtClean="0"/>
                        <a:t>VOLT</a:t>
                      </a:r>
                      <a:r>
                        <a:rPr lang="cs-CZ" b="0" u="sng" baseline="0" dirty="0" smtClean="0"/>
                        <a:t> (V)</a:t>
                      </a:r>
                      <a:r>
                        <a:rPr lang="cs-CZ" b="0" u="none" baseline="0" dirty="0" smtClean="0"/>
                        <a:t>. </a:t>
                      </a:r>
                    </a:p>
                    <a:p>
                      <a:r>
                        <a:rPr lang="cs-CZ" b="0" u="none" baseline="0" dirty="0" smtClean="0"/>
                        <a:t>Podle velikosti rozdělujeme 4 druhy napětí:</a:t>
                      </a:r>
                      <a:endParaRPr lang="cs-CZ" b="0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dirty="0" smtClean="0"/>
                        <a:t>Malé napětí</a:t>
                      </a:r>
                      <a:r>
                        <a:rPr lang="cs-CZ" b="1" baseline="0" dirty="0" smtClean="0"/>
                        <a:t>  (</a:t>
                      </a:r>
                      <a:r>
                        <a:rPr lang="cs-CZ" b="1" baseline="0" dirty="0" err="1" smtClean="0"/>
                        <a:t>mn</a:t>
                      </a:r>
                      <a:r>
                        <a:rPr lang="cs-CZ" b="1" baseline="0" dirty="0" smtClean="0"/>
                        <a:t>) </a:t>
                      </a:r>
                      <a:r>
                        <a:rPr lang="cs-CZ" baseline="0" dirty="0" smtClean="0"/>
                        <a:t>– do 50 V.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Bezpečnostní  je do 24 V.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Nízké napětí (</a:t>
                      </a:r>
                      <a:r>
                        <a:rPr lang="cs-CZ" b="1" baseline="0" dirty="0" err="1" smtClean="0"/>
                        <a:t>nn</a:t>
                      </a:r>
                      <a:r>
                        <a:rPr lang="cs-CZ" b="1" baseline="0" dirty="0" smtClean="0"/>
                        <a:t>) </a:t>
                      </a:r>
                      <a:r>
                        <a:rPr lang="cs-CZ" b="0" baseline="0" dirty="0" smtClean="0"/>
                        <a:t>–  230/400V pro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běžné el. spotřebiče</a:t>
                      </a:r>
                      <a:endParaRPr lang="cs-CZ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Vysoké napětí (</a:t>
                      </a:r>
                      <a:r>
                        <a:rPr lang="cs-CZ" b="1" baseline="0" dirty="0" err="1" smtClean="0"/>
                        <a:t>vn</a:t>
                      </a:r>
                      <a:r>
                        <a:rPr lang="cs-CZ" b="1" baseline="0" dirty="0" smtClean="0"/>
                        <a:t>) </a:t>
                      </a:r>
                      <a:r>
                        <a:rPr lang="cs-CZ" b="0" baseline="0" dirty="0" smtClean="0"/>
                        <a:t>– od 1 </a:t>
                      </a:r>
                      <a:r>
                        <a:rPr lang="cs-CZ" b="0" baseline="0" dirty="0" err="1" smtClean="0"/>
                        <a:t>kV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baseline="0" dirty="0" err="1" smtClean="0"/>
                        <a:t>dp</a:t>
                      </a:r>
                      <a:r>
                        <a:rPr lang="cs-CZ" b="0" baseline="0" dirty="0" smtClean="0"/>
                        <a:t> 52 </a:t>
                      </a:r>
                      <a:r>
                        <a:rPr lang="cs-CZ" b="0" baseline="0" dirty="0" err="1" smtClean="0"/>
                        <a:t>kV</a:t>
                      </a:r>
                      <a:r>
                        <a:rPr lang="cs-CZ" b="0" baseline="0" dirty="0" smtClean="0"/>
                        <a:t>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( to je 52000 V) – pro el. lokomotivy</a:t>
                      </a:r>
                      <a:endParaRPr lang="cs-CZ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Velmi vysoké napětí (</a:t>
                      </a:r>
                      <a:r>
                        <a:rPr lang="cs-CZ" b="1" baseline="0" dirty="0" err="1" smtClean="0"/>
                        <a:t>vvn</a:t>
                      </a:r>
                      <a:r>
                        <a:rPr lang="cs-CZ" b="1" baseline="0" dirty="0" smtClean="0"/>
                        <a:t>) </a:t>
                      </a:r>
                      <a:r>
                        <a:rPr lang="cs-CZ" b="0" baseline="0" dirty="0" smtClean="0"/>
                        <a:t>– nad 52 </a:t>
                      </a:r>
                      <a:r>
                        <a:rPr lang="cs-CZ" b="0" baseline="0" dirty="0" err="1" smtClean="0"/>
                        <a:t>kV</a:t>
                      </a:r>
                      <a:r>
                        <a:rPr lang="cs-CZ" b="0" baseline="0" dirty="0" smtClean="0"/>
                        <a:t>,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přenáší se přenosovým vedením na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ocelových sloupech. V </a:t>
                      </a:r>
                      <a:r>
                        <a:rPr lang="cs-CZ" b="0" baseline="0" dirty="0" err="1" smtClean="0"/>
                        <a:t>transformátorov</a:t>
                      </a:r>
                      <a:r>
                        <a:rPr lang="cs-CZ" b="0" baseline="0" dirty="0" smtClean="0"/>
                        <a:t>-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</a:t>
                      </a:r>
                      <a:r>
                        <a:rPr lang="cs-CZ" b="0" baseline="0" dirty="0" err="1" smtClean="0"/>
                        <a:t>nách</a:t>
                      </a:r>
                      <a:r>
                        <a:rPr lang="cs-CZ" b="0" baseline="0" dirty="0" smtClean="0"/>
                        <a:t> se </a:t>
                      </a:r>
                      <a:r>
                        <a:rPr lang="cs-CZ" b="1" baseline="0" dirty="0" err="1" smtClean="0"/>
                        <a:t>vvn</a:t>
                      </a:r>
                      <a:r>
                        <a:rPr lang="cs-CZ" b="0" baseline="0" dirty="0" smtClean="0"/>
                        <a:t> transformuje na  </a:t>
                      </a:r>
                      <a:r>
                        <a:rPr lang="cs-CZ" b="1" baseline="0" dirty="0" err="1" smtClean="0"/>
                        <a:t>vn</a:t>
                      </a:r>
                      <a:r>
                        <a:rPr lang="cs-CZ" b="0" baseline="0" dirty="0" smtClean="0"/>
                        <a:t>.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841275" y="908720"/>
            <a:ext cx="7619156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Elektřina</a:t>
            </a:r>
            <a:r>
              <a:rPr lang="cs-CZ" sz="2000" dirty="0" smtClean="0"/>
              <a:t> je jedna z forem energie, která se dobře přepravuje na velké vzdálenosti, snadno se přeměňuje na jinou energii (světelnou, tepelnou) a nemá vliv na životní prostředí.</a:t>
            </a:r>
            <a:endParaRPr lang="cs-CZ" sz="2000" dirty="0"/>
          </a:p>
        </p:txBody>
      </p:sp>
      <p:pic>
        <p:nvPicPr>
          <p:cNvPr id="3" name="Picture 2" descr="C:\Users\3\Desktop\DUM obrázky\2013-01-03\DSC011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2060848"/>
            <a:ext cx="3510390" cy="4608512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1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 a veřejný rozvod elektrické energie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923754"/>
              </p:ext>
            </p:extLst>
          </p:nvPr>
        </p:nvGraphicFramePr>
        <p:xfrm>
          <a:off x="467544" y="1124744"/>
          <a:ext cx="8208912" cy="205557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Elektrický proud (I)</a:t>
                      </a:r>
                      <a:r>
                        <a:rPr lang="cs-CZ" baseline="0" dirty="0" smtClean="0"/>
                        <a:t>  -  jednotkou je Ampér (A)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   </a:t>
                      </a:r>
                      <a:r>
                        <a:rPr lang="cs-CZ" b="1" baseline="0" dirty="0" smtClean="0"/>
                        <a:t>PROUD V HODNOTĚ 0,1 A JE PRO ČLOVĚKA SMRTELNĚ NEBEZPEČNÝ !!!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Stejnosměrný proud </a:t>
                      </a:r>
                      <a:r>
                        <a:rPr lang="cs-CZ" b="0" baseline="0" dirty="0" smtClean="0"/>
                        <a:t>– značí se jako </a:t>
                      </a:r>
                      <a:r>
                        <a:rPr lang="cs-CZ" b="1" baseline="0" dirty="0" err="1" smtClean="0"/>
                        <a:t>ss</a:t>
                      </a:r>
                      <a:r>
                        <a:rPr lang="cs-CZ" b="1" baseline="0" dirty="0" smtClean="0"/>
                        <a:t> proud</a:t>
                      </a:r>
                      <a:r>
                        <a:rPr lang="cs-CZ" b="0" baseline="0" dirty="0" smtClean="0"/>
                        <a:t>, značka (</a:t>
                      </a:r>
                      <a:r>
                        <a:rPr lang="cs-CZ" b="1" baseline="0" dirty="0" smtClean="0"/>
                        <a:t>-</a:t>
                      </a:r>
                      <a:r>
                        <a:rPr lang="cs-CZ" b="0" baseline="0" dirty="0" smtClean="0"/>
                        <a:t>), protéká pouze jedním směrem  a má konstantní velikost. Dá se vyrobit dynamem.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dirty="0" smtClean="0"/>
                        <a:t>Střídavý proud </a:t>
                      </a:r>
                      <a:r>
                        <a:rPr lang="cs-CZ" b="0" dirty="0" smtClean="0"/>
                        <a:t>–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0" dirty="0" smtClean="0"/>
                        <a:t>neustále mění svůj směr</a:t>
                      </a:r>
                      <a:r>
                        <a:rPr lang="cs-CZ" b="0" baseline="0" dirty="0" smtClean="0"/>
                        <a:t> a velikost. Polaritu mění frekvencí 50 Hz,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tj. padesátkrát za jednu sekundu v Evropě, (v USA je 60 Hz)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2171383"/>
              </p:ext>
            </p:extLst>
          </p:nvPr>
        </p:nvGraphicFramePr>
        <p:xfrm>
          <a:off x="467544" y="3216335"/>
          <a:ext cx="8208912" cy="77541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Elektrický odpor (R)</a:t>
                      </a:r>
                      <a:r>
                        <a:rPr lang="cs-CZ" baseline="0" dirty="0" smtClean="0"/>
                        <a:t>  -  jednotkou je Ohm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   </a:t>
                      </a:r>
                      <a:r>
                        <a:rPr lang="cs-CZ" b="1" baseline="0" dirty="0" smtClean="0"/>
                        <a:t>Elektrický odpor </a:t>
                      </a:r>
                      <a:r>
                        <a:rPr lang="cs-CZ" b="0" baseline="0" dirty="0" smtClean="0"/>
                        <a:t>zmenšuje průchod elektrického proudu vodičem.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1405166"/>
              </p:ext>
            </p:extLst>
          </p:nvPr>
        </p:nvGraphicFramePr>
        <p:xfrm>
          <a:off x="467544" y="4149080"/>
          <a:ext cx="8208912" cy="24688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Výroba elektrické energie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 Elektrifikační</a:t>
                      </a:r>
                      <a:r>
                        <a:rPr lang="cs-CZ" baseline="0" dirty="0" smtClean="0"/>
                        <a:t> soustavu tvoří  zařízení  pro výrobu, rozvod a spotřebu el. energie.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Elektrárny :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vodní </a:t>
                      </a:r>
                      <a:r>
                        <a:rPr lang="cs-CZ" b="0" baseline="0" dirty="0" smtClean="0"/>
                        <a:t>– tlak vody roztočí generátor ve vodní turbíně, v generátoru se mechanická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energie mění v elektrickou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Tepelné</a:t>
                      </a:r>
                      <a:r>
                        <a:rPr lang="cs-CZ" b="0" baseline="0" dirty="0" smtClean="0"/>
                        <a:t> – v parní turbíně se tepelná energie páry mění na mechanickou.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Mechanickou energii generátor (alternátor)mění na elektrickou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</a:t>
                      </a:r>
                      <a:r>
                        <a:rPr lang="cs-CZ" b="1" baseline="0" dirty="0" smtClean="0"/>
                        <a:t>Jaderná </a:t>
                      </a:r>
                      <a:r>
                        <a:rPr lang="cs-CZ" b="0" baseline="0" dirty="0" smtClean="0"/>
                        <a:t>–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0" baseline="0" dirty="0" smtClean="0"/>
                        <a:t>má jaderný reaktor, dochází zde ke štěpení jader uranu nebo plutonia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593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 a veřejný rozvod elektrické energie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948006"/>
              </p:ext>
            </p:extLst>
          </p:nvPr>
        </p:nvGraphicFramePr>
        <p:xfrm>
          <a:off x="467544" y="1052736"/>
          <a:ext cx="8208912" cy="2586627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ROZVOD   ELEKTRICKÉ   ENERGIE  zajišťuje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Přenosová soustava </a:t>
                      </a:r>
                      <a:r>
                        <a:rPr lang="cs-CZ" b="0" baseline="0" dirty="0" smtClean="0"/>
                        <a:t>– soubor vedení a zařízení velmi vysokého napětí (220 až 400 </a:t>
                      </a:r>
                      <a:r>
                        <a:rPr lang="cs-CZ" b="0" baseline="0" dirty="0" err="1" smtClean="0"/>
                        <a:t>kV</a:t>
                      </a:r>
                      <a:r>
                        <a:rPr lang="cs-CZ" b="0" baseline="0" dirty="0" smtClean="0"/>
                        <a:t> ) a je rozmístěna po celém území ČR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Distribuční soustava </a:t>
                      </a:r>
                      <a:r>
                        <a:rPr lang="cs-CZ" b="0" baseline="0" dirty="0" smtClean="0"/>
                        <a:t>– je el. vedení od 230 V po 110 </a:t>
                      </a:r>
                      <a:r>
                        <a:rPr lang="cs-CZ" b="0" baseline="0" dirty="0" err="1" smtClean="0"/>
                        <a:t>kV</a:t>
                      </a:r>
                      <a:r>
                        <a:rPr lang="cs-CZ" b="0" baseline="0" dirty="0" smtClean="0"/>
                        <a:t> po celém území ČR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dirty="0" smtClean="0"/>
                        <a:t>-    </a:t>
                      </a:r>
                      <a:r>
                        <a:rPr lang="cs-CZ" b="1" dirty="0" smtClean="0"/>
                        <a:t>Elektrická přípojka </a:t>
                      </a:r>
                      <a:r>
                        <a:rPr lang="cs-CZ" b="0" dirty="0" smtClean="0"/>
                        <a:t>– je to připojení k odběrateli</a:t>
                      </a:r>
                      <a:r>
                        <a:rPr lang="cs-CZ" b="0" baseline="0" dirty="0" smtClean="0"/>
                        <a:t> a začíná u distribuční soustavy</a:t>
                      </a:r>
                      <a:r>
                        <a:rPr lang="cs-CZ" b="0" dirty="0" smtClean="0"/>
                        <a:t> 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dirty="0" smtClean="0"/>
                        <a:t>-    </a:t>
                      </a:r>
                      <a:r>
                        <a:rPr lang="cs-CZ" b="1" dirty="0" smtClean="0"/>
                        <a:t>Odběratel</a:t>
                      </a:r>
                      <a:r>
                        <a:rPr lang="cs-CZ" b="0" dirty="0" smtClean="0"/>
                        <a:t> – je fyzická nebo právnická osoba odebírající elektřinu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dirty="0" smtClean="0"/>
                        <a:t>-    </a:t>
                      </a:r>
                      <a:r>
                        <a:rPr lang="cs-CZ" b="1" dirty="0" smtClean="0"/>
                        <a:t>Předávací místo </a:t>
                      </a:r>
                      <a:r>
                        <a:rPr lang="cs-CZ" b="0" dirty="0" smtClean="0"/>
                        <a:t>–</a:t>
                      </a:r>
                      <a:r>
                        <a:rPr lang="cs-CZ" b="0" baseline="0" dirty="0" smtClean="0"/>
                        <a:t> elektroměr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3\Desktop\DUM obrázky\2013-01-06\DSC011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57577"/>
            <a:ext cx="2295000" cy="306000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Desktop\DUM obrázky\2013-01-06\DSC0119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53376"/>
            <a:ext cx="2295000" cy="3060000"/>
          </a:xfrm>
          <a:prstGeom prst="rect">
            <a:avLst/>
          </a:prstGeom>
          <a:noFill/>
          <a:ln w="28575"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35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veřejný rozvod elektrické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energie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2090303"/>
              </p:ext>
            </p:extLst>
          </p:nvPr>
        </p:nvGraphicFramePr>
        <p:xfrm>
          <a:off x="467544" y="836712"/>
          <a:ext cx="8208912" cy="32969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Rozvod</a:t>
                      </a:r>
                      <a:r>
                        <a:rPr lang="cs-CZ" baseline="0" dirty="0" smtClean="0"/>
                        <a:t> elektrické energie na staveništi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Elektroměr musí být vybaven jističem, který vypíná všechny okruhy a musí být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 chráněn před povětrnostními vlivy a před poškozením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Vedení nízkého napětí na stavbě musí být umístěno tak, aby nehrozilo nebezpečí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dotyku osob na lešení a aby nehrozila možnost dotyku stavebních strojů.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Vedení nízkého napětí musí být ve výšce nejméně 5 metrů, v místě provozu     </a:t>
                      </a:r>
                    </a:p>
                    <a:p>
                      <a:r>
                        <a:rPr lang="cs-CZ" baseline="0" dirty="0" smtClean="0"/>
                        <a:t>      nejméně 6 metrů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Zařízení  nízkého a vysokého napětí nesmí být přístupné veřejnosti.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Pokud není možné se připojit k distribuční soustavě, používají se dieselelektrické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 agregáty.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7019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Jaké jsou jednotky napětí, proudu a odporu?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Jaké jsou druhy napětí?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Popište jednoduše cestu elektrické energie z elektrárny ke spotřebiteli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 jaké minimální výšce může být vedeno vedení nízkého napětí na staveništi?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  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 a veřejný rozvod elektrické energie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0834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 a veřejný rozvod elektrické energie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12776"/>
            <a:ext cx="8193679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fontAlgn="t"/>
            <a:r>
              <a:rPr lang="cs-CZ" dirty="0" smtClean="0"/>
              <a:t>1    Volt, Ampér, Ohm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malé, nízké, vysoké, velmi vysoké</a:t>
            </a:r>
            <a:endParaRPr lang="cs-CZ" dirty="0"/>
          </a:p>
          <a:p>
            <a:pPr marL="342900" indent="-342900" fontAlgn="t">
              <a:buAutoNum type="arabicPlain" startAt="2"/>
            </a:pPr>
            <a:r>
              <a:rPr lang="cs-CZ" dirty="0" smtClean="0"/>
              <a:t>Přenosová soustava, distribuční soustava, elektrická přípojka, elektroměr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5 metrů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55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675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Zdroje a veřejný rozvod elektrické energie</vt:lpstr>
      <vt:lpstr>Zdroje a veřejný rozvod elektrické energie</vt:lpstr>
      <vt:lpstr>Zdroje a veřejný rozvod elektrické energie</vt:lpstr>
      <vt:lpstr>Zdroje a veřejný rozvod elektrické energie</vt:lpstr>
      <vt:lpstr>Zdroje a veřejný rozvod elektrické energie</vt:lpstr>
      <vt:lpstr>Zdroje a veřejný rozvod elektrické energie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2012-10-08T15:06:06Z</dcterms:created>
  <dcterms:modified xsi:type="dcterms:W3CDTF">2012-10-08T18:19:08Z</dcterms:modified>
</cp:coreProperties>
</file>