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BF760-F039-4F56-867E-2B1F0EB9892F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A615F-B8C8-4BAB-B48A-DD3074E235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21374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BF760-F039-4F56-867E-2B1F0EB9892F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A615F-B8C8-4BAB-B48A-DD3074E235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46461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BF760-F039-4F56-867E-2B1F0EB9892F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A615F-B8C8-4BAB-B48A-DD3074E235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509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BF760-F039-4F56-867E-2B1F0EB9892F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A615F-B8C8-4BAB-B48A-DD3074E235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0408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BF760-F039-4F56-867E-2B1F0EB9892F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A615F-B8C8-4BAB-B48A-DD3074E235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51008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BF760-F039-4F56-867E-2B1F0EB9892F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A615F-B8C8-4BAB-B48A-DD3074E235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3266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BF760-F039-4F56-867E-2B1F0EB9892F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A615F-B8C8-4BAB-B48A-DD3074E235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7268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BF760-F039-4F56-867E-2B1F0EB9892F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A615F-B8C8-4BAB-B48A-DD3074E235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83049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BF760-F039-4F56-867E-2B1F0EB9892F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A615F-B8C8-4BAB-B48A-DD3074E235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11021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BF760-F039-4F56-867E-2B1F0EB9892F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A615F-B8C8-4BAB-B48A-DD3074E235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6065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BF760-F039-4F56-867E-2B1F0EB9892F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A615F-B8C8-4BAB-B48A-DD3074E235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268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2BF760-F039-4F56-867E-2B1F0EB9892F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BA615F-B8C8-4BAB-B48A-DD3074E235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1684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1196751"/>
            <a:ext cx="8064896" cy="107721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err="1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Bozp</a:t>
            </a:r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, první pomoc při úrazu elektrickým proudem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3433371"/>
              </p:ext>
            </p:extLst>
          </p:nvPr>
        </p:nvGraphicFramePr>
        <p:xfrm>
          <a:off x="506521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VY_32_INOVACE_TE_TP_04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říjen 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5324125"/>
              </p:ext>
            </p:extLst>
          </p:nvPr>
        </p:nvGraphicFramePr>
        <p:xfrm>
          <a:off x="506521" y="5458096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první pomoci při úrazu elektrickým proudem.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4543" y="33265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105522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BOZP, první pomoc při úrazu elektrickým proudem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841275" y="836712"/>
            <a:ext cx="7619156" cy="563231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b="1" u="sng" dirty="0" smtClean="0"/>
              <a:t>Bezpečnostní předpisy ve stavebnictví</a:t>
            </a:r>
          </a:p>
          <a:p>
            <a:pPr marL="342900" indent="-342900" algn="just">
              <a:buFont typeface="Wingdings" pitchFamily="2" charset="2"/>
              <a:buChar char="q"/>
            </a:pPr>
            <a:r>
              <a:rPr lang="cs-CZ" sz="2000" b="1" dirty="0" smtClean="0"/>
              <a:t>Obsluha strojů </a:t>
            </a:r>
            <a:r>
              <a:rPr lang="cs-CZ" sz="2000" dirty="0" smtClean="0"/>
              <a:t>– stavební stroje mohou obsluhovat pracovníci svéprávní, plnoletí a odborně způsobilí. Musí být vyškolení a přezkoušení z předpisů bezpečnosti práce. Obsluha se musí plně věnovat ovládání stroje, aby nedošlo k ohrožení bezpečnosti osob, stroje a konstrukcí. Obsluha nesmí uvést do chodu  stroj, na kterém byla zjištěna závada.</a:t>
            </a:r>
          </a:p>
          <a:p>
            <a:pPr marL="342900" indent="-342900" algn="just">
              <a:buFont typeface="Wingdings" pitchFamily="2" charset="2"/>
              <a:buChar char="q"/>
            </a:pPr>
            <a:r>
              <a:rPr lang="cs-CZ" sz="2000" b="1" dirty="0" smtClean="0"/>
              <a:t>Provozní podmínky strojů </a:t>
            </a:r>
            <a:r>
              <a:rPr lang="cs-CZ" sz="2000" dirty="0" smtClean="0"/>
              <a:t>– stroje musí být před uvedením do provozu vybaveny provozními doklady, bezpečnostními nátěry, značkami, tabulkami s nápisy, ochrannými kryty. Ovladače  strojů musí být zajištěny proti náhodnému spuštění.</a:t>
            </a:r>
          </a:p>
          <a:p>
            <a:pPr marL="342900" indent="-342900" algn="just">
              <a:buFont typeface="Wingdings" pitchFamily="2" charset="2"/>
              <a:buChar char="q"/>
            </a:pPr>
            <a:r>
              <a:rPr lang="cs-CZ" sz="2000" b="1" dirty="0" smtClean="0"/>
              <a:t>Zakázané činnosti:</a:t>
            </a:r>
            <a:endParaRPr lang="cs-CZ" sz="2000" dirty="0" smtClean="0"/>
          </a:p>
          <a:p>
            <a:pPr marL="800100" lvl="1" indent="-342900" algn="just">
              <a:buFont typeface="Wingdings" pitchFamily="2" charset="2"/>
              <a:buChar char="ü"/>
            </a:pPr>
            <a:r>
              <a:rPr lang="cs-CZ" sz="2000" dirty="0" smtClean="0"/>
              <a:t>Uvádět do chodu stroj, pokud jsou v jeho nebezpečném dosahu další pracovníci</a:t>
            </a:r>
          </a:p>
          <a:p>
            <a:pPr marL="800100" lvl="1" indent="-342900" algn="just">
              <a:buFont typeface="Wingdings" pitchFamily="2" charset="2"/>
              <a:buChar char="ü"/>
            </a:pPr>
            <a:r>
              <a:rPr lang="cs-CZ" sz="2000" dirty="0" smtClean="0"/>
              <a:t>Uvádět do chodu stroj, pokud jeho ochranné zařízení je poškozeno nebo odmontováno</a:t>
            </a:r>
          </a:p>
          <a:p>
            <a:pPr marL="800100" lvl="1" indent="-342900" algn="just">
              <a:buFont typeface="Wingdings" pitchFamily="2" charset="2"/>
              <a:buChar char="ü"/>
            </a:pPr>
            <a:r>
              <a:rPr lang="cs-CZ" sz="2000" dirty="0" smtClean="0"/>
              <a:t>Odstraňovat za provozu odpad z nebezpečných míst stroje</a:t>
            </a:r>
          </a:p>
          <a:p>
            <a:pPr marL="800100" lvl="1" indent="-342900" algn="just">
              <a:buFont typeface="Wingdings" pitchFamily="2" charset="2"/>
              <a:buChar char="ü"/>
            </a:pPr>
            <a:r>
              <a:rPr lang="cs-CZ" sz="2000" dirty="0" smtClean="0"/>
              <a:t>Provádět údržbu, čištění a opravy stroje, je-li stroj v chodu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13907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BOZP, první pomoc při úrazu elektrickým proudem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1144375"/>
              </p:ext>
            </p:extLst>
          </p:nvPr>
        </p:nvGraphicFramePr>
        <p:xfrm>
          <a:off x="467544" y="1268760"/>
          <a:ext cx="8208912" cy="219456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8208912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První pomoc</a:t>
                      </a:r>
                      <a:endParaRPr lang="cs-CZ" dirty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r>
                        <a:rPr lang="cs-CZ" dirty="0" smtClean="0"/>
                        <a:t>- </a:t>
                      </a: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Úrazy elektrickým proudem patří mezi častá zranění a jsou považovány vždy za urgentní. Vysoce riziková je každou kombinaci mokrého nebo vlhkého povrchu těla, vodivého prostředí a elektrického proudu.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Při úrazu elektrickým proudem jednáme uváženě, účelně a rychle.  Zbrklostí můžeme ublížit nejen postiženému, ale i sami sobě. Vždy se přesvědčte, že vám nehrozí riziko úrazu. </a:t>
                      </a:r>
                      <a:endParaRPr lang="cs-CZ" baseline="0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3\Desktop\DUM obrázky\úraz elektrickým proudem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3" y="3573016"/>
            <a:ext cx="3477063" cy="3036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516216" y="3861048"/>
            <a:ext cx="1944216" cy="6463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Symbol varující před úrazem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7356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BOZP, první pomoc při úrazu elektrickým proudem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5322990"/>
              </p:ext>
            </p:extLst>
          </p:nvPr>
        </p:nvGraphicFramePr>
        <p:xfrm>
          <a:off x="467544" y="1290464"/>
          <a:ext cx="8208912" cy="91440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8208912"/>
              </a:tblGrid>
              <a:tr h="385031">
                <a:tc>
                  <a:txBody>
                    <a:bodyPr/>
                    <a:lstStyle/>
                    <a:p>
                      <a:r>
                        <a:rPr lang="cs-CZ" sz="1800" b="0" i="0" u="sng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 prvním případě postiženého vyprostíme z dosahu elektrického proudu</a:t>
                      </a:r>
                      <a:r>
                        <a:rPr lang="cs-CZ" sz="1800" b="0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(vypneme hlavní vypínač, jističe, pomocí nevodivého materiálu buď odstraníme vodič nebo odtáhneme postiženého).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0412078"/>
              </p:ext>
            </p:extLst>
          </p:nvPr>
        </p:nvGraphicFramePr>
        <p:xfrm>
          <a:off x="467544" y="2492896"/>
          <a:ext cx="8208912" cy="393192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8208912"/>
              </a:tblGrid>
              <a:tr h="385031"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POSTUP:</a:t>
                      </a:r>
                    </a:p>
                    <a:p>
                      <a:r>
                        <a:rPr lang="cs-CZ" sz="1800" b="0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Zjistíme, zda je osoba v bezvědomí.</a:t>
                      </a:r>
                    </a:p>
                    <a:p>
                      <a:r>
                        <a:rPr lang="cs-CZ" sz="1800" b="0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Zavoláme pomoc z okolí.</a:t>
                      </a:r>
                    </a:p>
                    <a:p>
                      <a:r>
                        <a:rPr lang="cs-CZ" sz="1800" b="0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Zprůchodníme dýchací cesty a zjistíme, zda postižený dýchá.</a:t>
                      </a:r>
                    </a:p>
                    <a:p>
                      <a:r>
                        <a:rPr lang="cs-CZ" sz="1800" b="0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Voláme 155.</a:t>
                      </a:r>
                    </a:p>
                    <a:p>
                      <a:r>
                        <a:rPr lang="cs-CZ" sz="1800" b="0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Zahajujeme zevní srdeční masáž.</a:t>
                      </a:r>
                    </a:p>
                    <a:p>
                      <a:pPr lvl="1"/>
                      <a:r>
                        <a:rPr lang="cs-CZ" sz="1800" b="0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stlačujeme uprostřed hrudníku (dolní konec hrudní kosti, mezi bradavkami)</a:t>
                      </a:r>
                    </a:p>
                    <a:p>
                      <a:pPr lvl="1"/>
                      <a:r>
                        <a:rPr lang="cs-CZ" sz="1800" b="0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frekvence stlačení 100 - 120 za minutu</a:t>
                      </a:r>
                    </a:p>
                    <a:p>
                      <a:pPr lvl="1"/>
                      <a:r>
                        <a:rPr lang="cs-CZ" sz="1800" b="0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hloubka stlačení 5 - 6 cm (u dětí přibližně 1/3 předozadního průměru hrudníku)</a:t>
                      </a:r>
                    </a:p>
                    <a:p>
                      <a:r>
                        <a:rPr lang="cs-CZ" sz="1800" b="0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 zevní srdeční masáži pokračujeme, dokud:</a:t>
                      </a:r>
                    </a:p>
                    <a:p>
                      <a:pPr lvl="1"/>
                      <a:r>
                        <a:rPr lang="cs-CZ" sz="1800" b="0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neobnovíme krevní oběh a dýchání (objeví se známky života – kašlání, polykání, pohyb, otevření očí)</a:t>
                      </a:r>
                    </a:p>
                    <a:p>
                      <a:pPr lvl="1"/>
                      <a:r>
                        <a:rPr lang="cs-CZ" sz="1800" b="0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nedorazí ZZS</a:t>
                      </a:r>
                    </a:p>
                    <a:p>
                      <a:pPr lvl="1"/>
                      <a:r>
                        <a:rPr lang="cs-CZ" sz="1800" b="0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nedojde k úplnému vyčerpání zachránce.</a:t>
                      </a:r>
                      <a:endParaRPr lang="cs-CZ" sz="1800" b="0" i="0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0894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3712964"/>
            <a:ext cx="8280920" cy="175432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Co musíte nejprve udělat při zasazení osoby elektrickým proudem?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Jaké telefonní číslo má záchranná služba, hasiči?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Kolikrát za minutu stlačujeme hrudník při zevní masáži srdce?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4" y="6156012"/>
            <a:ext cx="828092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tx1"/>
                </a:solidFill>
              </a:rPr>
              <a:t>Použité zdroje: </a:t>
            </a:r>
            <a:r>
              <a:rPr lang="cs-CZ" sz="1200" dirty="0"/>
              <a:t>DUESENTRIEB. </a:t>
            </a:r>
            <a:r>
              <a:rPr lang="cs-CZ" sz="1200" i="1" dirty="0"/>
              <a:t>Wikipedia.cz</a:t>
            </a:r>
            <a:r>
              <a:rPr lang="cs-CZ" sz="1200" dirty="0"/>
              <a:t> [online]. [cit. </a:t>
            </a:r>
            <a:r>
              <a:rPr lang="cs-CZ" sz="1200" dirty="0" smtClean="0"/>
              <a:t>1.10.2012]. </a:t>
            </a:r>
            <a:r>
              <a:rPr lang="cs-CZ" sz="1200" dirty="0"/>
              <a:t>Dostupný na WWW: http://upload.wikimedia.org/wikipedia/commons/thumb/a/a9/High_voltage_warning.svg/600px-High_voltage_warning.svg.png</a:t>
            </a:r>
            <a:endParaRPr lang="cs-CZ" sz="1200" b="1" dirty="0" smtClean="0">
              <a:solidFill>
                <a:srgbClr val="FF0000"/>
              </a:solidFill>
            </a:endParaRPr>
          </a:p>
        </p:txBody>
      </p:sp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34664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BOZP, první pomoc při úrazu elektrickým proudem</a:t>
            </a:r>
          </a:p>
        </p:txBody>
      </p:sp>
      <p:sp>
        <p:nvSpPr>
          <p:cNvPr id="2" name="Obdélník 1"/>
          <p:cNvSpPr/>
          <p:nvPr/>
        </p:nvSpPr>
        <p:spPr>
          <a:xfrm>
            <a:off x="471950" y="3729226"/>
            <a:ext cx="179228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Otázky: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457200" y="267493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1548330"/>
              </p:ext>
            </p:extLst>
          </p:nvPr>
        </p:nvGraphicFramePr>
        <p:xfrm>
          <a:off x="467544" y="1340768"/>
          <a:ext cx="8280920" cy="155448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8280920"/>
              </a:tblGrid>
              <a:tr h="0">
                <a:tc>
                  <a:txBody>
                    <a:bodyPr/>
                    <a:lstStyle/>
                    <a:p>
                      <a:r>
                        <a:rPr lang="cs-CZ" sz="1800" b="1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Zevní srdeční masáž</a:t>
                      </a:r>
                      <a:endParaRPr lang="cs-CZ" sz="1800" b="1" i="0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stlačujeme uprostřed hrudníku (dolní část hrudní kosti mezi prsními bradavkami)</a:t>
                      </a:r>
                    </a:p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masírujeme s propnutýma rukama přeloženými zápěstími přes sebe (případně s propletenými prsty) kývavým pohybem celého těla</a:t>
                      </a:r>
                    </a:p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stlačujeme do hloubky 5 cm, u dětí do hloubky 1/3 hrudníku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3788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BOZP, první pomoc při úrazu elektrickým proudem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82776" y="1340768"/>
            <a:ext cx="8193679" cy="230832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 fontAlgn="t">
              <a:buAutoNum type="arabicPlain"/>
            </a:pPr>
            <a:r>
              <a:rPr lang="cs-CZ" dirty="0" smtClean="0">
                <a:solidFill>
                  <a:schemeClr val="tx1"/>
                </a:solidFill>
              </a:rPr>
              <a:t>vypneme </a:t>
            </a:r>
            <a:r>
              <a:rPr lang="cs-CZ" dirty="0">
                <a:solidFill>
                  <a:schemeClr val="tx1"/>
                </a:solidFill>
              </a:rPr>
              <a:t>hlavní vypínač, jističe, pomocí nevodivého materiálu buď odstraníme vodič nebo odtáhneme </a:t>
            </a:r>
            <a:r>
              <a:rPr lang="cs-CZ" dirty="0" smtClean="0">
                <a:solidFill>
                  <a:schemeClr val="tx1"/>
                </a:solidFill>
              </a:rPr>
              <a:t>postiženého</a:t>
            </a:r>
          </a:p>
          <a:p>
            <a:pPr marL="342900" indent="-342900" fontAlgn="t">
              <a:buAutoNum type="arabicPlain"/>
            </a:pPr>
            <a:r>
              <a:rPr lang="cs-CZ" dirty="0" smtClean="0">
                <a:solidFill>
                  <a:schemeClr val="tx1"/>
                </a:solidFill>
              </a:rPr>
              <a:t>155,150</a:t>
            </a:r>
          </a:p>
          <a:p>
            <a:pPr marL="342900" indent="-342900" fontAlgn="t">
              <a:buAutoNum type="arabicPlain"/>
            </a:pPr>
            <a:r>
              <a:rPr lang="cs-CZ" dirty="0" smtClean="0">
                <a:solidFill>
                  <a:schemeClr val="tx1"/>
                </a:solidFill>
              </a:rPr>
              <a:t>100 – 120 stlačení za minutu</a:t>
            </a:r>
          </a:p>
          <a:p>
            <a:pPr marL="342900" indent="-342900" fontAlgn="t">
              <a:buAutoNum type="arabicPlain"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82777" y="1492622"/>
            <a:ext cx="261885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Odpovědi: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99106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469</Words>
  <Application>Microsoft Office PowerPoint</Application>
  <PresentationFormat>Předvádění na obrazovce (4:3)</PresentationFormat>
  <Paragraphs>69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BOZP, první pomoc při úrazu elektrickým proudem</vt:lpstr>
      <vt:lpstr>BOZP, první pomoc při úrazu elektrickým proudem</vt:lpstr>
      <vt:lpstr>BOZP, první pomoc při úrazu elektrickým proudem</vt:lpstr>
      <vt:lpstr>BOZP, první pomoc při úrazu elektrickým proudem</vt:lpstr>
      <vt:lpstr>BOZP, první pomoc při úrazu elektrickým proudem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2</cp:revision>
  <dcterms:created xsi:type="dcterms:W3CDTF">2012-10-01T15:05:01Z</dcterms:created>
  <dcterms:modified xsi:type="dcterms:W3CDTF">2013-04-23T17:06:59Z</dcterms:modified>
</cp:coreProperties>
</file>