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13022-2FE0-499E-980A-A70791EF9F95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38A3C-8DB3-4EC3-B600-2A290382F8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59028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13022-2FE0-499E-980A-A70791EF9F95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38A3C-8DB3-4EC3-B600-2A290382F8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779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13022-2FE0-499E-980A-A70791EF9F95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38A3C-8DB3-4EC3-B600-2A290382F8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29577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13022-2FE0-499E-980A-A70791EF9F95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38A3C-8DB3-4EC3-B600-2A290382F8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37191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13022-2FE0-499E-980A-A70791EF9F95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38A3C-8DB3-4EC3-B600-2A290382F8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14935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13022-2FE0-499E-980A-A70791EF9F95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38A3C-8DB3-4EC3-B600-2A290382F8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451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13022-2FE0-499E-980A-A70791EF9F95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38A3C-8DB3-4EC3-B600-2A290382F8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28595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13022-2FE0-499E-980A-A70791EF9F95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38A3C-8DB3-4EC3-B600-2A290382F8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89787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13022-2FE0-499E-980A-A70791EF9F95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38A3C-8DB3-4EC3-B600-2A290382F8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40765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13022-2FE0-499E-980A-A70791EF9F95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38A3C-8DB3-4EC3-B600-2A290382F8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8975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13022-2FE0-499E-980A-A70791EF9F95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38A3C-8DB3-4EC3-B600-2A290382F8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0325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413022-2FE0-499E-980A-A70791EF9F95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938A3C-8DB3-4EC3-B600-2A290382F8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47766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7/7f/Autojerab-AD30.jpg/800px-Autojerab-AD30.jpg" TargetMode="External"/><Relationship Id="rId2" Type="http://schemas.openxmlformats.org/officeDocument/2006/relationships/hyperlink" Target="http://upload.wikimedia.org/wikipedia/commons/thumb/2/2b/Overhead_cranes_at_Rajaville_Jul2008.jpg/250px-Overhead_cranes_at_Rajaville_Jul2008.jpg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upload.wikimedia.org/wikipedia/commons/6/62/Polispasto2.jpg" TargetMode="External"/><Relationship Id="rId4" Type="http://schemas.openxmlformats.org/officeDocument/2006/relationships/hyperlink" Target="http://upload.wikimedia.org/wikipedia/commons/2/2b/Builders_hois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168526"/>
            <a:ext cx="8064896" cy="1077218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Stroje a zařízení pro svislou dopravu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4808777"/>
              </p:ext>
            </p:extLst>
          </p:nvPr>
        </p:nvGraphicFramePr>
        <p:xfrm>
          <a:off x="539552" y="2394313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VY_32_INOVACE_TE_TP_06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listopad  2012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1783325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tesařské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strojů a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zařízení pro svislou dopravu ve stavebnictví.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00916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Stroje a zařízení pro svislou dopravu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77024" y="1056144"/>
            <a:ext cx="8208912" cy="40011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000" dirty="0" smtClean="0"/>
              <a:t>Ve stavebnictví je svislá doprava při zdvihání, montáži a přemísťování břemen.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5126" y="1628800"/>
            <a:ext cx="8208912" cy="1323439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457200" indent="-457200" algn="just">
              <a:buFont typeface="+mj-lt"/>
              <a:buAutoNum type="arabicPeriod"/>
            </a:pPr>
            <a:r>
              <a:rPr lang="cs-CZ" sz="2000" b="1" u="sng" dirty="0" smtClean="0"/>
              <a:t>Stroje na dopravu tuhých látek </a:t>
            </a:r>
            <a:r>
              <a:rPr lang="cs-CZ" sz="2000" dirty="0" smtClean="0"/>
              <a:t>– zdviháky, kladkostroje, navíjedla, jeřáby, výtahy, dopravníky, plošinové vozíky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cs-CZ" sz="2000" b="1" u="sng" dirty="0" smtClean="0"/>
              <a:t>Stroje na dopravu kapalin potrubím  </a:t>
            </a:r>
            <a:r>
              <a:rPr lang="cs-CZ" sz="2000" dirty="0" smtClean="0"/>
              <a:t>– čerpadla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cs-CZ" sz="2000" b="1" u="sng" dirty="0" smtClean="0"/>
              <a:t>Stroje na dopravu plynných látek </a:t>
            </a:r>
            <a:r>
              <a:rPr lang="cs-CZ" sz="2000" dirty="0" smtClean="0"/>
              <a:t>– ventilátory, dmýchadla, kompresory,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7368" y="3153742"/>
            <a:ext cx="8199432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u="sng" dirty="0" smtClean="0"/>
              <a:t>Jeřáby </a:t>
            </a:r>
            <a:r>
              <a:rPr lang="cs-CZ" dirty="0" smtClean="0"/>
              <a:t>– mostové, portálové, stavební, samohybné na automobilovém podvozku, lanové, kolejové, věžové</a:t>
            </a:r>
            <a:endParaRPr lang="cs-CZ" b="1" u="sng" dirty="0" smtClean="0"/>
          </a:p>
        </p:txBody>
      </p:sp>
      <p:pic>
        <p:nvPicPr>
          <p:cNvPr id="3" name="Picture 2" descr="C:\Users\3\Pictures\mostový jeřáb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708" y="3999970"/>
            <a:ext cx="3938276" cy="2623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3\Pictures\autojeřáb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0259" y="3999971"/>
            <a:ext cx="3945678" cy="2623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6539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87368" y="1124744"/>
            <a:ext cx="4300656" cy="175432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u="sng" dirty="0" smtClean="0"/>
              <a:t>Stavební výtahy </a:t>
            </a:r>
            <a:r>
              <a:rPr lang="cs-CZ" dirty="0" smtClean="0"/>
              <a:t>– používají se pro přesun hmot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Stavební výtah stožárový lanový, stožárový s ozubeným hřebenem, 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Střešní výtahy – pro dopravu krytin při práci na střechách</a:t>
            </a: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87368" y="260648"/>
            <a:ext cx="8199432" cy="64807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Stroje a zařízení pro svislou dopravu</a:t>
            </a:r>
            <a:endParaRPr lang="cs-CZ" sz="24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0" name="Picture 2" descr="Builders_hoist.jpg (450×600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0610" y="1124744"/>
            <a:ext cx="3435846" cy="5328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87368" y="3284984"/>
            <a:ext cx="4300656" cy="120032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Pracovní plošiny </a:t>
            </a:r>
            <a:r>
              <a:rPr lang="cs-CZ" dirty="0" smtClean="0"/>
              <a:t>- pro práce ve výškách, 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Šplhací plošiny, závěsné lávky, závěsné klece, závěsné sedačky, závěsné kabiny. Mobilní vysokozdvižné plošiny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67544" y="4892967"/>
            <a:ext cx="4300656" cy="120032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Zdviháky </a:t>
            </a:r>
            <a:r>
              <a:rPr lang="cs-CZ" dirty="0" smtClean="0"/>
              <a:t>– k občasnému nadzdvihnutí těžkých </a:t>
            </a:r>
            <a:r>
              <a:rPr lang="cs-CZ" dirty="0"/>
              <a:t>b</a:t>
            </a:r>
            <a:r>
              <a:rPr lang="cs-CZ" dirty="0" smtClean="0"/>
              <a:t>řemen 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Hřebenové, šroubové, hydraulické, pneumatické</a:t>
            </a:r>
          </a:p>
        </p:txBody>
      </p:sp>
    </p:spTree>
    <p:extLst>
      <p:ext uri="{BB962C8B-B14F-4D97-AF65-F5344CB8AC3E}">
        <p14:creationId xmlns:p14="http://schemas.microsoft.com/office/powerpoint/2010/main" val="2867967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Stroje a zařízení pro svislou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dopravu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7024" y="1198493"/>
            <a:ext cx="8199432" cy="120032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u="sng" dirty="0" smtClean="0"/>
              <a:t>Kladkostroje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Přenosná zdvihadla, používaná na montážích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Mají malé rozměry a hmotnost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Násobné, šroubové a elektrické</a:t>
            </a:r>
          </a:p>
        </p:txBody>
      </p:sp>
      <p:pic>
        <p:nvPicPr>
          <p:cNvPr id="3074" name="Picture 2" descr="Polispasto2.jpg (375×599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5" y="2643634"/>
            <a:ext cx="2520279" cy="4025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3\Pictures\Search results for  klenby  - Wikimedia Commons_files\kladkostroj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5" y="2643634"/>
            <a:ext cx="2911645" cy="4025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0235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>
          <a:xfrm>
            <a:off x="457200" y="27463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Stroje a zařízení pro svislou dopravu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87368" y="1052736"/>
            <a:ext cx="8199432" cy="230832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u="sng" dirty="0" smtClean="0"/>
              <a:t>Stavební vrátky - navíjedla</a:t>
            </a:r>
            <a:endParaRPr lang="cs-CZ" dirty="0" smtClean="0"/>
          </a:p>
          <a:p>
            <a:pPr marL="285750" indent="-285750" algn="just">
              <a:buFont typeface="Wingdings" pitchFamily="2" charset="2"/>
              <a:buChar char="Ø"/>
            </a:pPr>
            <a:r>
              <a:rPr lang="cs-CZ" dirty="0" smtClean="0"/>
              <a:t>Ruční nebo motorové</a:t>
            </a:r>
          </a:p>
          <a:p>
            <a:pPr marL="285750" indent="-285750" algn="just">
              <a:buFont typeface="Wingdings" pitchFamily="2" charset="2"/>
              <a:buChar char="Ø"/>
            </a:pPr>
            <a:r>
              <a:rPr lang="cs-CZ" dirty="0" smtClean="0"/>
              <a:t>Břemena se zdvihají nebo táhnou ocelovým lanem, které se navíjí na buben</a:t>
            </a:r>
          </a:p>
          <a:p>
            <a:pPr marL="285750" indent="-285750" algn="just">
              <a:buFont typeface="Wingdings" pitchFamily="2" charset="2"/>
              <a:buChar char="Ø"/>
            </a:pPr>
            <a:r>
              <a:rPr lang="cs-CZ" b="1" dirty="0" smtClean="0"/>
              <a:t>Ruční navíjedla </a:t>
            </a:r>
            <a:r>
              <a:rPr lang="cs-CZ" dirty="0" smtClean="0"/>
              <a:t>– připevněna na sloupech lešení nebo na zdi. Skládají se z ocelového lana, navíjecího bubnu, kliky, převodu a brzdy.</a:t>
            </a:r>
          </a:p>
          <a:p>
            <a:pPr marL="285750" indent="-285750" algn="just">
              <a:buFont typeface="Wingdings" pitchFamily="2" charset="2"/>
              <a:buChar char="Ø"/>
            </a:pPr>
            <a:r>
              <a:rPr lang="cs-CZ" dirty="0" smtClean="0"/>
              <a:t>Ruční stavební vrátek – rumpál </a:t>
            </a:r>
          </a:p>
          <a:p>
            <a:pPr marL="285750" indent="-285750" algn="just">
              <a:buFont typeface="Wingdings" pitchFamily="2" charset="2"/>
              <a:buChar char="Ø"/>
            </a:pPr>
            <a:r>
              <a:rPr lang="cs-CZ" b="1" dirty="0" smtClean="0"/>
              <a:t>Motorová navíjedla </a:t>
            </a:r>
            <a:r>
              <a:rPr lang="cs-CZ" dirty="0" smtClean="0"/>
              <a:t>– buď samostatný </a:t>
            </a:r>
            <a:r>
              <a:rPr lang="cs-CZ" dirty="0"/>
              <a:t>stroj nebo tvoří </a:t>
            </a:r>
            <a:r>
              <a:rPr lang="cs-CZ" dirty="0" smtClean="0"/>
              <a:t>součást </a:t>
            </a:r>
            <a:r>
              <a:rPr lang="cs-CZ" dirty="0"/>
              <a:t>stavebních </a:t>
            </a:r>
            <a:r>
              <a:rPr lang="cs-CZ" dirty="0" smtClean="0"/>
              <a:t>výtahů,</a:t>
            </a:r>
          </a:p>
          <a:p>
            <a:pPr algn="just"/>
            <a:r>
              <a:rPr lang="cs-CZ" dirty="0"/>
              <a:t> </a:t>
            </a:r>
            <a:r>
              <a:rPr lang="cs-CZ" dirty="0" smtClean="0"/>
              <a:t>     jsou stále bržděné</a:t>
            </a:r>
            <a:endParaRPr lang="cs-CZ" dirty="0"/>
          </a:p>
        </p:txBody>
      </p:sp>
      <p:pic>
        <p:nvPicPr>
          <p:cNvPr id="1026" name="Picture 2" descr="C:\Users\3\Desktop\DUM obrázky\2013-01-02\DSC0106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772400" y="-5829300"/>
            <a:ext cx="7411200" cy="555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72284" y="3573016"/>
            <a:ext cx="3235620" cy="147732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u="sng" dirty="0" smtClean="0"/>
              <a:t>Skluzná potrubí a žlaby</a:t>
            </a:r>
            <a:endParaRPr lang="cs-CZ" dirty="0" smtClean="0"/>
          </a:p>
          <a:p>
            <a:pPr marL="285750" indent="-285750" algn="just">
              <a:buFont typeface="Wingdings" pitchFamily="2" charset="2"/>
              <a:buChar char="Ø"/>
            </a:pPr>
            <a:r>
              <a:rPr lang="cs-CZ" dirty="0" smtClean="0"/>
              <a:t>Použití při opravách střech nebo interiérů pro dopravu sutě do dopravních prostředků</a:t>
            </a:r>
          </a:p>
        </p:txBody>
      </p:sp>
      <p:pic>
        <p:nvPicPr>
          <p:cNvPr id="2" name="Picture 2" descr="C:\Users\1\Desktop\DUM obrázky\2013-02-04\DSC01327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846" t="53949"/>
          <a:stretch/>
        </p:blipFill>
        <p:spPr bwMode="auto">
          <a:xfrm>
            <a:off x="3923928" y="3573016"/>
            <a:ext cx="4762872" cy="3158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8028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0865498"/>
              </p:ext>
            </p:extLst>
          </p:nvPr>
        </p:nvGraphicFramePr>
        <p:xfrm>
          <a:off x="467544" y="980728"/>
          <a:ext cx="8280920" cy="3306636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40460"/>
                <a:gridCol w="4140460"/>
              </a:tblGrid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64108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Vyjmenuj stroje pro svislou dopravu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?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2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Vyjmenuj druhy jeřábů?</a:t>
                      </a:r>
                    </a:p>
                    <a:p>
                      <a:pPr marL="342900" indent="-342900">
                        <a:buFont typeface="+mj-lt"/>
                        <a:buAutoNum type="arabicPeriod" startAt="2"/>
                      </a:pPr>
                      <a:endParaRPr lang="cs-CZ" baseline="0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marL="342900" indent="-342900">
                        <a:buFont typeface="+mj-lt"/>
                        <a:buAutoNum type="arabicPeriod" startAt="2"/>
                      </a:pPr>
                      <a:endParaRPr lang="cs-CZ" baseline="0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342900" indent="-342900">
                        <a:buAutoNum type="arabicPeriod" startAt="3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 pracuje stavební vrátek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?</a:t>
                      </a:r>
                    </a:p>
                    <a:p>
                      <a:pPr marL="342900" indent="-342900">
                        <a:buAutoNum type="arabicPeriod" startAt="3"/>
                      </a:pPr>
                      <a:endParaRPr lang="cs-CZ" baseline="0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endParaRPr lang="cs-CZ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342900" indent="-342900">
                        <a:buAutoNum type="arabicPeriod" startAt="4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Jaké využití má skluzné potrubí?</a:t>
                      </a:r>
                    </a:p>
                    <a:p>
                      <a:pPr marL="0" indent="0">
                        <a:buNone/>
                      </a:pPr>
                      <a:endParaRPr lang="cs-CZ" baseline="0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4608004" y="1449650"/>
            <a:ext cx="40684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Zdviháky, kladkostroje, jeřáby, výtahy, dopravníky, čerpadla, kompresory,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54015" y="2123564"/>
            <a:ext cx="40684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mostové, portálové, stavební, samohybné na automobilovém podvozku, lanové, kolejové, věžové</a:t>
            </a:r>
            <a:endParaRPr lang="cs-CZ" b="1" u="sng" dirty="0"/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457200" y="20263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Stroje a zařízení pro svislou dopravu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457200" y="4581128"/>
            <a:ext cx="8219256" cy="212365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tx1"/>
                </a:solidFill>
              </a:rPr>
              <a:t>Použité zdroje:  </a:t>
            </a:r>
            <a:r>
              <a:rPr lang="cs-CZ" sz="1200" dirty="0"/>
              <a:t>METHEM. </a:t>
            </a:r>
            <a:r>
              <a:rPr lang="cs-CZ" sz="1200" i="1" dirty="0"/>
              <a:t>Wikipedia.cz</a:t>
            </a:r>
            <a:r>
              <a:rPr lang="cs-CZ" sz="1200" dirty="0"/>
              <a:t> [online]. [cit. </a:t>
            </a:r>
            <a:r>
              <a:rPr lang="cs-CZ" sz="1200" dirty="0" smtClean="0"/>
              <a:t>9.11.2012]. </a:t>
            </a:r>
            <a:r>
              <a:rPr lang="cs-CZ" sz="1200" dirty="0"/>
              <a:t>Dostupný na WWW: </a:t>
            </a: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upload.wikimedia.org/wikipedia/commons/thumb/2/2b/Overhead_cranes_at_Rajaville_Jul2008.jpg/250px-Overhead_cranes_at_Rajaville_Jul2008.jpg</a:t>
            </a:r>
            <a:endParaRPr lang="cs-CZ" sz="1200" dirty="0" smtClean="0"/>
          </a:p>
          <a:p>
            <a:r>
              <a:rPr lang="cs-CZ" sz="1200" dirty="0"/>
              <a:t>CKD MOBILNI JERABY A.S., SLANY, CZECH REPUBLIK. </a:t>
            </a:r>
            <a:r>
              <a:rPr lang="cs-CZ" sz="1200" i="1" dirty="0"/>
              <a:t>Wikipedia.cz</a:t>
            </a:r>
            <a:r>
              <a:rPr lang="cs-CZ" sz="1200" dirty="0"/>
              <a:t> [online]. [cit. 9.11.2012</a:t>
            </a:r>
            <a:r>
              <a:rPr lang="cs-CZ" sz="1200" dirty="0" smtClean="0"/>
              <a:t>]. </a:t>
            </a:r>
            <a:r>
              <a:rPr lang="cs-CZ" sz="1200" dirty="0"/>
              <a:t>Dostupný na WWW: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upload.wikimedia.org/wikipedia/commons/thumb/7/7f/Autojerab-AD30.jpg/800px-Autojerab-AD30.jpg</a:t>
            </a:r>
            <a:endParaRPr lang="cs-CZ" sz="1200" dirty="0" smtClean="0"/>
          </a:p>
          <a:p>
            <a:r>
              <a:rPr lang="cs-CZ" sz="1200" dirty="0"/>
              <a:t>ANTHONY APPLEYARD SLANY, CZECH REPUBLIK. </a:t>
            </a:r>
            <a:r>
              <a:rPr lang="cs-CZ" sz="1200" i="1" dirty="0"/>
              <a:t>Wikipedia.cz</a:t>
            </a:r>
            <a:r>
              <a:rPr lang="cs-CZ" sz="1200" dirty="0"/>
              <a:t> [online]. [cit. 9.11.2012</a:t>
            </a:r>
            <a:r>
              <a:rPr lang="cs-CZ" sz="1200" dirty="0" smtClean="0"/>
              <a:t>]. </a:t>
            </a:r>
            <a:r>
              <a:rPr lang="cs-CZ" sz="1200" dirty="0"/>
              <a:t>Dostupný na WWW: </a:t>
            </a: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upload.wikimedia.org/wikipedia/commons/2/2b/Builders_hoist.jpg</a:t>
            </a:r>
            <a:endParaRPr lang="cs-CZ" sz="1200" dirty="0" smtClean="0"/>
          </a:p>
          <a:p>
            <a:r>
              <a:rPr lang="cs-CZ" sz="1200" dirty="0"/>
              <a:t>DOM. </a:t>
            </a:r>
            <a:r>
              <a:rPr lang="cs-CZ" sz="1200" i="1" dirty="0"/>
              <a:t>Wikipedia.cz</a:t>
            </a:r>
            <a:r>
              <a:rPr lang="cs-CZ" sz="1200" dirty="0"/>
              <a:t> [online]. [cit. 9.11.2012</a:t>
            </a:r>
            <a:r>
              <a:rPr lang="cs-CZ" sz="1200" dirty="0" smtClean="0"/>
              <a:t>]. </a:t>
            </a:r>
            <a:r>
              <a:rPr lang="cs-CZ" sz="1200" dirty="0"/>
              <a:t>Dostupný na WWW: </a:t>
            </a:r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upload.wikimedia.org/wikipedia/commons/6/62/Polispasto2.jpg</a:t>
            </a:r>
            <a:endParaRPr lang="cs-CZ" sz="1200" dirty="0" smtClean="0"/>
          </a:p>
          <a:p>
            <a:r>
              <a:rPr lang="cs-CZ" sz="1200" dirty="0"/>
              <a:t>EN:USER:CROVAX200. </a:t>
            </a:r>
            <a:r>
              <a:rPr lang="cs-CZ" sz="1200" i="1" dirty="0"/>
              <a:t>Wikipedia.cz</a:t>
            </a:r>
            <a:r>
              <a:rPr lang="cs-CZ" sz="1200" dirty="0"/>
              <a:t> [online]. [cit</a:t>
            </a:r>
            <a:r>
              <a:rPr lang="cs-CZ" sz="1200" dirty="0" smtClean="0"/>
              <a:t>.</a:t>
            </a:r>
            <a:r>
              <a:rPr lang="cs-CZ" sz="1200" dirty="0"/>
              <a:t> 9.11.2012</a:t>
            </a:r>
            <a:r>
              <a:rPr lang="cs-CZ" sz="1200" dirty="0" smtClean="0"/>
              <a:t>]. </a:t>
            </a:r>
            <a:r>
              <a:rPr lang="cs-CZ" sz="1200" dirty="0"/>
              <a:t>Dostupný na WWW: http://upload.wikimedia.org/wikipedia/commons/thumb/5/55/Crane_Pulley.jpg/433px-Crane_Pulley.jpg</a:t>
            </a:r>
            <a:endParaRPr lang="cs-CZ" sz="1200" b="1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54015" y="2996952"/>
            <a:ext cx="40684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/>
              <a:t>Břemena se zdvihají nebo táhnou ocelovým lanem, které se navíjí na buben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654014" y="3645024"/>
            <a:ext cx="40224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Doprava sutě při opravě střechy nebo interiéru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8699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3" grpId="0"/>
      <p:bldP spid="1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</TotalTime>
  <Words>426</Words>
  <Application>Microsoft Office PowerPoint</Application>
  <PresentationFormat>Předvádění na obrazovce (4:3)</PresentationFormat>
  <Paragraphs>63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Stroje a zařízení pro svislou dopravu</vt:lpstr>
      <vt:lpstr>Prezentace aplikace PowerPoint</vt:lpstr>
      <vt:lpstr>Stroje a zařízení pro svislou dopravu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2012-11-09T14:10:47Z</dcterms:created>
  <dcterms:modified xsi:type="dcterms:W3CDTF">2012-11-09T17:18:25Z</dcterms:modified>
</cp:coreProperties>
</file>