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EFE07-DCC8-43A1-9C03-01212FA43E09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48D5C-FE4F-4351-B848-373AE60BC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628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EFE07-DCC8-43A1-9C03-01212FA43E09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48D5C-FE4F-4351-B848-373AE60BC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569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EFE07-DCC8-43A1-9C03-01212FA43E09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48D5C-FE4F-4351-B848-373AE60BC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285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EFE07-DCC8-43A1-9C03-01212FA43E09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48D5C-FE4F-4351-B848-373AE60BC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488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EFE07-DCC8-43A1-9C03-01212FA43E09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48D5C-FE4F-4351-B848-373AE60BC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146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EFE07-DCC8-43A1-9C03-01212FA43E09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48D5C-FE4F-4351-B848-373AE60BC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121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EFE07-DCC8-43A1-9C03-01212FA43E09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48D5C-FE4F-4351-B848-373AE60BC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096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EFE07-DCC8-43A1-9C03-01212FA43E09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48D5C-FE4F-4351-B848-373AE60BC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844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EFE07-DCC8-43A1-9C03-01212FA43E09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48D5C-FE4F-4351-B848-373AE60BC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132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EFE07-DCC8-43A1-9C03-01212FA43E09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48D5C-FE4F-4351-B848-373AE60BC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865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EFE07-DCC8-43A1-9C03-01212FA43E09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48D5C-FE4F-4351-B848-373AE60BC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083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FE07-DCC8-43A1-9C03-01212FA43E09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B48D5C-FE4F-4351-B848-373AE60BC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933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271662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Zajišťování venkovních a štítových zdi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0895737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VY_32_INOVACE_TP_TE_07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listopad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8642987"/>
              </p:ext>
            </p:extLst>
          </p:nvPr>
        </p:nvGraphicFramePr>
        <p:xfrm>
          <a:off x="506521" y="5458096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zajišťování venkovních a štítových zdí.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6407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Zajišťování venkovních a štítových zdí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3650" y="1124744"/>
            <a:ext cx="8208911" cy="163121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Půdní štítové zdi jsou tenčí než ostatní zdi, a proto se musí proti vyklopení zajistit ocelovými táhly připevněnými ke středním vaznicím. U krovů bez střední vaznice se připevní ocelové kleštiny na část krovu ztuženého fošnami. Závlače na vnější straně štítu se podloží fošnami, aby se zabezpečila větší plocha štítu.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043608" y="3645024"/>
            <a:ext cx="0" cy="26642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196008" y="3645024"/>
            <a:ext cx="0" cy="26642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043608" y="3645024"/>
            <a:ext cx="1524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96008" y="3789040"/>
            <a:ext cx="19358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268016" y="4977172"/>
            <a:ext cx="19358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259632" y="5129572"/>
            <a:ext cx="19358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268016" y="4977172"/>
            <a:ext cx="0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403648" y="5129572"/>
            <a:ext cx="0" cy="11797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556048" y="5129896"/>
            <a:ext cx="0" cy="11797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1556048" y="5129896"/>
            <a:ext cx="927720" cy="8913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1556048" y="5143544"/>
            <a:ext cx="1130096" cy="10937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471888" y="3789040"/>
            <a:ext cx="0" cy="252028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555776" y="3789040"/>
            <a:ext cx="0" cy="252028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1043608" y="364502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1043608" y="379742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1043608" y="394982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1043608" y="410222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1043608" y="425462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1033728" y="439240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1057256" y="453115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1043608" y="468355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1043608" y="483595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1043608" y="498835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1043608" y="515719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1043608" y="530959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1043608" y="546199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1043608" y="561439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1043608" y="576679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1043608" y="591919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1043608" y="607159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1043608" y="622399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940536" y="4786624"/>
            <a:ext cx="72008" cy="5456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899592" y="5015648"/>
            <a:ext cx="1152128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1727684" y="4246240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táhlo</a:t>
            </a:r>
            <a:endParaRPr lang="cs-CZ" sz="1600" dirty="0"/>
          </a:p>
        </p:txBody>
      </p:sp>
      <p:cxnSp>
        <p:nvCxnSpPr>
          <p:cNvPr id="52" name="Přímá spojnice se šipkou 51"/>
          <p:cNvCxnSpPr/>
          <p:nvPr/>
        </p:nvCxnSpPr>
        <p:spPr>
          <a:xfrm flipH="1">
            <a:off x="1556048" y="4531152"/>
            <a:ext cx="351656" cy="518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107504" y="4437112"/>
            <a:ext cx="6812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závlač</a:t>
            </a:r>
            <a:endParaRPr lang="cs-CZ" sz="1600" dirty="0"/>
          </a:p>
        </p:txBody>
      </p:sp>
      <p:cxnSp>
        <p:nvCxnSpPr>
          <p:cNvPr id="55" name="Přímá spojnice se šipkou 54"/>
          <p:cNvCxnSpPr>
            <a:stCxn id="53" idx="2"/>
          </p:cNvCxnSpPr>
          <p:nvPr/>
        </p:nvCxnSpPr>
        <p:spPr>
          <a:xfrm>
            <a:off x="448110" y="4775666"/>
            <a:ext cx="492426" cy="13229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179512" y="5517232"/>
            <a:ext cx="62863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fošny</a:t>
            </a:r>
            <a:endParaRPr lang="cs-CZ" sz="1600" dirty="0"/>
          </a:p>
        </p:txBody>
      </p:sp>
      <p:cxnSp>
        <p:nvCxnSpPr>
          <p:cNvPr id="58" name="Přímá spojnice se šipkou 57"/>
          <p:cNvCxnSpPr>
            <a:endCxn id="47" idx="2"/>
          </p:cNvCxnSpPr>
          <p:nvPr/>
        </p:nvCxnSpPr>
        <p:spPr>
          <a:xfrm flipV="1">
            <a:off x="694323" y="5332272"/>
            <a:ext cx="282217" cy="2433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2843808" y="4293096"/>
            <a:ext cx="14405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Střední vaznice</a:t>
            </a:r>
            <a:endParaRPr lang="cs-CZ" sz="1600" dirty="0"/>
          </a:p>
        </p:txBody>
      </p:sp>
      <p:cxnSp>
        <p:nvCxnSpPr>
          <p:cNvPr id="61" name="Přímá spojnice se šipkou 60"/>
          <p:cNvCxnSpPr/>
          <p:nvPr/>
        </p:nvCxnSpPr>
        <p:spPr>
          <a:xfrm flipH="1">
            <a:off x="2843808" y="4606389"/>
            <a:ext cx="504056" cy="48126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1\Desktop\DUM obrázky\2013-09-16\SAM_065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10839"/>
            <a:ext cx="4211538" cy="3158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4181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Zajišťování venkovních a štítových zdí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3650" y="1124744"/>
            <a:ext cx="8208911" cy="193899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Zajištění venkovních zdí pod štítem má být proti hlavní a střední zdi v úrovni stropů a má být rovnocenné s oporou, kterou poskytovával vybouraný dům. Konstrukce rozepření se zřizuje podle výšky budov, podle druhu a jakosti jednotlivých částí. Kromě štítu se zajišťují u některých budov rohy šikmými vzpěrami z kulatiny uklínovanými do kapes, a to ve výši okenních nadpraží, a do prahů z dřevěných trámců zajištěných kůly.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195736" y="3212976"/>
            <a:ext cx="0" cy="32403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187624" y="6453336"/>
            <a:ext cx="20882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79712" y="3212976"/>
            <a:ext cx="0" cy="32403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15616" y="5517232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101968" y="5373216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115616" y="4365104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115616" y="4509120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115616" y="3284984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15616" y="3429000"/>
            <a:ext cx="8640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95736" y="6453336"/>
            <a:ext cx="0" cy="404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835696" y="6453336"/>
            <a:ext cx="0" cy="404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195736" y="4548568"/>
            <a:ext cx="1224136" cy="177966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209384" y="4423464"/>
            <a:ext cx="1260000" cy="1836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3351534" y="6124360"/>
            <a:ext cx="455674" cy="37117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3275856" y="6021288"/>
            <a:ext cx="504000" cy="396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 rot="-2940000">
            <a:off x="2105113" y="4483395"/>
            <a:ext cx="180000" cy="36000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3275856" y="6417288"/>
            <a:ext cx="96764" cy="1191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755156" y="6021288"/>
            <a:ext cx="96764" cy="1191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851920" y="6124360"/>
            <a:ext cx="7200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209384" y="3540456"/>
            <a:ext cx="1368000" cy="266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-60000">
            <a:off x="2281746" y="3388053"/>
            <a:ext cx="1332000" cy="2736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 rot="-2940000">
            <a:off x="2106359" y="3418725"/>
            <a:ext cx="180000" cy="36000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rot="19550566">
            <a:off x="2401066" y="4965466"/>
            <a:ext cx="792000" cy="10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2483768" y="49318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816506" y="47114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947746" y="3140968"/>
            <a:ext cx="9302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podložka</a:t>
            </a:r>
            <a:endParaRPr lang="cs-CZ" sz="1600" dirty="0"/>
          </a:p>
        </p:txBody>
      </p:sp>
      <p:cxnSp>
        <p:nvCxnSpPr>
          <p:cNvPr id="55" name="Přímá spojnice se šipkou 54"/>
          <p:cNvCxnSpPr>
            <a:stCxn id="51" idx="1"/>
            <a:endCxn id="47" idx="3"/>
          </p:cNvCxnSpPr>
          <p:nvPr/>
        </p:nvCxnSpPr>
        <p:spPr>
          <a:xfrm flipH="1">
            <a:off x="2255404" y="3310245"/>
            <a:ext cx="692342" cy="585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39552" y="4818638"/>
            <a:ext cx="11006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Štítová zeď</a:t>
            </a:r>
            <a:endParaRPr lang="cs-CZ" sz="1600" dirty="0"/>
          </a:p>
        </p:txBody>
      </p:sp>
      <p:cxnSp>
        <p:nvCxnSpPr>
          <p:cNvPr id="58" name="Přímá spojnice se šipkou 57"/>
          <p:cNvCxnSpPr>
            <a:stCxn id="56" idx="3"/>
          </p:cNvCxnSpPr>
          <p:nvPr/>
        </p:nvCxnSpPr>
        <p:spPr>
          <a:xfrm>
            <a:off x="1640238" y="4987915"/>
            <a:ext cx="482244" cy="3155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4139952" y="6237312"/>
            <a:ext cx="5651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práh</a:t>
            </a:r>
            <a:endParaRPr lang="cs-CZ" sz="1600" dirty="0"/>
          </a:p>
        </p:txBody>
      </p:sp>
      <p:cxnSp>
        <p:nvCxnSpPr>
          <p:cNvPr id="63" name="Přímá spojnice se šipkou 62"/>
          <p:cNvCxnSpPr>
            <a:stCxn id="59" idx="1"/>
          </p:cNvCxnSpPr>
          <p:nvPr/>
        </p:nvCxnSpPr>
        <p:spPr>
          <a:xfrm flipH="1" flipV="1">
            <a:off x="3579371" y="6309947"/>
            <a:ext cx="560581" cy="966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ovnoramenný trojúhelník 63"/>
          <p:cNvSpPr/>
          <p:nvPr/>
        </p:nvSpPr>
        <p:spPr>
          <a:xfrm rot="2880000" flipH="1">
            <a:off x="3381123" y="6140360"/>
            <a:ext cx="72008" cy="25667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Rovnoramenný trojúhelník 64"/>
          <p:cNvSpPr/>
          <p:nvPr/>
        </p:nvSpPr>
        <p:spPr>
          <a:xfrm rot="2880000" flipH="1">
            <a:off x="3574467" y="6001814"/>
            <a:ext cx="72008" cy="25667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2411760" y="6021288"/>
            <a:ext cx="5672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klíny</a:t>
            </a:r>
            <a:endParaRPr lang="cs-CZ" sz="1600" dirty="0"/>
          </a:p>
        </p:txBody>
      </p:sp>
      <p:cxnSp>
        <p:nvCxnSpPr>
          <p:cNvPr id="70" name="Přímá spojnice se šipkou 69"/>
          <p:cNvCxnSpPr/>
          <p:nvPr/>
        </p:nvCxnSpPr>
        <p:spPr>
          <a:xfrm>
            <a:off x="2938023" y="6190565"/>
            <a:ext cx="426114" cy="6475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3511778" y="4746630"/>
            <a:ext cx="7324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vzpěra</a:t>
            </a:r>
            <a:endParaRPr lang="cs-CZ" sz="1600" dirty="0"/>
          </a:p>
        </p:txBody>
      </p:sp>
      <p:cxnSp>
        <p:nvCxnSpPr>
          <p:cNvPr id="73" name="Přímá spojnice se šipkou 72"/>
          <p:cNvCxnSpPr>
            <a:stCxn id="71" idx="1"/>
          </p:cNvCxnSpPr>
          <p:nvPr/>
        </p:nvCxnSpPr>
        <p:spPr>
          <a:xfrm flipH="1">
            <a:off x="2998865" y="4915907"/>
            <a:ext cx="512913" cy="74534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>
            <a:stCxn id="71" idx="1"/>
          </p:cNvCxnSpPr>
          <p:nvPr/>
        </p:nvCxnSpPr>
        <p:spPr>
          <a:xfrm flipH="1">
            <a:off x="3170978" y="4915907"/>
            <a:ext cx="340800" cy="24128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3324238" y="4149080"/>
            <a:ext cx="8251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kleština</a:t>
            </a:r>
            <a:endParaRPr lang="cs-CZ" sz="1600" dirty="0"/>
          </a:p>
        </p:txBody>
      </p:sp>
      <p:cxnSp>
        <p:nvCxnSpPr>
          <p:cNvPr id="79" name="Přímá spojnice se šipkou 78"/>
          <p:cNvCxnSpPr>
            <a:stCxn id="77" idx="1"/>
            <a:endCxn id="48" idx="0"/>
          </p:cNvCxnSpPr>
          <p:nvPr/>
        </p:nvCxnSpPr>
        <p:spPr>
          <a:xfrm flipH="1">
            <a:off x="2766747" y="4318357"/>
            <a:ext cx="557491" cy="6564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1979712" y="3212976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H="1">
            <a:off x="1995632" y="33244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H="1">
            <a:off x="2007008" y="34768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H="1">
            <a:off x="2007008" y="36292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>
            <a:off x="1979712" y="37816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1980335" y="39340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H="1">
            <a:off x="1979712" y="40864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>
            <a:off x="1979712" y="42388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H="1">
            <a:off x="1979712" y="43912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1979712" y="45436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1979712" y="46960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1979712" y="48484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1979712" y="50008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flipH="1">
            <a:off x="1979712" y="51532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>
            <a:off x="1979712" y="53056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1979712" y="54580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H="1">
            <a:off x="1979712" y="56104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1979712" y="57628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1979712" y="59152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flipH="1">
            <a:off x="1979712" y="60676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H="1">
            <a:off x="1979712" y="6220032"/>
            <a:ext cx="215401" cy="15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flipH="1">
            <a:off x="1835696" y="6372432"/>
            <a:ext cx="359418" cy="2832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H="1">
            <a:off x="1835696" y="6524832"/>
            <a:ext cx="359418" cy="2832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1966064" y="6677232"/>
            <a:ext cx="229050" cy="1807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1818280" y="3284984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1691680" y="3284984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1547664" y="3284984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1403648" y="3284984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>
            <a:off x="1259632" y="3284984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1115616" y="3284984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1835696" y="4356720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1691680" y="4365104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1547664" y="4365104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>
            <a:off x="1403648" y="4365104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>
            <a:off x="1259632" y="4365104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1115616" y="4365104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1835696" y="5364832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1705328" y="5378480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1547664" y="5373216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>
            <a:off x="1403648" y="5373216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>
            <a:off x="1259632" y="5373216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>
            <a:off x="1115616" y="5373216"/>
            <a:ext cx="144016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flipH="1">
            <a:off x="1259632" y="6471800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flipH="1">
            <a:off x="1412032" y="6470752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flipH="1">
            <a:off x="1564432" y="6498048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flipH="1">
            <a:off x="2267744" y="6466984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flipH="1">
            <a:off x="2420144" y="6480632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flipH="1">
            <a:off x="2600488" y="6494280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flipH="1">
            <a:off x="3059832" y="6498048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H="1">
            <a:off x="3275856" y="6156066"/>
            <a:ext cx="531352" cy="6115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H="1">
            <a:off x="3455552" y="6156066"/>
            <a:ext cx="540384" cy="6115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>
            <a:off x="4968432" y="6124360"/>
            <a:ext cx="349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>
            <a:off x="4932040" y="5517232"/>
            <a:ext cx="3492000" cy="0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>
            <a:off x="4932040" y="5373216"/>
            <a:ext cx="3492000" cy="0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>
            <a:off x="4968432" y="4509120"/>
            <a:ext cx="3492000" cy="0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>
            <a:off x="4963104" y="4365104"/>
            <a:ext cx="3492000" cy="0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>
            <a:off x="4932040" y="3429000"/>
            <a:ext cx="3492000" cy="0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>
            <a:off x="4932040" y="3284984"/>
            <a:ext cx="3492000" cy="0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6516216" y="3465312"/>
            <a:ext cx="0" cy="266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>
            <a:off x="6615520" y="3460360"/>
            <a:ext cx="0" cy="266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7812360" y="3469944"/>
            <a:ext cx="0" cy="266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>
            <a:off x="7925312" y="3456296"/>
            <a:ext cx="0" cy="266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>
            <a:off x="5220072" y="3474896"/>
            <a:ext cx="0" cy="266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>
            <a:off x="5319376" y="3469944"/>
            <a:ext cx="0" cy="266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Obdélník 154"/>
          <p:cNvSpPr/>
          <p:nvPr/>
        </p:nvSpPr>
        <p:spPr>
          <a:xfrm rot="180000">
            <a:off x="5155006" y="3418611"/>
            <a:ext cx="216000" cy="72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bdélník 155"/>
          <p:cNvSpPr/>
          <p:nvPr/>
        </p:nvSpPr>
        <p:spPr>
          <a:xfrm rot="180000">
            <a:off x="6442495" y="3434603"/>
            <a:ext cx="216000" cy="72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bdélník 156"/>
          <p:cNvSpPr/>
          <p:nvPr/>
        </p:nvSpPr>
        <p:spPr>
          <a:xfrm rot="180000">
            <a:off x="7756055" y="3434603"/>
            <a:ext cx="216000" cy="72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8" name="Přímá spojnice 157"/>
          <p:cNvCxnSpPr/>
          <p:nvPr/>
        </p:nvCxnSpPr>
        <p:spPr>
          <a:xfrm flipH="1">
            <a:off x="5031344" y="6151656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flipH="1">
            <a:off x="5183744" y="6165304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 flipH="1">
            <a:off x="5364088" y="6178952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flipH="1">
            <a:off x="5881792" y="6138008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flipH="1">
            <a:off x="6034192" y="6151656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 flipH="1">
            <a:off x="6214536" y="6165304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 flipH="1">
            <a:off x="6701176" y="6124360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 flipH="1">
            <a:off x="6853576" y="6138008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flipH="1">
            <a:off x="7033920" y="6151656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flipH="1">
            <a:off x="7475848" y="6147888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H="1">
            <a:off x="7628248" y="6161536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flipH="1">
            <a:off x="7808592" y="6175184"/>
            <a:ext cx="288032" cy="314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flipH="1">
            <a:off x="5263006" y="5688344"/>
            <a:ext cx="260104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flipV="1">
            <a:off x="7866952" y="5517232"/>
            <a:ext cx="0" cy="3235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flipV="1">
            <a:off x="5264784" y="5521000"/>
            <a:ext cx="0" cy="3235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flipH="1">
            <a:off x="5175360" y="5583136"/>
            <a:ext cx="179512" cy="234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flipH="1">
            <a:off x="7761792" y="5571184"/>
            <a:ext cx="179512" cy="234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TextovéPole 178"/>
          <p:cNvSpPr txBox="1"/>
          <p:nvPr/>
        </p:nvSpPr>
        <p:spPr>
          <a:xfrm>
            <a:off x="6012160" y="5445224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3000 až  5000</a:t>
            </a:r>
            <a:endParaRPr lang="cs-CZ" sz="1600" dirty="0"/>
          </a:p>
        </p:txBody>
      </p:sp>
      <p:sp>
        <p:nvSpPr>
          <p:cNvPr id="180" name="Obdélník 179"/>
          <p:cNvSpPr/>
          <p:nvPr/>
        </p:nvSpPr>
        <p:spPr>
          <a:xfrm>
            <a:off x="7929080" y="4509120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Obdélník 180"/>
          <p:cNvSpPr/>
          <p:nvPr/>
        </p:nvSpPr>
        <p:spPr>
          <a:xfrm>
            <a:off x="7699336" y="4525040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Obdélník 181"/>
          <p:cNvSpPr/>
          <p:nvPr/>
        </p:nvSpPr>
        <p:spPr>
          <a:xfrm>
            <a:off x="6601872" y="4509120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Obdélník 182"/>
          <p:cNvSpPr/>
          <p:nvPr/>
        </p:nvSpPr>
        <p:spPr>
          <a:xfrm>
            <a:off x="6389616" y="4522768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Obdélník 183"/>
          <p:cNvSpPr/>
          <p:nvPr/>
        </p:nvSpPr>
        <p:spPr>
          <a:xfrm>
            <a:off x="5336792" y="4525040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Obdélník 184"/>
          <p:cNvSpPr/>
          <p:nvPr/>
        </p:nvSpPr>
        <p:spPr>
          <a:xfrm>
            <a:off x="5089704" y="4527312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Obdélník 185"/>
          <p:cNvSpPr/>
          <p:nvPr/>
        </p:nvSpPr>
        <p:spPr>
          <a:xfrm>
            <a:off x="5190520" y="4797200"/>
            <a:ext cx="432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Obdélník 186"/>
          <p:cNvSpPr/>
          <p:nvPr/>
        </p:nvSpPr>
        <p:spPr>
          <a:xfrm>
            <a:off x="5329272" y="4797152"/>
            <a:ext cx="432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Obdélník 187"/>
          <p:cNvSpPr/>
          <p:nvPr/>
        </p:nvSpPr>
        <p:spPr>
          <a:xfrm>
            <a:off x="6469248" y="4797152"/>
            <a:ext cx="432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Obdélník 188"/>
          <p:cNvSpPr/>
          <p:nvPr/>
        </p:nvSpPr>
        <p:spPr>
          <a:xfrm>
            <a:off x="6619288" y="4797152"/>
            <a:ext cx="432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Obdélník 189"/>
          <p:cNvSpPr/>
          <p:nvPr/>
        </p:nvSpPr>
        <p:spPr>
          <a:xfrm>
            <a:off x="7782808" y="4797152"/>
            <a:ext cx="432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Obdélník 190"/>
          <p:cNvSpPr/>
          <p:nvPr/>
        </p:nvSpPr>
        <p:spPr>
          <a:xfrm>
            <a:off x="7915432" y="4797152"/>
            <a:ext cx="432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5" name="Přímá spojnice se šipkou 194"/>
          <p:cNvCxnSpPr/>
          <p:nvPr/>
        </p:nvCxnSpPr>
        <p:spPr>
          <a:xfrm>
            <a:off x="4211960" y="5036549"/>
            <a:ext cx="1053156" cy="40185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se šipkou 197"/>
          <p:cNvCxnSpPr>
            <a:stCxn id="77" idx="3"/>
            <a:endCxn id="186" idx="1"/>
          </p:cNvCxnSpPr>
          <p:nvPr/>
        </p:nvCxnSpPr>
        <p:spPr>
          <a:xfrm>
            <a:off x="4149400" y="4318357"/>
            <a:ext cx="1041120" cy="69484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0185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Zajišťování venkovních a štítových zdí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5936" y="1196752"/>
            <a:ext cx="4684040" cy="255454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Rozepření z dlouhých kuláčů nebo z příhradových nosníků nemá být osazeno jako vodorovné, nýbrž na jedná straně jako mírně zešikmené. Do vodorovné a kolmé polohy se tato rozepření vhánějí sekerou nebo kladivem, až se dosáhne požadovaného upnutí. Upnutí se dokončuje táhlými klíny.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932040" y="4206567"/>
            <a:ext cx="3748309" cy="224676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Stavba nové budovy po vybourání může být spojena s prohloubením základů sousedních zdí, aby se zvětšil prostor v podzemí. Postupné podezdívání sousedních zdí je spojeno s předchozím podepřením.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683568" y="1196752"/>
            <a:ext cx="0" cy="2232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835968" y="1196752"/>
            <a:ext cx="0" cy="2232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419872" y="1196752"/>
            <a:ext cx="0" cy="2232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572272" y="1196752"/>
            <a:ext cx="0" cy="2232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395536" y="3429000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35968" y="3429000"/>
            <a:ext cx="258390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572272" y="3429000"/>
            <a:ext cx="2796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5536" y="2996952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95536" y="2924944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95536" y="2276872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95536" y="2204864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95536" y="1556792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95536" y="1484784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563888" y="2276872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563888" y="2204864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591184" y="1556792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591184" y="1484784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591184" y="2996952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591184" y="2924944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374153" y="1268760"/>
            <a:ext cx="45719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375160" y="1988840"/>
            <a:ext cx="45719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827584" y="1988840"/>
            <a:ext cx="45719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827584" y="1268760"/>
            <a:ext cx="45719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835968" y="3429000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683568" y="3573016"/>
            <a:ext cx="152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83568" y="3429000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563888" y="343276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3411488" y="3576784"/>
            <a:ext cx="152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411488" y="343276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539552" y="3501009"/>
            <a:ext cx="144016" cy="178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698064" y="3429000"/>
            <a:ext cx="288032" cy="2502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850464" y="3442648"/>
            <a:ext cx="288032" cy="2502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V="1">
            <a:off x="1310456" y="3429000"/>
            <a:ext cx="288032" cy="2502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1462856" y="3429000"/>
            <a:ext cx="288032" cy="2502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1615256" y="3429000"/>
            <a:ext cx="288032" cy="2502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2123728" y="3429000"/>
            <a:ext cx="288032" cy="2502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2276128" y="3429000"/>
            <a:ext cx="288032" cy="2502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2411760" y="3429000"/>
            <a:ext cx="288032" cy="2502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V="1">
            <a:off x="2843808" y="3429000"/>
            <a:ext cx="288032" cy="2502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996208" y="3429000"/>
            <a:ext cx="288032" cy="2502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3148608" y="3429000"/>
            <a:ext cx="288032" cy="2502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V="1">
            <a:off x="3505528" y="3419120"/>
            <a:ext cx="288032" cy="2502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3415680" y="1196752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3419872" y="1349152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3419872" y="1501552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3419872" y="1653952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3419872" y="1786464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3419872" y="192521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3419872" y="207761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3419872" y="223001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H="1">
            <a:off x="3419872" y="238241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H="1">
            <a:off x="3419872" y="253481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3419872" y="268721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3419872" y="283961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3419872" y="299201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flipH="1">
            <a:off x="3419872" y="314441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>
            <a:off x="3419872" y="329681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flipH="1">
            <a:off x="3419872" y="344921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683568" y="12327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H="1">
            <a:off x="683568" y="13851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H="1">
            <a:off x="683568" y="15375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H="1">
            <a:off x="683568" y="16899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>
            <a:off x="683568" y="18423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683568" y="19947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H="1">
            <a:off x="683568" y="21471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>
            <a:off x="683568" y="22995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H="1">
            <a:off x="683568" y="24519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683568" y="26043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683568" y="27567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683568" y="29091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683568" y="30615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flipH="1">
            <a:off x="683568" y="32139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>
            <a:off x="683568" y="3366356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683568" y="3477812"/>
            <a:ext cx="148208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" name="Obdélník 1024"/>
          <p:cNvSpPr/>
          <p:nvPr/>
        </p:nvSpPr>
        <p:spPr>
          <a:xfrm>
            <a:off x="3289504" y="1296056"/>
            <a:ext cx="72008" cy="45531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3289504" y="2010286"/>
            <a:ext cx="72008" cy="45531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99" name="Obdélník 98"/>
          <p:cNvSpPr/>
          <p:nvPr/>
        </p:nvSpPr>
        <p:spPr>
          <a:xfrm>
            <a:off x="876064" y="2020166"/>
            <a:ext cx="72008" cy="45531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00" name="Obdélník 99"/>
          <p:cNvSpPr/>
          <p:nvPr/>
        </p:nvSpPr>
        <p:spPr>
          <a:xfrm>
            <a:off x="889712" y="1290206"/>
            <a:ext cx="72008" cy="45531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027" name="Obdélník 1026"/>
          <p:cNvSpPr/>
          <p:nvPr/>
        </p:nvSpPr>
        <p:spPr>
          <a:xfrm>
            <a:off x="961720" y="1357860"/>
            <a:ext cx="2330904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957952" y="1682385"/>
            <a:ext cx="2330904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957952" y="2046193"/>
            <a:ext cx="2330904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944304" y="2375169"/>
            <a:ext cx="2330904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8" name="Obdélník 1027"/>
          <p:cNvSpPr/>
          <p:nvPr/>
        </p:nvSpPr>
        <p:spPr>
          <a:xfrm>
            <a:off x="1310455" y="1411903"/>
            <a:ext cx="72000" cy="25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1763696" y="1412776"/>
            <a:ext cx="72000" cy="25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2123736" y="1412776"/>
            <a:ext cx="72000" cy="25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2483776" y="1412776"/>
            <a:ext cx="72000" cy="25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2884760" y="1412776"/>
            <a:ext cx="72000" cy="25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2902168" y="2083232"/>
            <a:ext cx="72000" cy="28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2483768" y="2093112"/>
            <a:ext cx="72000" cy="28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2123728" y="2088176"/>
            <a:ext cx="72000" cy="28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1763688" y="2088176"/>
            <a:ext cx="72000" cy="28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délník 113"/>
          <p:cNvSpPr/>
          <p:nvPr/>
        </p:nvSpPr>
        <p:spPr>
          <a:xfrm>
            <a:off x="1300576" y="2091944"/>
            <a:ext cx="72000" cy="28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9" name="Obdélník 1028"/>
          <p:cNvSpPr/>
          <p:nvPr/>
        </p:nvSpPr>
        <p:spPr>
          <a:xfrm rot="3060000">
            <a:off x="1111644" y="1337751"/>
            <a:ext cx="72000" cy="39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bdélník 115"/>
          <p:cNvSpPr/>
          <p:nvPr/>
        </p:nvSpPr>
        <p:spPr>
          <a:xfrm rot="3060000">
            <a:off x="1084835" y="2025593"/>
            <a:ext cx="72000" cy="39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bdélník 116"/>
          <p:cNvSpPr/>
          <p:nvPr/>
        </p:nvSpPr>
        <p:spPr>
          <a:xfrm rot="3060000">
            <a:off x="1523861" y="2025311"/>
            <a:ext cx="72000" cy="39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bdélník 117"/>
          <p:cNvSpPr/>
          <p:nvPr/>
        </p:nvSpPr>
        <p:spPr>
          <a:xfrm rot="3060000">
            <a:off x="1539781" y="1326415"/>
            <a:ext cx="72000" cy="39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bdélník 118"/>
          <p:cNvSpPr/>
          <p:nvPr/>
        </p:nvSpPr>
        <p:spPr>
          <a:xfrm rot="3060000">
            <a:off x="1924845" y="2029079"/>
            <a:ext cx="72000" cy="39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bdélník 119"/>
          <p:cNvSpPr/>
          <p:nvPr/>
        </p:nvSpPr>
        <p:spPr>
          <a:xfrm rot="3060000">
            <a:off x="1940765" y="1340063"/>
            <a:ext cx="72000" cy="39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 rot="-2760000">
            <a:off x="2306269" y="1364665"/>
            <a:ext cx="72000" cy="32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 rot="-2940000">
            <a:off x="2696161" y="1357908"/>
            <a:ext cx="72000" cy="3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bdélník 122"/>
          <p:cNvSpPr/>
          <p:nvPr/>
        </p:nvSpPr>
        <p:spPr>
          <a:xfrm rot="-2820000">
            <a:off x="3090767" y="1357908"/>
            <a:ext cx="72000" cy="3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bdélník 123"/>
          <p:cNvSpPr/>
          <p:nvPr/>
        </p:nvSpPr>
        <p:spPr>
          <a:xfrm rot="-2760000">
            <a:off x="2314925" y="2048449"/>
            <a:ext cx="72000" cy="32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bdélník 124"/>
          <p:cNvSpPr/>
          <p:nvPr/>
        </p:nvSpPr>
        <p:spPr>
          <a:xfrm rot="-2940000">
            <a:off x="2692890" y="2037267"/>
            <a:ext cx="72000" cy="3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bdélník 125"/>
          <p:cNvSpPr/>
          <p:nvPr/>
        </p:nvSpPr>
        <p:spPr>
          <a:xfrm rot="-2820000">
            <a:off x="3094372" y="2047087"/>
            <a:ext cx="72000" cy="36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0" name="TextovéPole 1029"/>
          <p:cNvSpPr txBox="1"/>
          <p:nvPr/>
        </p:nvSpPr>
        <p:spPr>
          <a:xfrm>
            <a:off x="1671114" y="2780928"/>
            <a:ext cx="11006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Štítová zeď</a:t>
            </a:r>
            <a:endParaRPr lang="cs-CZ" sz="1600" dirty="0"/>
          </a:p>
        </p:txBody>
      </p:sp>
      <p:cxnSp>
        <p:nvCxnSpPr>
          <p:cNvPr id="1032" name="Přímá spojnice se šipkou 1031"/>
          <p:cNvCxnSpPr/>
          <p:nvPr/>
        </p:nvCxnSpPr>
        <p:spPr>
          <a:xfrm>
            <a:off x="2884760" y="2992016"/>
            <a:ext cx="602928" cy="251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se šipkou 1033"/>
          <p:cNvCxnSpPr>
            <a:stCxn id="1030" idx="1"/>
          </p:cNvCxnSpPr>
          <p:nvPr/>
        </p:nvCxnSpPr>
        <p:spPr>
          <a:xfrm flipH="1">
            <a:off x="759768" y="2950205"/>
            <a:ext cx="911346" cy="6696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5" name="TextovéPole 1034"/>
          <p:cNvSpPr txBox="1"/>
          <p:nvPr/>
        </p:nvSpPr>
        <p:spPr>
          <a:xfrm>
            <a:off x="1691680" y="836712"/>
            <a:ext cx="8172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rozpěra</a:t>
            </a:r>
            <a:endParaRPr lang="cs-CZ" sz="1600" dirty="0"/>
          </a:p>
        </p:txBody>
      </p:sp>
      <p:cxnSp>
        <p:nvCxnSpPr>
          <p:cNvPr id="1037" name="Přímá spojnice se šipkou 1036"/>
          <p:cNvCxnSpPr>
            <a:stCxn id="1035" idx="2"/>
            <a:endCxn id="120" idx="0"/>
          </p:cNvCxnSpPr>
          <p:nvPr/>
        </p:nvCxnSpPr>
        <p:spPr>
          <a:xfrm>
            <a:off x="2100286" y="1175266"/>
            <a:ext cx="30354" cy="2381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7510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Zajišťování venkovních a štítových zdí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2992485" y="1051744"/>
            <a:ext cx="5218" cy="48970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2580268" y="5948816"/>
            <a:ext cx="432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580268" y="5733024"/>
            <a:ext cx="0" cy="215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571120" y="5733024"/>
            <a:ext cx="20795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992485" y="5948816"/>
            <a:ext cx="0" cy="576296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20248" y="5949048"/>
            <a:ext cx="0" cy="576296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571120" y="5948816"/>
            <a:ext cx="0" cy="5762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515880" y="6512946"/>
            <a:ext cx="440043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2779079" y="4940936"/>
            <a:ext cx="0" cy="7920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575536" y="4958352"/>
            <a:ext cx="20795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579304" y="4837864"/>
            <a:ext cx="20795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764264" y="4032128"/>
            <a:ext cx="0" cy="7920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555776" y="4026016"/>
            <a:ext cx="20795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559544" y="3905528"/>
            <a:ext cx="20795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2764264" y="3113440"/>
            <a:ext cx="0" cy="7920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561888" y="3117208"/>
            <a:ext cx="20795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565656" y="2996720"/>
            <a:ext cx="20795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2764264" y="2204632"/>
            <a:ext cx="0" cy="7920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575536" y="2194752"/>
            <a:ext cx="20795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579304" y="2074264"/>
            <a:ext cx="20795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2992485" y="6453104"/>
            <a:ext cx="154800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/>
          <p:nvPr/>
        </p:nvCxnSpPr>
        <p:spPr>
          <a:xfrm>
            <a:off x="2992485" y="5084952"/>
            <a:ext cx="1283947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endCxn id="51" idx="4"/>
          </p:cNvCxnSpPr>
          <p:nvPr/>
        </p:nvCxnSpPr>
        <p:spPr>
          <a:xfrm>
            <a:off x="2997703" y="5196408"/>
            <a:ext cx="1116000" cy="118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2997703" y="5589008"/>
            <a:ext cx="790687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-120000">
            <a:off x="3007584" y="5686816"/>
            <a:ext cx="640522" cy="752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 rot="2880000">
            <a:off x="2954223" y="5523850"/>
            <a:ext cx="45719" cy="14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rot="2880000">
            <a:off x="2954223" y="5037174"/>
            <a:ext cx="45719" cy="14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ravoúhlý trojúhelník 49"/>
          <p:cNvSpPr/>
          <p:nvPr/>
        </p:nvSpPr>
        <p:spPr>
          <a:xfrm rot="10550970">
            <a:off x="3530239" y="6407714"/>
            <a:ext cx="360040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ravoúhlý trojúhelník 50"/>
          <p:cNvSpPr/>
          <p:nvPr/>
        </p:nvSpPr>
        <p:spPr>
          <a:xfrm rot="10550970">
            <a:off x="4045577" y="6409986"/>
            <a:ext cx="360040" cy="45719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Přímá spojnice 51"/>
          <p:cNvCxnSpPr/>
          <p:nvPr/>
        </p:nvCxnSpPr>
        <p:spPr>
          <a:xfrm flipV="1">
            <a:off x="2764264" y="1268760"/>
            <a:ext cx="0" cy="7920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2561888" y="1262648"/>
            <a:ext cx="20795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565656" y="1142160"/>
            <a:ext cx="20795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rot="-960000" flipV="1">
            <a:off x="2764264" y="1052736"/>
            <a:ext cx="19231" cy="856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bdélník 57"/>
          <p:cNvSpPr/>
          <p:nvPr/>
        </p:nvSpPr>
        <p:spPr>
          <a:xfrm>
            <a:off x="3004941" y="3288752"/>
            <a:ext cx="72000" cy="14088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031222" y="1095564"/>
            <a:ext cx="45719" cy="21174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3076941" y="2006256"/>
            <a:ext cx="45719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2" name="Přímá spojnice 61"/>
          <p:cNvCxnSpPr/>
          <p:nvPr/>
        </p:nvCxnSpPr>
        <p:spPr>
          <a:xfrm>
            <a:off x="3122660" y="2600676"/>
            <a:ext cx="37460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124932" y="2695272"/>
            <a:ext cx="37460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3079592" y="4077072"/>
            <a:ext cx="381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3052296" y="4005064"/>
            <a:ext cx="38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V="1">
            <a:off x="3004941" y="2744928"/>
            <a:ext cx="2679603" cy="21795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V="1">
            <a:off x="2952992" y="2744928"/>
            <a:ext cx="2572528" cy="21065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Obdélník 70"/>
          <p:cNvSpPr/>
          <p:nvPr/>
        </p:nvSpPr>
        <p:spPr>
          <a:xfrm rot="-2280000">
            <a:off x="2947762" y="4839301"/>
            <a:ext cx="45719" cy="14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5" name="Přímá spojnice 74"/>
          <p:cNvCxnSpPr/>
          <p:nvPr/>
        </p:nvCxnSpPr>
        <p:spPr>
          <a:xfrm>
            <a:off x="4355976" y="1172820"/>
            <a:ext cx="0" cy="5718616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>
            <a:stCxn id="59" idx="0"/>
          </p:cNvCxnSpPr>
          <p:nvPr/>
        </p:nvCxnSpPr>
        <p:spPr>
          <a:xfrm>
            <a:off x="3054082" y="1095564"/>
            <a:ext cx="2806526" cy="15413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3077248" y="1196752"/>
            <a:ext cx="2592000" cy="1399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Obdélník 79"/>
          <p:cNvSpPr/>
          <p:nvPr/>
        </p:nvSpPr>
        <p:spPr>
          <a:xfrm>
            <a:off x="4229376" y="2708928"/>
            <a:ext cx="266400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4229376" y="2523960"/>
            <a:ext cx="266400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4229376" y="3933064"/>
            <a:ext cx="266400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229376" y="4085464"/>
            <a:ext cx="266400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5" name="Přímá spojnice 84"/>
          <p:cNvCxnSpPr/>
          <p:nvPr/>
        </p:nvCxnSpPr>
        <p:spPr>
          <a:xfrm flipH="1">
            <a:off x="4338992" y="1912400"/>
            <a:ext cx="67808" cy="61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4256672" y="1889536"/>
            <a:ext cx="67808" cy="625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>
            <a:off x="3109644" y="1898752"/>
            <a:ext cx="1214836" cy="15129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rot="-120000" flipH="1">
            <a:off x="3139376" y="2002488"/>
            <a:ext cx="118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>
            <a:endCxn id="81" idx="1"/>
          </p:cNvCxnSpPr>
          <p:nvPr/>
        </p:nvCxnSpPr>
        <p:spPr>
          <a:xfrm>
            <a:off x="3131533" y="2140622"/>
            <a:ext cx="1097843" cy="4193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3133805" y="2238430"/>
            <a:ext cx="1097843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bdélník 108"/>
          <p:cNvSpPr/>
          <p:nvPr/>
        </p:nvSpPr>
        <p:spPr>
          <a:xfrm>
            <a:off x="4162236" y="2708928"/>
            <a:ext cx="72000" cy="129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1" name="Přímá spojnice 110"/>
          <p:cNvCxnSpPr>
            <a:stCxn id="60" idx="2"/>
          </p:cNvCxnSpPr>
          <p:nvPr/>
        </p:nvCxnSpPr>
        <p:spPr>
          <a:xfrm flipV="1">
            <a:off x="3099801" y="2780928"/>
            <a:ext cx="1062436" cy="3774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flipV="1">
            <a:off x="3131840" y="2681624"/>
            <a:ext cx="1062436" cy="3774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3040941" y="3356992"/>
            <a:ext cx="1121296" cy="5485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3070509" y="3468448"/>
            <a:ext cx="1121296" cy="5485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>
            <a:stCxn id="83" idx="1"/>
          </p:cNvCxnSpPr>
          <p:nvPr/>
        </p:nvCxnSpPr>
        <p:spPr>
          <a:xfrm flipH="1">
            <a:off x="3099802" y="4121464"/>
            <a:ext cx="1129574" cy="3067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flipH="1">
            <a:off x="3074777" y="4046008"/>
            <a:ext cx="1129575" cy="3067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Obdélník 119"/>
          <p:cNvSpPr/>
          <p:nvPr/>
        </p:nvSpPr>
        <p:spPr>
          <a:xfrm>
            <a:off x="4540485" y="6394744"/>
            <a:ext cx="45719" cy="3466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 rot="1551476">
            <a:off x="3006537" y="3670896"/>
            <a:ext cx="1332023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 rot="20700000">
            <a:off x="3053494" y="4200801"/>
            <a:ext cx="118800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4" name="Přímá spojnice 123"/>
          <p:cNvCxnSpPr/>
          <p:nvPr/>
        </p:nvCxnSpPr>
        <p:spPr>
          <a:xfrm flipV="1">
            <a:off x="5669248" y="2074264"/>
            <a:ext cx="1201744" cy="4263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V="1">
            <a:off x="5821648" y="2154270"/>
            <a:ext cx="1047072" cy="3574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5669248" y="2780928"/>
            <a:ext cx="1201744" cy="9259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>
            <a:endCxn id="137" idx="3"/>
          </p:cNvCxnSpPr>
          <p:nvPr/>
        </p:nvCxnSpPr>
        <p:spPr>
          <a:xfrm>
            <a:off x="5862592" y="2780928"/>
            <a:ext cx="1053719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6893672" y="1095564"/>
            <a:ext cx="0" cy="1142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Volný tvar 134"/>
          <p:cNvSpPr/>
          <p:nvPr/>
        </p:nvSpPr>
        <p:spPr>
          <a:xfrm>
            <a:off x="6728839" y="2224585"/>
            <a:ext cx="292802" cy="136478"/>
          </a:xfrm>
          <a:custGeom>
            <a:avLst/>
            <a:gdLst>
              <a:gd name="connsiteX0" fmla="*/ 166655 w 292802"/>
              <a:gd name="connsiteY0" fmla="*/ 0 h 136478"/>
              <a:gd name="connsiteX1" fmla="*/ 2882 w 292802"/>
              <a:gd name="connsiteY1" fmla="*/ 54591 h 136478"/>
              <a:gd name="connsiteX2" fmla="*/ 289485 w 292802"/>
              <a:gd name="connsiteY2" fmla="*/ 81887 h 136478"/>
              <a:gd name="connsiteX3" fmla="*/ 166655 w 292802"/>
              <a:gd name="connsiteY3" fmla="*/ 136478 h 136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2802" h="136478">
                <a:moveTo>
                  <a:pt x="166655" y="0"/>
                </a:moveTo>
                <a:cubicBezTo>
                  <a:pt x="74532" y="20471"/>
                  <a:pt x="-17590" y="40943"/>
                  <a:pt x="2882" y="54591"/>
                </a:cubicBezTo>
                <a:cubicBezTo>
                  <a:pt x="23354" y="68239"/>
                  <a:pt x="262190" y="68239"/>
                  <a:pt x="289485" y="81887"/>
                </a:cubicBezTo>
                <a:cubicBezTo>
                  <a:pt x="316781" y="95535"/>
                  <a:pt x="166655" y="136478"/>
                  <a:pt x="166655" y="13647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6" name="Přímá spojnice 135"/>
          <p:cNvCxnSpPr/>
          <p:nvPr/>
        </p:nvCxnSpPr>
        <p:spPr>
          <a:xfrm>
            <a:off x="6893672" y="2371790"/>
            <a:ext cx="0" cy="1142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Volný tvar 136"/>
          <p:cNvSpPr/>
          <p:nvPr/>
        </p:nvSpPr>
        <p:spPr>
          <a:xfrm>
            <a:off x="6749656" y="3508546"/>
            <a:ext cx="292802" cy="136478"/>
          </a:xfrm>
          <a:custGeom>
            <a:avLst/>
            <a:gdLst>
              <a:gd name="connsiteX0" fmla="*/ 166655 w 292802"/>
              <a:gd name="connsiteY0" fmla="*/ 0 h 136478"/>
              <a:gd name="connsiteX1" fmla="*/ 2882 w 292802"/>
              <a:gd name="connsiteY1" fmla="*/ 54591 h 136478"/>
              <a:gd name="connsiteX2" fmla="*/ 289485 w 292802"/>
              <a:gd name="connsiteY2" fmla="*/ 81887 h 136478"/>
              <a:gd name="connsiteX3" fmla="*/ 166655 w 292802"/>
              <a:gd name="connsiteY3" fmla="*/ 136478 h 136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2802" h="136478">
                <a:moveTo>
                  <a:pt x="166655" y="0"/>
                </a:moveTo>
                <a:cubicBezTo>
                  <a:pt x="74532" y="20471"/>
                  <a:pt x="-17590" y="40943"/>
                  <a:pt x="2882" y="54591"/>
                </a:cubicBezTo>
                <a:cubicBezTo>
                  <a:pt x="23354" y="68239"/>
                  <a:pt x="262190" y="68239"/>
                  <a:pt x="289485" y="81887"/>
                </a:cubicBezTo>
                <a:cubicBezTo>
                  <a:pt x="316781" y="95535"/>
                  <a:pt x="166655" y="136478"/>
                  <a:pt x="166655" y="13647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8" name="Přímá spojnice 137"/>
          <p:cNvCxnSpPr/>
          <p:nvPr/>
        </p:nvCxnSpPr>
        <p:spPr>
          <a:xfrm>
            <a:off x="6893672" y="3654286"/>
            <a:ext cx="0" cy="1142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Volný tvar 138"/>
          <p:cNvSpPr/>
          <p:nvPr/>
        </p:nvSpPr>
        <p:spPr>
          <a:xfrm>
            <a:off x="6749656" y="4804690"/>
            <a:ext cx="292802" cy="136478"/>
          </a:xfrm>
          <a:custGeom>
            <a:avLst/>
            <a:gdLst>
              <a:gd name="connsiteX0" fmla="*/ 166655 w 292802"/>
              <a:gd name="connsiteY0" fmla="*/ 0 h 136478"/>
              <a:gd name="connsiteX1" fmla="*/ 2882 w 292802"/>
              <a:gd name="connsiteY1" fmla="*/ 54591 h 136478"/>
              <a:gd name="connsiteX2" fmla="*/ 289485 w 292802"/>
              <a:gd name="connsiteY2" fmla="*/ 81887 h 136478"/>
              <a:gd name="connsiteX3" fmla="*/ 166655 w 292802"/>
              <a:gd name="connsiteY3" fmla="*/ 136478 h 136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2802" h="136478">
                <a:moveTo>
                  <a:pt x="166655" y="0"/>
                </a:moveTo>
                <a:cubicBezTo>
                  <a:pt x="74532" y="20471"/>
                  <a:pt x="-17590" y="40943"/>
                  <a:pt x="2882" y="54591"/>
                </a:cubicBezTo>
                <a:cubicBezTo>
                  <a:pt x="23354" y="68239"/>
                  <a:pt x="262190" y="68239"/>
                  <a:pt x="289485" y="81887"/>
                </a:cubicBezTo>
                <a:cubicBezTo>
                  <a:pt x="316781" y="95535"/>
                  <a:pt x="166655" y="136478"/>
                  <a:pt x="166655" y="13647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0" name="Přímá spojnice 139"/>
          <p:cNvCxnSpPr/>
          <p:nvPr/>
        </p:nvCxnSpPr>
        <p:spPr>
          <a:xfrm>
            <a:off x="6893672" y="4936782"/>
            <a:ext cx="0" cy="11428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Volný tvar 140"/>
          <p:cNvSpPr/>
          <p:nvPr/>
        </p:nvSpPr>
        <p:spPr>
          <a:xfrm>
            <a:off x="6749656" y="6100834"/>
            <a:ext cx="292802" cy="136478"/>
          </a:xfrm>
          <a:custGeom>
            <a:avLst/>
            <a:gdLst>
              <a:gd name="connsiteX0" fmla="*/ 166655 w 292802"/>
              <a:gd name="connsiteY0" fmla="*/ 0 h 136478"/>
              <a:gd name="connsiteX1" fmla="*/ 2882 w 292802"/>
              <a:gd name="connsiteY1" fmla="*/ 54591 h 136478"/>
              <a:gd name="connsiteX2" fmla="*/ 289485 w 292802"/>
              <a:gd name="connsiteY2" fmla="*/ 81887 h 136478"/>
              <a:gd name="connsiteX3" fmla="*/ 166655 w 292802"/>
              <a:gd name="connsiteY3" fmla="*/ 136478 h 136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2802" h="136478">
                <a:moveTo>
                  <a:pt x="166655" y="0"/>
                </a:moveTo>
                <a:cubicBezTo>
                  <a:pt x="74532" y="20471"/>
                  <a:pt x="-17590" y="40943"/>
                  <a:pt x="2882" y="54591"/>
                </a:cubicBezTo>
                <a:cubicBezTo>
                  <a:pt x="23354" y="68239"/>
                  <a:pt x="262190" y="68239"/>
                  <a:pt x="289485" y="81887"/>
                </a:cubicBezTo>
                <a:cubicBezTo>
                  <a:pt x="316781" y="95535"/>
                  <a:pt x="166655" y="136478"/>
                  <a:pt x="166655" y="13647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2" name="Přímá spojnice 141"/>
          <p:cNvCxnSpPr/>
          <p:nvPr/>
        </p:nvCxnSpPr>
        <p:spPr>
          <a:xfrm>
            <a:off x="6907320" y="6237312"/>
            <a:ext cx="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4" name="Obdélník 143"/>
          <p:cNvSpPr/>
          <p:nvPr/>
        </p:nvSpPr>
        <p:spPr>
          <a:xfrm rot="-2700000">
            <a:off x="3361786" y="3991189"/>
            <a:ext cx="45719" cy="8237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8" name="Přímá spojnice 147"/>
          <p:cNvCxnSpPr/>
          <p:nvPr/>
        </p:nvCxnSpPr>
        <p:spPr>
          <a:xfrm flipH="1">
            <a:off x="2753240" y="10527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flipH="1">
            <a:off x="2761920" y="12051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flipH="1">
            <a:off x="2753240" y="13575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flipH="1">
            <a:off x="2753240" y="15099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flipH="1">
            <a:off x="2753240" y="16623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flipH="1">
            <a:off x="2753240" y="18147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flipH="1">
            <a:off x="2753240" y="19671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flipH="1">
            <a:off x="2753240" y="21195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flipH="1">
            <a:off x="2753240" y="22719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flipH="1">
            <a:off x="2753240" y="24243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 flipH="1">
            <a:off x="2753240" y="25767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flipH="1">
            <a:off x="2753240" y="27291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 flipH="1">
            <a:off x="2753240" y="28815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flipH="1">
            <a:off x="2753240" y="30339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flipH="1">
            <a:off x="2753240" y="31863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 flipH="1">
            <a:off x="2753240" y="33387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 flipH="1">
            <a:off x="2753240" y="34911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 flipH="1">
            <a:off x="2753240" y="36435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flipH="1">
            <a:off x="2753240" y="3795936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flipH="1">
            <a:off x="2753240" y="3964144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H="1">
            <a:off x="2748272" y="4116544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flipH="1">
            <a:off x="2753240" y="4268944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flipH="1">
            <a:off x="2753240" y="4421344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flipH="1">
            <a:off x="2753240" y="4573744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 flipH="1">
            <a:off x="2753240" y="4726144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 flipH="1">
            <a:off x="2766888" y="487854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flipH="1">
            <a:off x="2766888" y="5017296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flipH="1">
            <a:off x="2780536" y="518334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 flipH="1">
            <a:off x="2789240" y="533574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flipH="1">
            <a:off x="2571120" y="5488144"/>
            <a:ext cx="434120" cy="352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flipH="1">
            <a:off x="2620248" y="5640544"/>
            <a:ext cx="384992" cy="30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flipH="1">
            <a:off x="2789240" y="5792944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flipH="1">
            <a:off x="2604256" y="1039112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>
            <a:off x="4457345" y="2487936"/>
            <a:ext cx="0" cy="36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>
            <a:off x="5237488" y="2465600"/>
            <a:ext cx="0" cy="36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>
            <a:off x="4850152" y="2465600"/>
            <a:ext cx="0" cy="36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nice 187"/>
          <p:cNvCxnSpPr/>
          <p:nvPr/>
        </p:nvCxnSpPr>
        <p:spPr>
          <a:xfrm>
            <a:off x="6245600" y="2451952"/>
            <a:ext cx="0" cy="36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>
            <a:off x="6677648" y="2448184"/>
            <a:ext cx="0" cy="36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>
            <a:off x="6677648" y="3878504"/>
            <a:ext cx="0" cy="36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>
            <a:off x="6235720" y="3861048"/>
            <a:ext cx="0" cy="36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>
            <a:off x="4445400" y="3861088"/>
            <a:ext cx="0" cy="36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>
            <a:off x="4846384" y="3864856"/>
            <a:ext cx="0" cy="36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>
            <a:off x="5237488" y="3888384"/>
            <a:ext cx="0" cy="36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>
            <a:off x="5669536" y="3847400"/>
            <a:ext cx="0" cy="36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6" name="Obdélník 195"/>
          <p:cNvSpPr/>
          <p:nvPr/>
        </p:nvSpPr>
        <p:spPr>
          <a:xfrm>
            <a:off x="4359744" y="2461832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Obdélník 196"/>
          <p:cNvSpPr/>
          <p:nvPr/>
        </p:nvSpPr>
        <p:spPr>
          <a:xfrm>
            <a:off x="4765688" y="2465600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Obdélník 197"/>
          <p:cNvSpPr/>
          <p:nvPr/>
        </p:nvSpPr>
        <p:spPr>
          <a:xfrm>
            <a:off x="5156792" y="2467872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Obdélník 198"/>
          <p:cNvSpPr/>
          <p:nvPr/>
        </p:nvSpPr>
        <p:spPr>
          <a:xfrm>
            <a:off x="6159944" y="2470144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Obdélník 199"/>
          <p:cNvSpPr/>
          <p:nvPr/>
        </p:nvSpPr>
        <p:spPr>
          <a:xfrm>
            <a:off x="6605640" y="2461832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Obdélník 200"/>
          <p:cNvSpPr/>
          <p:nvPr/>
        </p:nvSpPr>
        <p:spPr>
          <a:xfrm>
            <a:off x="6591992" y="2816936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Obdélník 201"/>
          <p:cNvSpPr/>
          <p:nvPr/>
        </p:nvSpPr>
        <p:spPr>
          <a:xfrm>
            <a:off x="6146296" y="2808224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3" name="Obdélník 202"/>
          <p:cNvSpPr/>
          <p:nvPr/>
        </p:nvSpPr>
        <p:spPr>
          <a:xfrm>
            <a:off x="5151832" y="2808224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Obdélník 203"/>
          <p:cNvSpPr/>
          <p:nvPr/>
        </p:nvSpPr>
        <p:spPr>
          <a:xfrm>
            <a:off x="4764496" y="2808224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Obdélník 204"/>
          <p:cNvSpPr/>
          <p:nvPr/>
        </p:nvSpPr>
        <p:spPr>
          <a:xfrm>
            <a:off x="4373392" y="2796848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" name="Obdélník 205"/>
          <p:cNvSpPr/>
          <p:nvPr/>
        </p:nvSpPr>
        <p:spPr>
          <a:xfrm>
            <a:off x="4346096" y="3869760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Obdélník 206"/>
          <p:cNvSpPr/>
          <p:nvPr/>
        </p:nvSpPr>
        <p:spPr>
          <a:xfrm>
            <a:off x="4769456" y="3861048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Obdélník 207"/>
          <p:cNvSpPr/>
          <p:nvPr/>
        </p:nvSpPr>
        <p:spPr>
          <a:xfrm>
            <a:off x="5156792" y="3861048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Obdélník 208"/>
          <p:cNvSpPr/>
          <p:nvPr/>
        </p:nvSpPr>
        <p:spPr>
          <a:xfrm>
            <a:off x="5583880" y="3874696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Obdélník 209"/>
          <p:cNvSpPr/>
          <p:nvPr/>
        </p:nvSpPr>
        <p:spPr>
          <a:xfrm>
            <a:off x="6142528" y="3874696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Obdélník 210"/>
          <p:cNvSpPr/>
          <p:nvPr/>
        </p:nvSpPr>
        <p:spPr>
          <a:xfrm>
            <a:off x="6596952" y="3874696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Obdélník 211"/>
          <p:cNvSpPr/>
          <p:nvPr/>
        </p:nvSpPr>
        <p:spPr>
          <a:xfrm>
            <a:off x="6578344" y="4185088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Obdélník 212"/>
          <p:cNvSpPr/>
          <p:nvPr/>
        </p:nvSpPr>
        <p:spPr>
          <a:xfrm>
            <a:off x="6132648" y="4162728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Obdélník 213"/>
          <p:cNvSpPr/>
          <p:nvPr/>
        </p:nvSpPr>
        <p:spPr>
          <a:xfrm>
            <a:off x="5580112" y="4192296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5" name="Obdélník 214"/>
          <p:cNvSpPr/>
          <p:nvPr/>
        </p:nvSpPr>
        <p:spPr>
          <a:xfrm>
            <a:off x="5151832" y="4198736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6" name="Obdélník 215"/>
          <p:cNvSpPr/>
          <p:nvPr/>
        </p:nvSpPr>
        <p:spPr>
          <a:xfrm>
            <a:off x="4760728" y="4190024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7" name="Obdélník 216"/>
          <p:cNvSpPr/>
          <p:nvPr/>
        </p:nvSpPr>
        <p:spPr>
          <a:xfrm>
            <a:off x="4359744" y="4180144"/>
            <a:ext cx="180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8" name="TextovéPole 217"/>
          <p:cNvSpPr txBox="1"/>
          <p:nvPr/>
        </p:nvSpPr>
        <p:spPr>
          <a:xfrm>
            <a:off x="7829776" y="2194752"/>
            <a:ext cx="5092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rošt</a:t>
            </a:r>
            <a:endParaRPr lang="cs-CZ" sz="1600" dirty="0"/>
          </a:p>
        </p:txBody>
      </p:sp>
      <p:cxnSp>
        <p:nvCxnSpPr>
          <p:cNvPr id="220" name="Přímá spojnice se šipkou 219"/>
          <p:cNvCxnSpPr/>
          <p:nvPr/>
        </p:nvCxnSpPr>
        <p:spPr>
          <a:xfrm flipH="1">
            <a:off x="6758344" y="2418430"/>
            <a:ext cx="927416" cy="1775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se šipkou 221"/>
          <p:cNvCxnSpPr>
            <a:endCxn id="82" idx="3"/>
          </p:cNvCxnSpPr>
          <p:nvPr/>
        </p:nvCxnSpPr>
        <p:spPr>
          <a:xfrm flipH="1">
            <a:off x="6893376" y="2470144"/>
            <a:ext cx="792384" cy="14989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" name="TextovéPole 222"/>
          <p:cNvSpPr txBox="1"/>
          <p:nvPr/>
        </p:nvSpPr>
        <p:spPr>
          <a:xfrm>
            <a:off x="4234236" y="5044008"/>
            <a:ext cx="24054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Kapsy  s  krátkými  fošnami</a:t>
            </a:r>
            <a:endParaRPr lang="cs-CZ" sz="1600" dirty="0"/>
          </a:p>
        </p:txBody>
      </p:sp>
      <p:cxnSp>
        <p:nvCxnSpPr>
          <p:cNvPr id="225" name="Přímá spojnice se šipkou 224"/>
          <p:cNvCxnSpPr>
            <a:stCxn id="223" idx="1"/>
            <a:endCxn id="71" idx="2"/>
          </p:cNvCxnSpPr>
          <p:nvPr/>
        </p:nvCxnSpPr>
        <p:spPr>
          <a:xfrm flipH="1" flipV="1">
            <a:off x="3014950" y="4968037"/>
            <a:ext cx="1219286" cy="2452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nice se šipkou 226"/>
          <p:cNvCxnSpPr>
            <a:stCxn id="223" idx="1"/>
            <a:endCxn id="48" idx="3"/>
          </p:cNvCxnSpPr>
          <p:nvPr/>
        </p:nvCxnSpPr>
        <p:spPr>
          <a:xfrm flipH="1" flipV="1">
            <a:off x="2992378" y="5126162"/>
            <a:ext cx="1241858" cy="8712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nice se šipkou 228"/>
          <p:cNvCxnSpPr>
            <a:stCxn id="223" idx="1"/>
            <a:endCxn id="47" idx="1"/>
          </p:cNvCxnSpPr>
          <p:nvPr/>
        </p:nvCxnSpPr>
        <p:spPr>
          <a:xfrm flipH="1">
            <a:off x="2961787" y="5213285"/>
            <a:ext cx="1272449" cy="36557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0" name="TextovéPole 229"/>
          <p:cNvSpPr txBox="1"/>
          <p:nvPr/>
        </p:nvSpPr>
        <p:spPr>
          <a:xfrm>
            <a:off x="1043608" y="5157192"/>
            <a:ext cx="11667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Podezdívka </a:t>
            </a:r>
            <a:endParaRPr lang="cs-CZ" sz="1600" dirty="0"/>
          </a:p>
        </p:txBody>
      </p:sp>
      <p:cxnSp>
        <p:nvCxnSpPr>
          <p:cNvPr id="232" name="Přímá spojnice se šipkou 231"/>
          <p:cNvCxnSpPr/>
          <p:nvPr/>
        </p:nvCxnSpPr>
        <p:spPr>
          <a:xfrm>
            <a:off x="1907704" y="5488144"/>
            <a:ext cx="905040" cy="74916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3" name="TextovéPole 232"/>
          <p:cNvSpPr txBox="1"/>
          <p:nvPr/>
        </p:nvSpPr>
        <p:spPr>
          <a:xfrm>
            <a:off x="5237488" y="5445224"/>
            <a:ext cx="12795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Šikmé vzpěry</a:t>
            </a:r>
            <a:endParaRPr lang="cs-CZ" sz="1600" dirty="0"/>
          </a:p>
        </p:txBody>
      </p:sp>
      <p:cxnSp>
        <p:nvCxnSpPr>
          <p:cNvPr id="235" name="Přímá spojnice se šipkou 234"/>
          <p:cNvCxnSpPr>
            <a:stCxn id="233" idx="1"/>
          </p:cNvCxnSpPr>
          <p:nvPr/>
        </p:nvCxnSpPr>
        <p:spPr>
          <a:xfrm flipH="1">
            <a:off x="3601589" y="5614501"/>
            <a:ext cx="1635899" cy="16927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se šipkou 236"/>
          <p:cNvCxnSpPr>
            <a:stCxn id="233" idx="1"/>
          </p:cNvCxnSpPr>
          <p:nvPr/>
        </p:nvCxnSpPr>
        <p:spPr>
          <a:xfrm flipH="1">
            <a:off x="3529056" y="5614501"/>
            <a:ext cx="1708432" cy="5545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9" name="Přímá spojnice 238"/>
          <p:cNvCxnSpPr/>
          <p:nvPr/>
        </p:nvCxnSpPr>
        <p:spPr>
          <a:xfrm flipH="1">
            <a:off x="1259632" y="5699139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Přímá spojnice 241"/>
          <p:cNvCxnSpPr/>
          <p:nvPr/>
        </p:nvCxnSpPr>
        <p:spPr>
          <a:xfrm flipH="1">
            <a:off x="1259632" y="5699139"/>
            <a:ext cx="367373" cy="27380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 flipH="1">
            <a:off x="1259632" y="5733024"/>
            <a:ext cx="648072" cy="5039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6" name="Přímá spojnice 245"/>
          <p:cNvCxnSpPr/>
          <p:nvPr/>
        </p:nvCxnSpPr>
        <p:spPr>
          <a:xfrm flipH="1">
            <a:off x="1259632" y="5733024"/>
            <a:ext cx="950770" cy="7923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8" name="Přímá spojnice 247"/>
          <p:cNvCxnSpPr/>
          <p:nvPr/>
        </p:nvCxnSpPr>
        <p:spPr>
          <a:xfrm flipH="1">
            <a:off x="1907704" y="6169073"/>
            <a:ext cx="671600" cy="5722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 flipH="1">
            <a:off x="2243504" y="6468675"/>
            <a:ext cx="322152" cy="27269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Přímá spojnice 251"/>
          <p:cNvCxnSpPr/>
          <p:nvPr/>
        </p:nvCxnSpPr>
        <p:spPr>
          <a:xfrm flipH="1">
            <a:off x="2502232" y="6520376"/>
            <a:ext cx="340376" cy="252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Přímá spojnice 252"/>
          <p:cNvCxnSpPr/>
          <p:nvPr/>
        </p:nvCxnSpPr>
        <p:spPr>
          <a:xfrm flipH="1">
            <a:off x="3151504" y="6525344"/>
            <a:ext cx="340376" cy="252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Přímá spojnice 253"/>
          <p:cNvCxnSpPr/>
          <p:nvPr/>
        </p:nvCxnSpPr>
        <p:spPr>
          <a:xfrm flipH="1">
            <a:off x="3439536" y="6525344"/>
            <a:ext cx="340376" cy="252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Přímá spojnice 254"/>
          <p:cNvCxnSpPr/>
          <p:nvPr/>
        </p:nvCxnSpPr>
        <p:spPr>
          <a:xfrm flipH="1">
            <a:off x="3727568" y="6525344"/>
            <a:ext cx="340376" cy="252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Přímá spojnice 255"/>
          <p:cNvCxnSpPr/>
          <p:nvPr/>
        </p:nvCxnSpPr>
        <p:spPr>
          <a:xfrm flipH="1">
            <a:off x="4519656" y="6525344"/>
            <a:ext cx="340376" cy="252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Přímá spojnice 256"/>
          <p:cNvCxnSpPr/>
          <p:nvPr/>
        </p:nvCxnSpPr>
        <p:spPr>
          <a:xfrm flipH="1">
            <a:off x="4807688" y="6525344"/>
            <a:ext cx="340376" cy="252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8" name="Přímá spojnice 257"/>
          <p:cNvCxnSpPr/>
          <p:nvPr/>
        </p:nvCxnSpPr>
        <p:spPr>
          <a:xfrm flipH="1">
            <a:off x="5095720" y="6525344"/>
            <a:ext cx="340376" cy="252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9" name="Přímá spojnice 258"/>
          <p:cNvCxnSpPr/>
          <p:nvPr/>
        </p:nvCxnSpPr>
        <p:spPr>
          <a:xfrm flipH="1">
            <a:off x="5798384" y="6525344"/>
            <a:ext cx="340376" cy="252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0" name="Přímá spojnice 259"/>
          <p:cNvCxnSpPr/>
          <p:nvPr/>
        </p:nvCxnSpPr>
        <p:spPr>
          <a:xfrm flipH="1">
            <a:off x="6103832" y="6525344"/>
            <a:ext cx="340376" cy="252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Přímá spojnice 260"/>
          <p:cNvCxnSpPr/>
          <p:nvPr/>
        </p:nvCxnSpPr>
        <p:spPr>
          <a:xfrm flipH="1">
            <a:off x="6391864" y="6525344"/>
            <a:ext cx="340376" cy="252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7217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Zajišťování venkovních a štítových zdí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650" y="1124744"/>
            <a:ext cx="8208911" cy="132343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u="sng" dirty="0" smtClean="0"/>
              <a:t>Zajištění štítových zdí</a:t>
            </a:r>
            <a:r>
              <a:rPr lang="cs-CZ" sz="2000" b="1" dirty="0" smtClean="0"/>
              <a:t> </a:t>
            </a:r>
            <a:r>
              <a:rPr lang="cs-CZ" sz="2000" dirty="0" smtClean="0"/>
              <a:t>– mezi dvěma řadovými domy v  tzv. proluce se zajišťují štítové zdi  buď šikmými vzpěrami nebo vodorovnými rozpěrami, osazenými mezi stojícími budovami. Rozepřen</a:t>
            </a:r>
            <a:r>
              <a:rPr lang="cs-CZ" sz="2000" b="1" dirty="0" smtClean="0"/>
              <a:t>í</a:t>
            </a:r>
            <a:r>
              <a:rPr lang="cs-CZ" sz="2000" dirty="0" smtClean="0"/>
              <a:t> štítových zdí  vedle novostavby může být zhotoveno i z příhradových nosníků.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3650" y="4005064"/>
            <a:ext cx="8208911" cy="255454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Hluboké a rozměrné stavební jámy vyžadují složité rozepření, které je náročné na spotřebu dřeva a většinou překáží při stavebních pracích. Jako rozpěry mohou sloužit bezešvé ocelové nastavitelné trouby, které vykazují značnou pevnost. Jejich předností je zároveň větší volný prostor a značná úspora dřeva. Trouby se jako  </a:t>
            </a:r>
            <a:r>
              <a:rPr lang="cs-CZ" sz="2000" dirty="0" err="1" smtClean="0"/>
              <a:t>rozpírací</a:t>
            </a:r>
            <a:r>
              <a:rPr lang="cs-CZ" sz="2000" dirty="0" smtClean="0"/>
              <a:t> prvky osazují na podložky tvaru lešeňové </a:t>
            </a:r>
            <a:r>
              <a:rPr lang="cs-CZ" sz="2000" dirty="0" err="1" smtClean="0"/>
              <a:t>nánožky</a:t>
            </a:r>
            <a:r>
              <a:rPr lang="cs-CZ" sz="2000" dirty="0" smtClean="0"/>
              <a:t> buď na výkop, nebo na vodorovný trám, případně na dřevěnou klínovou podložku, jíž se dosáhne požadované délky rozepření a vyztužení. Ocelové rozpěry se mohou používat i v prolukách k zajištění štítových zdí.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223032" y="2650560"/>
            <a:ext cx="0" cy="11521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35000" y="2636912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358936" y="3068960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358936" y="3284984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35000" y="3284984"/>
            <a:ext cx="0" cy="50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876256" y="2650560"/>
            <a:ext cx="0" cy="11521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164288" y="2636912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164288" y="3302044"/>
            <a:ext cx="0" cy="50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7177936" y="3068960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7177936" y="3284984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2236680" y="2746096"/>
            <a:ext cx="45719" cy="936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830537" y="2780928"/>
            <a:ext cx="45719" cy="936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295040" y="2749864"/>
            <a:ext cx="72000" cy="9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745896" y="2780928"/>
            <a:ext cx="72000" cy="9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367048" y="2924952"/>
            <a:ext cx="435600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367032" y="3501016"/>
            <a:ext cx="435600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 rot="-2700000">
            <a:off x="6433094" y="2923746"/>
            <a:ext cx="72008" cy="64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162288" y="2996952"/>
            <a:ext cx="72008" cy="504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 rot="-2700000">
            <a:off x="5870678" y="2923746"/>
            <a:ext cx="72008" cy="64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597528" y="2996952"/>
            <a:ext cx="72008" cy="504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 rot="2700000">
            <a:off x="2575726" y="2913866"/>
            <a:ext cx="72008" cy="64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843808" y="2996952"/>
            <a:ext cx="72008" cy="504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 rot="2700000">
            <a:off x="3129306" y="2927514"/>
            <a:ext cx="72008" cy="64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402456" y="2996952"/>
            <a:ext cx="72008" cy="504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rot="2700000">
            <a:off x="3674306" y="2927514"/>
            <a:ext cx="72008" cy="64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 rot="-2700000">
            <a:off x="5308262" y="2927514"/>
            <a:ext cx="72008" cy="64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035112" y="2996952"/>
            <a:ext cx="72008" cy="504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951224" y="2996952"/>
            <a:ext cx="72008" cy="504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 rot="-2700000">
            <a:off x="4763262" y="2913866"/>
            <a:ext cx="72008" cy="64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 rot="2700000">
            <a:off x="4236722" y="2927514"/>
            <a:ext cx="72008" cy="64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513640" y="2996952"/>
            <a:ext cx="72008" cy="504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H="1">
            <a:off x="1935000" y="2636912"/>
            <a:ext cx="288032" cy="288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1763688" y="2802960"/>
            <a:ext cx="463112" cy="482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rot="180000" flipH="1">
            <a:off x="1935000" y="2941712"/>
            <a:ext cx="305448" cy="343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1938768" y="3121408"/>
            <a:ext cx="288032" cy="288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1938768" y="3273808"/>
            <a:ext cx="288032" cy="288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1938768" y="3426208"/>
            <a:ext cx="288032" cy="288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-180000" flipH="1">
            <a:off x="1995244" y="3578608"/>
            <a:ext cx="248972" cy="210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-300000" flipH="1">
            <a:off x="1574960" y="3068952"/>
            <a:ext cx="288032" cy="2330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-300000" flipH="1">
            <a:off x="1413258" y="3067079"/>
            <a:ext cx="288032" cy="2330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1372314" y="3065193"/>
            <a:ext cx="133310" cy="1286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1948648" y="2634796"/>
            <a:ext cx="139076" cy="1051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6876256" y="2636912"/>
            <a:ext cx="288032" cy="288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6876256" y="2789312"/>
            <a:ext cx="288032" cy="288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6876256" y="2941712"/>
            <a:ext cx="288032" cy="288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6876256" y="3094112"/>
            <a:ext cx="288032" cy="288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6876256" y="3094112"/>
            <a:ext cx="432048" cy="4404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6876256" y="3398912"/>
            <a:ext cx="288032" cy="288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rot="420000" flipH="1">
            <a:off x="6975560" y="3551312"/>
            <a:ext cx="188728" cy="2376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6903552" y="2605852"/>
            <a:ext cx="144016" cy="144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rot="-300000" flipH="1">
            <a:off x="7257073" y="3082672"/>
            <a:ext cx="252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rot="-300000" flipH="1">
            <a:off x="7462564" y="3097957"/>
            <a:ext cx="216000" cy="1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7636867" y="3183625"/>
            <a:ext cx="117133" cy="1107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366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340768"/>
            <a:ext cx="7632848" cy="369331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</a:t>
            </a:r>
            <a:r>
              <a:rPr lang="cs-CZ" b="1" dirty="0" smtClean="0">
                <a:solidFill>
                  <a:schemeClr val="tx1"/>
                </a:solidFill>
              </a:rPr>
              <a:t>Má být zajištění venkovních zdí pod štítem proti hlavní a střední  </a:t>
            </a:r>
          </a:p>
          <a:p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 zdi v úrovni stropu?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pPr marL="342900" indent="-342900">
              <a:buAutoNum type="arabicPeriod" startAt="2"/>
            </a:pPr>
            <a:r>
              <a:rPr lang="cs-CZ" b="1" dirty="0" smtClean="0">
                <a:solidFill>
                  <a:schemeClr val="tx1"/>
                </a:solidFill>
              </a:rPr>
              <a:t>otázka:   Rozepření štítových zdí z kuláčů nebo z příhradových nosníků se </a:t>
            </a:r>
          </a:p>
          <a:p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  osazuje vodorovně.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5445224"/>
            <a:ext cx="763284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vlastní zdroje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75956" y="2276872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ANO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95594" y="3645024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smtClean="0">
                <a:solidFill>
                  <a:schemeClr val="tx1"/>
                </a:solidFill>
                <a:effectLst/>
              </a:rPr>
              <a:t>NE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Zajišťování venkovních a štítových zdí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974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515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Zajišťování venkovních a štítových zdí</vt:lpstr>
      <vt:lpstr>Zajišťování venkovních a štítových zdí</vt:lpstr>
      <vt:lpstr>Zajišťování venkovních a štítových zdí</vt:lpstr>
      <vt:lpstr>Zajišťování venkovních a štítových zdí</vt:lpstr>
      <vt:lpstr>Zajišťování venkovních a štítových zdí</vt:lpstr>
      <vt:lpstr>Zajišťování venkovních a štítových zdí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2012-11-21T14:09:00Z</dcterms:created>
  <dcterms:modified xsi:type="dcterms:W3CDTF">2012-11-21T17:26:34Z</dcterms:modified>
</cp:coreProperties>
</file>