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80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52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616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287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063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722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498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565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58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866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210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13FEC-E01C-49E6-B45D-6074C77778BB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E0F19-4397-4C58-88E7-E8D0A702E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447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Podpírání stropů, kleneb, příček a nosných zdí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6717917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prosinec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510006"/>
              </p:ext>
            </p:extLst>
          </p:nvPr>
        </p:nvGraphicFramePr>
        <p:xfrm>
          <a:off x="506521" y="5458096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popírání stropů, kleneb, příček a nosných zdí.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8333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Podpírání stropů, kleneb, příček a nosných zdí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3651" y="1124744"/>
            <a:ext cx="2884214" cy="501675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u="sng" dirty="0" smtClean="0"/>
              <a:t>Stropy</a:t>
            </a:r>
            <a:r>
              <a:rPr lang="cs-CZ" sz="2000" dirty="0" smtClean="0"/>
              <a:t> se podpírají  při bourání nebo při zřizování otvorů v nosných zdech.  Podpěrná konstrukce se skládá z prahu, tj. z trámu položeného naplocho na podlahu, ze sloupků a ližin. Upnutí sloupků k prahu se dosahuje dvojicí  klínů. Podpěry jsou blízko uložených stropnic a jsou nad sebou od podzemí do nejvyššího podlaží. Tuhost konstrukce se dosahuje podélným a příčným zavětrováním.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3707904" y="1916832"/>
            <a:ext cx="0" cy="4032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923928" y="1916832"/>
            <a:ext cx="0" cy="4032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8172400" y="1916832"/>
            <a:ext cx="0" cy="4032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956376" y="1916832"/>
            <a:ext cx="0" cy="4032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3923928" y="4869160"/>
            <a:ext cx="4032448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23928" y="4795636"/>
            <a:ext cx="4032448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83303" y="4725144"/>
            <a:ext cx="388800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23928" y="2636912"/>
            <a:ext cx="4032448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23928" y="2407497"/>
            <a:ext cx="4032448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211960" y="4941168"/>
            <a:ext cx="3384376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>
            <a:off x="4534859" y="503514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oúhlý trojúhelník 19"/>
          <p:cNvSpPr/>
          <p:nvPr/>
        </p:nvSpPr>
        <p:spPr>
          <a:xfrm rot="-10800000">
            <a:off x="4534859" y="501317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>
            <a:off x="6984647" y="503514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oúhlý trojúhelník 21"/>
          <p:cNvSpPr/>
          <p:nvPr/>
        </p:nvSpPr>
        <p:spPr>
          <a:xfrm rot="-10800000">
            <a:off x="6984647" y="501317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avoúhlý trojúhelník 22"/>
          <p:cNvSpPr/>
          <p:nvPr/>
        </p:nvSpPr>
        <p:spPr>
          <a:xfrm>
            <a:off x="6180683" y="503514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ravoúhlý trojúhelník 23"/>
          <p:cNvSpPr/>
          <p:nvPr/>
        </p:nvSpPr>
        <p:spPr>
          <a:xfrm rot="-10800000">
            <a:off x="6180683" y="501317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ravoúhlý trojúhelník 24"/>
          <p:cNvSpPr/>
          <p:nvPr/>
        </p:nvSpPr>
        <p:spPr>
          <a:xfrm>
            <a:off x="5364087" y="503514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ravoúhlý trojúhelník 25"/>
          <p:cNvSpPr/>
          <p:nvPr/>
        </p:nvSpPr>
        <p:spPr>
          <a:xfrm rot="-10800000">
            <a:off x="5364087" y="501317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ravoúhlý trojúhelník 28"/>
          <p:cNvSpPr/>
          <p:nvPr/>
        </p:nvSpPr>
        <p:spPr>
          <a:xfrm>
            <a:off x="5340338" y="465135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ravoúhlý trojúhelník 29"/>
          <p:cNvSpPr/>
          <p:nvPr/>
        </p:nvSpPr>
        <p:spPr>
          <a:xfrm rot="-10800000">
            <a:off x="5340338" y="462938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avoúhlý trojúhelník 30"/>
          <p:cNvSpPr/>
          <p:nvPr/>
        </p:nvSpPr>
        <p:spPr>
          <a:xfrm>
            <a:off x="4571999" y="465135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ravoúhlý trojúhelník 31"/>
          <p:cNvSpPr/>
          <p:nvPr/>
        </p:nvSpPr>
        <p:spPr>
          <a:xfrm rot="-10800000">
            <a:off x="4571999" y="462938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ravoúhlý trojúhelník 32"/>
          <p:cNvSpPr/>
          <p:nvPr/>
        </p:nvSpPr>
        <p:spPr>
          <a:xfrm>
            <a:off x="6156176" y="4656433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ravoúhlý trojúhelník 33"/>
          <p:cNvSpPr/>
          <p:nvPr/>
        </p:nvSpPr>
        <p:spPr>
          <a:xfrm rot="-10800000">
            <a:off x="6156176" y="4634464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ravoúhlý trojúhelník 34"/>
          <p:cNvSpPr/>
          <p:nvPr/>
        </p:nvSpPr>
        <p:spPr>
          <a:xfrm>
            <a:off x="6948264" y="4666333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ravoúhlý trojúhelník 35"/>
          <p:cNvSpPr/>
          <p:nvPr/>
        </p:nvSpPr>
        <p:spPr>
          <a:xfrm rot="-10800000">
            <a:off x="6948264" y="4644364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43251" y="2492896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436097" y="2492896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43250" y="2780928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436104" y="2780928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240451" y="2780928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032538" y="2778953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240061" y="2492896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032148" y="2492896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ravoúhlý trojúhelník 53"/>
          <p:cNvSpPr/>
          <p:nvPr/>
        </p:nvSpPr>
        <p:spPr>
          <a:xfrm>
            <a:off x="7654952" y="4666333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Pravoúhlý trojúhelník 54"/>
          <p:cNvSpPr/>
          <p:nvPr/>
        </p:nvSpPr>
        <p:spPr>
          <a:xfrm rot="-10800000">
            <a:off x="7654952" y="4644364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739226" y="2778953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738836" y="2492896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Pravoúhlý trojúhelník 59"/>
          <p:cNvSpPr/>
          <p:nvPr/>
        </p:nvSpPr>
        <p:spPr>
          <a:xfrm>
            <a:off x="3923928" y="4662842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Pravoúhlý trojúhelník 60"/>
          <p:cNvSpPr/>
          <p:nvPr/>
        </p:nvSpPr>
        <p:spPr>
          <a:xfrm rot="-10800000">
            <a:off x="3923928" y="4640873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008202" y="2775462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007812" y="2492896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 flipH="1">
            <a:off x="3923928" y="2778953"/>
            <a:ext cx="4032448" cy="173016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3923928" y="2907603"/>
            <a:ext cx="4032448" cy="173016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V="1">
            <a:off x="4655124" y="508086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V="1">
            <a:off x="4763515" y="509076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V="1">
            <a:off x="5447212" y="509076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V="1">
            <a:off x="5555603" y="507691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V="1">
            <a:off x="6263808" y="507691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V="1">
            <a:off x="6372199" y="508681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V="1">
            <a:off x="7068530" y="5074940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V="1">
            <a:off x="7176921" y="5084840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4283968" y="1484784"/>
            <a:ext cx="9596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stropnice</a:t>
            </a:r>
            <a:endParaRPr lang="cs-CZ" sz="1600" dirty="0"/>
          </a:p>
        </p:txBody>
      </p:sp>
      <p:cxnSp>
        <p:nvCxnSpPr>
          <p:cNvPr id="86" name="Přímá spojnice se šipkou 85"/>
          <p:cNvCxnSpPr>
            <a:endCxn id="63" idx="1"/>
          </p:cNvCxnSpPr>
          <p:nvPr/>
        </p:nvCxnSpPr>
        <p:spPr>
          <a:xfrm flipH="1">
            <a:off x="4007812" y="1787225"/>
            <a:ext cx="507015" cy="77767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V="1">
            <a:off x="3923824" y="2300432"/>
            <a:ext cx="4032657" cy="116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ovéPole 90"/>
          <p:cNvSpPr txBox="1"/>
          <p:nvPr/>
        </p:nvSpPr>
        <p:spPr>
          <a:xfrm>
            <a:off x="6252628" y="1329862"/>
            <a:ext cx="12811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podélný práh</a:t>
            </a:r>
            <a:endParaRPr lang="cs-CZ" sz="1600" dirty="0"/>
          </a:p>
        </p:txBody>
      </p:sp>
      <p:cxnSp>
        <p:nvCxnSpPr>
          <p:cNvPr id="92" name="Přímá spojnice se šipkou 91"/>
          <p:cNvCxnSpPr/>
          <p:nvPr/>
        </p:nvCxnSpPr>
        <p:spPr>
          <a:xfrm flipH="1">
            <a:off x="6444208" y="1772816"/>
            <a:ext cx="1" cy="9317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5580112" y="5970766"/>
            <a:ext cx="5672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klíny</a:t>
            </a:r>
            <a:endParaRPr lang="cs-CZ" sz="1600" dirty="0"/>
          </a:p>
        </p:txBody>
      </p:sp>
      <p:cxnSp>
        <p:nvCxnSpPr>
          <p:cNvPr id="95" name="Přímá spojnice se šipkou 94"/>
          <p:cNvCxnSpPr>
            <a:stCxn id="94" idx="0"/>
            <a:endCxn id="25" idx="3"/>
          </p:cNvCxnSpPr>
          <p:nvPr/>
        </p:nvCxnSpPr>
        <p:spPr>
          <a:xfrm flipH="1" flipV="1">
            <a:off x="5508103" y="5080865"/>
            <a:ext cx="355613" cy="8899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6" name="Přímá spojnice se šipkou 1025"/>
          <p:cNvCxnSpPr>
            <a:stCxn id="94" idx="0"/>
            <a:endCxn id="23" idx="2"/>
          </p:cNvCxnSpPr>
          <p:nvPr/>
        </p:nvCxnSpPr>
        <p:spPr>
          <a:xfrm flipV="1">
            <a:off x="5863716" y="5080865"/>
            <a:ext cx="316967" cy="8899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TextovéPole 98"/>
          <p:cNvSpPr txBox="1"/>
          <p:nvPr/>
        </p:nvSpPr>
        <p:spPr>
          <a:xfrm>
            <a:off x="6372200" y="4026550"/>
            <a:ext cx="5651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práh</a:t>
            </a:r>
            <a:endParaRPr lang="cs-CZ" sz="1600" dirty="0"/>
          </a:p>
        </p:txBody>
      </p:sp>
      <p:cxnSp>
        <p:nvCxnSpPr>
          <p:cNvPr id="1030" name="Přímá spojnice se šipkou 1029"/>
          <p:cNvCxnSpPr>
            <a:stCxn id="99" idx="2"/>
          </p:cNvCxnSpPr>
          <p:nvPr/>
        </p:nvCxnSpPr>
        <p:spPr>
          <a:xfrm flipH="1">
            <a:off x="6654777" y="4365104"/>
            <a:ext cx="1" cy="3960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1" name="TextovéPole 1030"/>
          <p:cNvSpPr txBox="1"/>
          <p:nvPr/>
        </p:nvSpPr>
        <p:spPr>
          <a:xfrm>
            <a:off x="4148336" y="6309320"/>
            <a:ext cx="11373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zavětrování</a:t>
            </a:r>
            <a:endParaRPr lang="cs-CZ" sz="1600" dirty="0"/>
          </a:p>
        </p:txBody>
      </p:sp>
      <p:cxnSp>
        <p:nvCxnSpPr>
          <p:cNvPr id="1033" name="Přímá spojnice se šipkou 1032"/>
          <p:cNvCxnSpPr/>
          <p:nvPr/>
        </p:nvCxnSpPr>
        <p:spPr>
          <a:xfrm flipV="1">
            <a:off x="5076056" y="4026550"/>
            <a:ext cx="0" cy="22827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5" name="TextovéPole 1034"/>
          <p:cNvSpPr txBox="1"/>
          <p:nvPr/>
        </p:nvSpPr>
        <p:spPr>
          <a:xfrm>
            <a:off x="7280998" y="6021288"/>
            <a:ext cx="675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stojka</a:t>
            </a:r>
            <a:endParaRPr lang="cs-CZ" sz="1600" dirty="0"/>
          </a:p>
        </p:txBody>
      </p:sp>
      <p:cxnSp>
        <p:nvCxnSpPr>
          <p:cNvPr id="1037" name="Přímá spojnice se šipkou 1036"/>
          <p:cNvCxnSpPr>
            <a:stCxn id="1035" idx="0"/>
          </p:cNvCxnSpPr>
          <p:nvPr/>
        </p:nvCxnSpPr>
        <p:spPr>
          <a:xfrm flipH="1" flipV="1">
            <a:off x="7136672" y="5509147"/>
            <a:ext cx="482015" cy="5121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se šipkou 1038"/>
          <p:cNvCxnSpPr>
            <a:stCxn id="1035" idx="0"/>
          </p:cNvCxnSpPr>
          <p:nvPr/>
        </p:nvCxnSpPr>
        <p:spPr>
          <a:xfrm flipH="1" flipV="1">
            <a:off x="7176922" y="3933056"/>
            <a:ext cx="441765" cy="20882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 flipH="1">
            <a:off x="3707928" y="18525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3707928" y="20049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flipH="1">
            <a:off x="3707928" y="21573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H="1">
            <a:off x="3707928" y="23097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H="1">
            <a:off x="3707928" y="24621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flipH="1">
            <a:off x="3707928" y="26145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flipH="1">
            <a:off x="3707928" y="27669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H="1">
            <a:off x="3707928" y="29193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flipH="1">
            <a:off x="3707928" y="30717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H="1">
            <a:off x="3707928" y="32241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flipH="1">
            <a:off x="3707928" y="33765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3707928" y="35289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flipH="1">
            <a:off x="3707928" y="36813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H="1">
            <a:off x="3707928" y="38337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H="1">
            <a:off x="3707928" y="39861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H="1">
            <a:off x="3707928" y="41385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flipH="1">
            <a:off x="3707928" y="42909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H="1">
            <a:off x="3707928" y="444336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flipH="1">
            <a:off x="3707928" y="458361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>
            <a:off x="3707928" y="4727632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>
            <a:off x="3707928" y="4880032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>
            <a:off x="3707928" y="5032432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flipH="1">
            <a:off x="3707928" y="5159680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flipH="1">
            <a:off x="3707928" y="5312080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flipH="1">
            <a:off x="3707928" y="5464480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flipH="1">
            <a:off x="3707928" y="5616880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flipH="1">
            <a:off x="3707928" y="5769280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flipH="1">
            <a:off x="7956400" y="18532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flipH="1">
            <a:off x="7956400" y="20056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flipH="1">
            <a:off x="7956400" y="21580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flipH="1">
            <a:off x="7956400" y="23104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H="1">
            <a:off x="7956400" y="24628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flipH="1">
            <a:off x="7956400" y="26152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flipH="1">
            <a:off x="7956400" y="27676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flipH="1">
            <a:off x="7956400" y="29200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H="1">
            <a:off x="7956400" y="30724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flipH="1">
            <a:off x="7956400" y="32248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flipH="1">
            <a:off x="7956400" y="33772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flipH="1">
            <a:off x="7956400" y="35296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flipH="1">
            <a:off x="7956400" y="36820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flipH="1">
            <a:off x="7956400" y="38344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H="1">
            <a:off x="7956400" y="39868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flipH="1">
            <a:off x="7956400" y="41392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flipH="1">
            <a:off x="7956400" y="42916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flipH="1">
            <a:off x="7956400" y="444400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flipH="1">
            <a:off x="7956400" y="4584260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flipH="1">
            <a:off x="7956400" y="47282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flipH="1">
            <a:off x="7956400" y="48806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flipH="1">
            <a:off x="7956400" y="50330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flipH="1">
            <a:off x="7956400" y="516032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flipH="1">
            <a:off x="7956400" y="531272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H="1">
            <a:off x="7956400" y="546512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flipH="1">
            <a:off x="7956400" y="561752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>
            <a:off x="7956400" y="576992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se šipkou 1043"/>
          <p:cNvCxnSpPr>
            <a:endCxn id="18" idx="2"/>
          </p:cNvCxnSpPr>
          <p:nvPr/>
        </p:nvCxnSpPr>
        <p:spPr>
          <a:xfrm>
            <a:off x="4572000" y="1787225"/>
            <a:ext cx="125446" cy="8496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7" name="Obdélník 1046"/>
          <p:cNvSpPr/>
          <p:nvPr/>
        </p:nvSpPr>
        <p:spPr>
          <a:xfrm>
            <a:off x="4054296" y="2708920"/>
            <a:ext cx="45719" cy="40720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Obdélník 176"/>
          <p:cNvSpPr/>
          <p:nvPr/>
        </p:nvSpPr>
        <p:spPr>
          <a:xfrm>
            <a:off x="4670297" y="2705152"/>
            <a:ext cx="45719" cy="40720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Obdélník 177"/>
          <p:cNvSpPr/>
          <p:nvPr/>
        </p:nvSpPr>
        <p:spPr>
          <a:xfrm>
            <a:off x="5462385" y="2708920"/>
            <a:ext cx="45719" cy="40720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Obdélník 178"/>
          <p:cNvSpPr/>
          <p:nvPr/>
        </p:nvSpPr>
        <p:spPr>
          <a:xfrm>
            <a:off x="6268121" y="2683896"/>
            <a:ext cx="45719" cy="40720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Obdélník 179"/>
          <p:cNvSpPr/>
          <p:nvPr/>
        </p:nvSpPr>
        <p:spPr>
          <a:xfrm>
            <a:off x="7060209" y="2686168"/>
            <a:ext cx="45719" cy="40720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Obdélník 180"/>
          <p:cNvSpPr/>
          <p:nvPr/>
        </p:nvSpPr>
        <p:spPr>
          <a:xfrm>
            <a:off x="7749225" y="2688440"/>
            <a:ext cx="45719" cy="40720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49" name="Přímá spojnice 1048"/>
          <p:cNvCxnSpPr/>
          <p:nvPr/>
        </p:nvCxnSpPr>
        <p:spPr>
          <a:xfrm>
            <a:off x="4514827" y="3064600"/>
            <a:ext cx="0" cy="171826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>
            <a:off x="7452320" y="3024248"/>
            <a:ext cx="0" cy="171826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2" name="Přímá spojnice 1051"/>
          <p:cNvCxnSpPr/>
          <p:nvPr/>
        </p:nvCxnSpPr>
        <p:spPr>
          <a:xfrm>
            <a:off x="4514827" y="3091101"/>
            <a:ext cx="2882977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4173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Podpírání stropů, kleneb, příček a nosných zdí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3650" y="1052736"/>
            <a:ext cx="8208911" cy="101566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u="sng" dirty="0" smtClean="0"/>
              <a:t>Klenby</a:t>
            </a:r>
            <a:r>
              <a:rPr lang="cs-CZ" sz="2000" dirty="0" smtClean="0"/>
              <a:t> a klenbové pásy se podpírají buď ramenáty, popř.  </a:t>
            </a:r>
            <a:r>
              <a:rPr lang="cs-CZ" sz="2000" dirty="0"/>
              <a:t>s</a:t>
            </a:r>
            <a:r>
              <a:rPr lang="cs-CZ" sz="2000" dirty="0" smtClean="0"/>
              <a:t>kružemi z prken nebo z fošen na sloupcích. </a:t>
            </a:r>
            <a:r>
              <a:rPr lang="cs-CZ" sz="2000" dirty="0" err="1" smtClean="0"/>
              <a:t>Zaskružení</a:t>
            </a:r>
            <a:r>
              <a:rPr lang="cs-CZ" sz="2000" dirty="0" smtClean="0"/>
              <a:t> se skládá ze </a:t>
            </a:r>
            <a:r>
              <a:rPr lang="cs-CZ" sz="2000" dirty="0" err="1" smtClean="0"/>
              <a:t>zeskobeného</a:t>
            </a:r>
            <a:r>
              <a:rPr lang="cs-CZ" sz="2000" dirty="0" smtClean="0"/>
              <a:t> nebo vázaného lešení, z ramenátů (skruží) a plného nebo částečného lešení.</a:t>
            </a:r>
          </a:p>
        </p:txBody>
      </p:sp>
      <p:pic>
        <p:nvPicPr>
          <p:cNvPr id="1026" name="Picture 2" descr="C:\Users\1\Desktop\DUM obrázky\2013-09-15\SAM_04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143" y="2240868"/>
            <a:ext cx="6444209" cy="45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542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Podpírání stropů, kleneb, příček a nosných zdí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1196752"/>
            <a:ext cx="8212432" cy="101566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u="sng" dirty="0" smtClean="0"/>
              <a:t>Podpírání příček</a:t>
            </a:r>
            <a:r>
              <a:rPr lang="cs-CZ" sz="2000" dirty="0" smtClean="0"/>
              <a:t>. Nosné příčky se podpírají vodorovnými trámci oboustranně položenými na podepřené stropy ve vzdálenostech asi 1,2 m. </a:t>
            </a:r>
            <a:r>
              <a:rPr lang="cs-CZ" sz="2000" dirty="0"/>
              <a:t> </a:t>
            </a:r>
            <a:r>
              <a:rPr lang="cs-CZ" sz="2000" dirty="0" smtClean="0"/>
              <a:t>Pod tyto příčky se podvléknou ocelové válcované nosníky.</a:t>
            </a:r>
          </a:p>
        </p:txBody>
      </p:sp>
    </p:spTree>
    <p:extLst>
      <p:ext uri="{BB962C8B-B14F-4D97-AF65-F5344CB8AC3E}">
        <p14:creationId xmlns:p14="http://schemas.microsoft.com/office/powerpoint/2010/main" val="2397303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Podpírání stropů, kleneb, příček a nosných zdí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683568" y="1340768"/>
            <a:ext cx="0" cy="46085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899592" y="1340768"/>
            <a:ext cx="0" cy="46085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148064" y="1484784"/>
            <a:ext cx="0" cy="44644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918648" y="1484784"/>
            <a:ext cx="13392" cy="44644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899592" y="4869160"/>
            <a:ext cx="4032448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99592" y="4795636"/>
            <a:ext cx="4032448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58967" y="4725144"/>
            <a:ext cx="388800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99592" y="2492896"/>
            <a:ext cx="4032448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99592" y="2407497"/>
            <a:ext cx="4032448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99592" y="2204864"/>
            <a:ext cx="4032448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187624" y="4941168"/>
            <a:ext cx="3384376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avoúhlý trojúhelník 14"/>
          <p:cNvSpPr/>
          <p:nvPr/>
        </p:nvSpPr>
        <p:spPr>
          <a:xfrm>
            <a:off x="1510523" y="503514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 rot="-10800000">
            <a:off x="1510523" y="501317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>
            <a:off x="3960311" y="503514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-10800000">
            <a:off x="3960311" y="501317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oúhlý trojúhelník 18"/>
          <p:cNvSpPr/>
          <p:nvPr/>
        </p:nvSpPr>
        <p:spPr>
          <a:xfrm>
            <a:off x="3156347" y="503514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oúhlý trojúhelník 19"/>
          <p:cNvSpPr/>
          <p:nvPr/>
        </p:nvSpPr>
        <p:spPr>
          <a:xfrm rot="-10800000">
            <a:off x="3156347" y="501317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>
            <a:off x="2339751" y="503514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oúhlý trojúhelník 21"/>
          <p:cNvSpPr/>
          <p:nvPr/>
        </p:nvSpPr>
        <p:spPr>
          <a:xfrm rot="-10800000">
            <a:off x="2339751" y="501317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avoúhlý trojúhelník 22"/>
          <p:cNvSpPr/>
          <p:nvPr/>
        </p:nvSpPr>
        <p:spPr>
          <a:xfrm>
            <a:off x="2316002" y="465135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ravoúhlý trojúhelník 23"/>
          <p:cNvSpPr/>
          <p:nvPr/>
        </p:nvSpPr>
        <p:spPr>
          <a:xfrm rot="-10800000">
            <a:off x="2316002" y="462938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ravoúhlý trojúhelník 24"/>
          <p:cNvSpPr/>
          <p:nvPr/>
        </p:nvSpPr>
        <p:spPr>
          <a:xfrm>
            <a:off x="1547663" y="465135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ravoúhlý trojúhelník 25"/>
          <p:cNvSpPr/>
          <p:nvPr/>
        </p:nvSpPr>
        <p:spPr>
          <a:xfrm rot="-10800000">
            <a:off x="1547663" y="462938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ravoúhlý trojúhelník 26"/>
          <p:cNvSpPr/>
          <p:nvPr/>
        </p:nvSpPr>
        <p:spPr>
          <a:xfrm>
            <a:off x="3131840" y="4656433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ravoúhlý trojúhelník 27"/>
          <p:cNvSpPr/>
          <p:nvPr/>
        </p:nvSpPr>
        <p:spPr>
          <a:xfrm rot="-10800000">
            <a:off x="3131840" y="4634464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ravoúhlý trojúhelník 28"/>
          <p:cNvSpPr/>
          <p:nvPr/>
        </p:nvSpPr>
        <p:spPr>
          <a:xfrm>
            <a:off x="3923928" y="4666333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ravoúhlý trojúhelník 29"/>
          <p:cNvSpPr/>
          <p:nvPr/>
        </p:nvSpPr>
        <p:spPr>
          <a:xfrm rot="-10800000">
            <a:off x="3923928" y="4644364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618915" y="2636912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411761" y="2636912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618914" y="2780928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411768" y="2780928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216115" y="2780928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008202" y="2778953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215725" y="2636912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007812" y="2636912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559164" y="2697045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723814" y="2673295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363127" y="2695070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515527" y="2709678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179724" y="2708162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324115" y="2694312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959936" y="2692337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4112336" y="2684412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ravoúhlý trojúhelník 46"/>
          <p:cNvSpPr/>
          <p:nvPr/>
        </p:nvSpPr>
        <p:spPr>
          <a:xfrm>
            <a:off x="4630616" y="4666333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ravoúhlý trojúhelník 47"/>
          <p:cNvSpPr/>
          <p:nvPr/>
        </p:nvSpPr>
        <p:spPr>
          <a:xfrm rot="-10800000">
            <a:off x="4630616" y="4644364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4714890" y="2778953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714500" y="2636912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666624" y="2692337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819024" y="2684412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ravoúhlý trojúhelník 52"/>
          <p:cNvSpPr/>
          <p:nvPr/>
        </p:nvSpPr>
        <p:spPr>
          <a:xfrm>
            <a:off x="899592" y="4662842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ravoúhlý trojúhelník 53"/>
          <p:cNvSpPr/>
          <p:nvPr/>
        </p:nvSpPr>
        <p:spPr>
          <a:xfrm rot="-10800000">
            <a:off x="899592" y="4640873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983866" y="2775462"/>
            <a:ext cx="108000" cy="18484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983476" y="2633421"/>
            <a:ext cx="108390" cy="1440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935600" y="2688846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1088000" y="2680921"/>
            <a:ext cx="360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/>
          <p:nvPr/>
        </p:nvCxnSpPr>
        <p:spPr>
          <a:xfrm flipH="1">
            <a:off x="899592" y="2778953"/>
            <a:ext cx="4032448" cy="173016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899592" y="2907603"/>
            <a:ext cx="4032448" cy="173016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bdélník 60"/>
          <p:cNvSpPr/>
          <p:nvPr/>
        </p:nvSpPr>
        <p:spPr>
          <a:xfrm>
            <a:off x="1612789" y="2407497"/>
            <a:ext cx="114517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935217" y="2405522"/>
            <a:ext cx="114517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2405634" y="2396380"/>
            <a:ext cx="114517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3196964" y="2406280"/>
            <a:ext cx="114517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977935" y="2404305"/>
            <a:ext cx="114517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709132" y="2414205"/>
            <a:ext cx="114517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Přímá spojnice 66"/>
          <p:cNvCxnSpPr/>
          <p:nvPr/>
        </p:nvCxnSpPr>
        <p:spPr>
          <a:xfrm flipV="1">
            <a:off x="1630788" y="508086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V="1">
            <a:off x="1739179" y="509076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2422876" y="509076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V="1">
            <a:off x="2531267" y="507691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V="1">
            <a:off x="3239472" y="507691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3347863" y="5086815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4044194" y="5074940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V="1">
            <a:off x="4152585" y="5084840"/>
            <a:ext cx="1" cy="8684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419872" y="4221088"/>
            <a:ext cx="5651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práh</a:t>
            </a:r>
            <a:endParaRPr lang="cs-CZ" sz="1600" dirty="0"/>
          </a:p>
        </p:txBody>
      </p:sp>
      <p:cxnSp>
        <p:nvCxnSpPr>
          <p:cNvPr id="77" name="Přímá spojnice se šipkou 76"/>
          <p:cNvCxnSpPr>
            <a:stCxn id="2" idx="2"/>
          </p:cNvCxnSpPr>
          <p:nvPr/>
        </p:nvCxnSpPr>
        <p:spPr>
          <a:xfrm flipH="1">
            <a:off x="3702449" y="4559642"/>
            <a:ext cx="1" cy="2015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Obdélník 78"/>
          <p:cNvSpPr/>
          <p:nvPr/>
        </p:nvSpPr>
        <p:spPr>
          <a:xfrm>
            <a:off x="961241" y="1964332"/>
            <a:ext cx="106874" cy="1440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1609712" y="1962357"/>
            <a:ext cx="106874" cy="1440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2413675" y="1965090"/>
            <a:ext cx="106874" cy="1440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3182013" y="1963115"/>
            <a:ext cx="106874" cy="1440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3973702" y="1965848"/>
            <a:ext cx="106874" cy="1440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4778064" y="1963873"/>
            <a:ext cx="106874" cy="1440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TextovéPole 93"/>
          <p:cNvSpPr txBox="1"/>
          <p:nvPr/>
        </p:nvSpPr>
        <p:spPr>
          <a:xfrm>
            <a:off x="4078853" y="1340768"/>
            <a:ext cx="5651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práh</a:t>
            </a:r>
            <a:endParaRPr lang="cs-CZ" sz="1600" dirty="0"/>
          </a:p>
        </p:txBody>
      </p:sp>
      <p:cxnSp>
        <p:nvCxnSpPr>
          <p:cNvPr id="96" name="Přímá spojnice se šipkou 95"/>
          <p:cNvCxnSpPr>
            <a:stCxn id="94" idx="2"/>
          </p:cNvCxnSpPr>
          <p:nvPr/>
        </p:nvCxnSpPr>
        <p:spPr>
          <a:xfrm flipH="1">
            <a:off x="4361430" y="1679322"/>
            <a:ext cx="1" cy="5795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TextovéPole 97"/>
          <p:cNvSpPr txBox="1"/>
          <p:nvPr/>
        </p:nvSpPr>
        <p:spPr>
          <a:xfrm>
            <a:off x="2267744" y="1268760"/>
            <a:ext cx="861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polštáře</a:t>
            </a:r>
            <a:endParaRPr lang="cs-CZ" sz="1600" dirty="0"/>
          </a:p>
        </p:txBody>
      </p:sp>
      <p:cxnSp>
        <p:nvCxnSpPr>
          <p:cNvPr id="100" name="Přímá spojnice se šipkou 99"/>
          <p:cNvCxnSpPr>
            <a:endCxn id="89" idx="0"/>
          </p:cNvCxnSpPr>
          <p:nvPr/>
        </p:nvCxnSpPr>
        <p:spPr>
          <a:xfrm>
            <a:off x="2915816" y="1510045"/>
            <a:ext cx="319634" cy="4530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se šipkou 103"/>
          <p:cNvCxnSpPr>
            <a:endCxn id="87" idx="3"/>
          </p:cNvCxnSpPr>
          <p:nvPr/>
        </p:nvCxnSpPr>
        <p:spPr>
          <a:xfrm flipH="1">
            <a:off x="2520549" y="1607314"/>
            <a:ext cx="359263" cy="4297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Pravoúhlý trojúhelník 104"/>
          <p:cNvSpPr/>
          <p:nvPr/>
        </p:nvSpPr>
        <p:spPr>
          <a:xfrm>
            <a:off x="2339752" y="215482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Pravoúhlý trojúhelník 105"/>
          <p:cNvSpPr/>
          <p:nvPr/>
        </p:nvSpPr>
        <p:spPr>
          <a:xfrm rot="-10800000">
            <a:off x="2339752" y="2132857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Pravoúhlý trojúhelník 106"/>
          <p:cNvSpPr/>
          <p:nvPr/>
        </p:nvSpPr>
        <p:spPr>
          <a:xfrm>
            <a:off x="1523914" y="2142950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Pravoúhlý trojúhelník 107"/>
          <p:cNvSpPr/>
          <p:nvPr/>
        </p:nvSpPr>
        <p:spPr>
          <a:xfrm rot="-10800000">
            <a:off x="1523914" y="2120981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Pravoúhlý trojúhelník 108"/>
          <p:cNvSpPr/>
          <p:nvPr/>
        </p:nvSpPr>
        <p:spPr>
          <a:xfrm>
            <a:off x="899592" y="2159145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Pravoúhlý trojúhelník 109"/>
          <p:cNvSpPr/>
          <p:nvPr/>
        </p:nvSpPr>
        <p:spPr>
          <a:xfrm rot="-10800000">
            <a:off x="899592" y="2137176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Pravoúhlý trojúhelník 110"/>
          <p:cNvSpPr/>
          <p:nvPr/>
        </p:nvSpPr>
        <p:spPr>
          <a:xfrm>
            <a:off x="3096214" y="2147270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Pravoúhlý trojúhelník 111"/>
          <p:cNvSpPr/>
          <p:nvPr/>
        </p:nvSpPr>
        <p:spPr>
          <a:xfrm rot="-10800000">
            <a:off x="3096214" y="2125301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Pravoúhlý trojúhelník 112"/>
          <p:cNvSpPr/>
          <p:nvPr/>
        </p:nvSpPr>
        <p:spPr>
          <a:xfrm>
            <a:off x="3875669" y="2142951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Pravoúhlý trojúhelník 113"/>
          <p:cNvSpPr/>
          <p:nvPr/>
        </p:nvSpPr>
        <p:spPr>
          <a:xfrm rot="-10800000">
            <a:off x="3875669" y="2120982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Pravoúhlý trojúhelník 114"/>
          <p:cNvSpPr/>
          <p:nvPr/>
        </p:nvSpPr>
        <p:spPr>
          <a:xfrm>
            <a:off x="4644008" y="2154068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Pravoúhlý trojúhelník 115"/>
          <p:cNvSpPr/>
          <p:nvPr/>
        </p:nvSpPr>
        <p:spPr>
          <a:xfrm rot="-10800000">
            <a:off x="4644008" y="2132099"/>
            <a:ext cx="288032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TextovéPole 116"/>
          <p:cNvSpPr txBox="1"/>
          <p:nvPr/>
        </p:nvSpPr>
        <p:spPr>
          <a:xfrm>
            <a:off x="1331640" y="1268760"/>
            <a:ext cx="5672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klíny</a:t>
            </a:r>
            <a:endParaRPr lang="cs-CZ" sz="1600" dirty="0"/>
          </a:p>
        </p:txBody>
      </p:sp>
      <p:cxnSp>
        <p:nvCxnSpPr>
          <p:cNvPr id="119" name="Přímá spojnice se šipkou 118"/>
          <p:cNvCxnSpPr>
            <a:stCxn id="117" idx="2"/>
            <a:endCxn id="110" idx="2"/>
          </p:cNvCxnSpPr>
          <p:nvPr/>
        </p:nvCxnSpPr>
        <p:spPr>
          <a:xfrm flipH="1">
            <a:off x="1187624" y="1607314"/>
            <a:ext cx="427620" cy="529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se šipkou 120"/>
          <p:cNvCxnSpPr>
            <a:stCxn id="117" idx="2"/>
            <a:endCxn id="105" idx="2"/>
          </p:cNvCxnSpPr>
          <p:nvPr/>
        </p:nvCxnSpPr>
        <p:spPr>
          <a:xfrm>
            <a:off x="1615244" y="1607314"/>
            <a:ext cx="724508" cy="59323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H="1">
            <a:off x="695443" y="13652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flipH="1">
            <a:off x="683568" y="15176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683568" y="16700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flipH="1">
            <a:off x="683568" y="18224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H="1">
            <a:off x="683568" y="19748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H="1">
            <a:off x="683568" y="21272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H="1">
            <a:off x="683568" y="22796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flipH="1">
            <a:off x="683568" y="24320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H="1">
            <a:off x="683568" y="25844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flipH="1">
            <a:off x="683568" y="27368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>
            <a:off x="683568" y="28892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>
            <a:off x="683568" y="30416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>
            <a:off x="683568" y="31940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flipH="1">
            <a:off x="683568" y="33464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flipH="1">
            <a:off x="683568" y="34988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flipH="1">
            <a:off x="683568" y="36512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flipH="1">
            <a:off x="683568" y="38036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flipH="1">
            <a:off x="683568" y="39560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flipH="1">
            <a:off x="683568" y="41084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flipH="1">
            <a:off x="683568" y="426087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flipH="1">
            <a:off x="683568" y="4401128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flipH="1">
            <a:off x="683568" y="454514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flipH="1">
            <a:off x="683568" y="469754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H="1">
            <a:off x="683568" y="484994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flipH="1">
            <a:off x="683568" y="4977192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flipH="1">
            <a:off x="683568" y="5129592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flipH="1">
            <a:off x="683568" y="5281992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H="1">
            <a:off x="683568" y="5434392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flipH="1">
            <a:off x="683568" y="5586792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flipH="1">
            <a:off x="683568" y="5739192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flipH="1">
            <a:off x="4932040" y="14847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flipH="1">
            <a:off x="4932040" y="16371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flipH="1">
            <a:off x="4932040" y="17895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H="1">
            <a:off x="4932040" y="19419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flipH="1">
            <a:off x="4932040" y="20943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flipH="1">
            <a:off x="4932040" y="22467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flipH="1">
            <a:off x="4932040" y="23991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flipH="1">
            <a:off x="4932040" y="25515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flipH="1">
            <a:off x="4932040" y="27039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flipH="1">
            <a:off x="4932040" y="28563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flipH="1">
            <a:off x="4932040" y="30087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flipH="1">
            <a:off x="4932040" y="31611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flipH="1">
            <a:off x="4932040" y="33135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H="1">
            <a:off x="4932040" y="34659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flipH="1">
            <a:off x="4932040" y="36183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>
            <a:off x="4932040" y="37707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H="1">
            <a:off x="4932040" y="39231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flipH="1">
            <a:off x="4932040" y="40755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>
            <a:off x="4932064" y="42279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flipH="1">
            <a:off x="4932040" y="43803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flipH="1">
            <a:off x="4932040" y="45327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flipH="1">
            <a:off x="4932040" y="46851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H="1">
            <a:off x="4932040" y="48375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flipH="1">
            <a:off x="4932040" y="49899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flipH="1">
            <a:off x="4932040" y="51423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flipH="1">
            <a:off x="4932040" y="52947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H="1">
            <a:off x="4932040" y="54471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flipH="1">
            <a:off x="4932040" y="55995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flipH="1">
            <a:off x="4932040" y="575198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3702449" y="1438037"/>
            <a:ext cx="0" cy="626839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>
            <a:off x="3707904" y="5826497"/>
            <a:ext cx="0" cy="626839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se šipkou 186"/>
          <p:cNvCxnSpPr/>
          <p:nvPr/>
        </p:nvCxnSpPr>
        <p:spPr>
          <a:xfrm rot="-240000">
            <a:off x="3707904" y="1574784"/>
            <a:ext cx="440432" cy="328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se šipkou 187"/>
          <p:cNvCxnSpPr/>
          <p:nvPr/>
        </p:nvCxnSpPr>
        <p:spPr>
          <a:xfrm rot="-240000">
            <a:off x="3708515" y="6189098"/>
            <a:ext cx="440432" cy="328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0" name="TextovéPole 189"/>
          <p:cNvSpPr txBox="1"/>
          <p:nvPr/>
        </p:nvSpPr>
        <p:spPr>
          <a:xfrm>
            <a:off x="3692648" y="1290246"/>
            <a:ext cx="3032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Á</a:t>
            </a:r>
            <a:endParaRPr lang="cs-CZ" sz="1600" dirty="0"/>
          </a:p>
        </p:txBody>
      </p:sp>
      <p:sp>
        <p:nvSpPr>
          <p:cNvPr id="192" name="TextovéPole 191"/>
          <p:cNvSpPr txBox="1"/>
          <p:nvPr/>
        </p:nvSpPr>
        <p:spPr>
          <a:xfrm>
            <a:off x="3707904" y="6165304"/>
            <a:ext cx="3032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</a:t>
            </a:r>
            <a:endParaRPr lang="cs-CZ" sz="1600" dirty="0"/>
          </a:p>
        </p:txBody>
      </p:sp>
      <p:cxnSp>
        <p:nvCxnSpPr>
          <p:cNvPr id="194" name="Přímá spojnice 193"/>
          <p:cNvCxnSpPr/>
          <p:nvPr/>
        </p:nvCxnSpPr>
        <p:spPr>
          <a:xfrm flipH="1">
            <a:off x="4788024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flipH="1">
            <a:off x="899592" y="4857285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flipH="1">
            <a:off x="10519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flipH="1">
            <a:off x="12043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flipH="1">
            <a:off x="13567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flipH="1">
            <a:off x="15091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flipH="1">
            <a:off x="16615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flipH="1">
            <a:off x="18139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 flipH="1">
            <a:off x="19663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flipH="1">
            <a:off x="21187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flipH="1">
            <a:off x="22711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 flipH="1">
            <a:off x="24235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flipH="1">
            <a:off x="25759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flipH="1">
            <a:off x="27283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 flipH="1">
            <a:off x="28807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flipH="1">
            <a:off x="30331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flipH="1">
            <a:off x="31855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 flipH="1">
            <a:off x="33379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/>
          <p:nvPr/>
        </p:nvCxnSpPr>
        <p:spPr>
          <a:xfrm flipH="1">
            <a:off x="34903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flipH="1">
            <a:off x="36427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flipH="1">
            <a:off x="37951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flipH="1">
            <a:off x="39475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 flipH="1">
            <a:off x="40999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 flipH="1">
            <a:off x="42523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 flipH="1">
            <a:off x="44047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 flipH="1">
            <a:off x="45571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 flipH="1">
            <a:off x="4709592" y="4869160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>
            <a:off x="7005365" y="4960669"/>
            <a:ext cx="0" cy="10816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Přímá spojnice 223"/>
          <p:cNvCxnSpPr/>
          <p:nvPr/>
        </p:nvCxnSpPr>
        <p:spPr>
          <a:xfrm>
            <a:off x="7221389" y="4950769"/>
            <a:ext cx="0" cy="10816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 flipV="1">
            <a:off x="5940152" y="4859552"/>
            <a:ext cx="2304256" cy="96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 flipV="1">
            <a:off x="5940152" y="4941168"/>
            <a:ext cx="2304256" cy="96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 flipV="1">
            <a:off x="5940152" y="4787544"/>
            <a:ext cx="2304256" cy="96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9" name="Obdélník 228"/>
          <p:cNvSpPr/>
          <p:nvPr/>
        </p:nvSpPr>
        <p:spPr>
          <a:xfrm>
            <a:off x="6395950" y="4701393"/>
            <a:ext cx="144000" cy="72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0" name="Obdélník 229"/>
          <p:cNvSpPr/>
          <p:nvPr/>
        </p:nvSpPr>
        <p:spPr>
          <a:xfrm>
            <a:off x="7655711" y="4689519"/>
            <a:ext cx="144000" cy="72008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2" name="Přímá spojnice 231"/>
          <p:cNvCxnSpPr/>
          <p:nvPr/>
        </p:nvCxnSpPr>
        <p:spPr>
          <a:xfrm>
            <a:off x="7054381" y="3170326"/>
            <a:ext cx="0" cy="160307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3" name="Obdélník 232"/>
          <p:cNvSpPr/>
          <p:nvPr/>
        </p:nvSpPr>
        <p:spPr>
          <a:xfrm>
            <a:off x="6832894" y="2479505"/>
            <a:ext cx="115370" cy="15391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4" name="Obdélník 233"/>
          <p:cNvSpPr/>
          <p:nvPr/>
        </p:nvSpPr>
        <p:spPr>
          <a:xfrm>
            <a:off x="7264942" y="2481021"/>
            <a:ext cx="115370" cy="15391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" name="Obdélník 234"/>
          <p:cNvSpPr/>
          <p:nvPr/>
        </p:nvSpPr>
        <p:spPr>
          <a:xfrm>
            <a:off x="8085042" y="2482996"/>
            <a:ext cx="115370" cy="15391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6" name="Obdélník 235"/>
          <p:cNvSpPr/>
          <p:nvPr/>
        </p:nvSpPr>
        <p:spPr>
          <a:xfrm>
            <a:off x="6040806" y="2492896"/>
            <a:ext cx="115370" cy="15391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7" name="Obdélník 236"/>
          <p:cNvSpPr/>
          <p:nvPr/>
        </p:nvSpPr>
        <p:spPr>
          <a:xfrm>
            <a:off x="5868144" y="2646812"/>
            <a:ext cx="1080120" cy="1176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8" name="Obdélník 237"/>
          <p:cNvSpPr/>
          <p:nvPr/>
        </p:nvSpPr>
        <p:spPr>
          <a:xfrm>
            <a:off x="7236296" y="2648787"/>
            <a:ext cx="1080120" cy="1176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4" name="Přímá spojnice 243"/>
          <p:cNvCxnSpPr/>
          <p:nvPr/>
        </p:nvCxnSpPr>
        <p:spPr>
          <a:xfrm>
            <a:off x="7106888" y="2451620"/>
            <a:ext cx="0" cy="1852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flipH="1">
            <a:off x="7022247" y="2443987"/>
            <a:ext cx="14401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 flipH="1">
            <a:off x="7032147" y="2620137"/>
            <a:ext cx="14401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>
            <a:off x="7159281" y="3176593"/>
            <a:ext cx="0" cy="160307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flipV="1">
            <a:off x="7055897" y="2766451"/>
            <a:ext cx="0" cy="37451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 flipV="1">
            <a:off x="7160797" y="2720795"/>
            <a:ext cx="0" cy="37451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 flipH="1">
            <a:off x="7056655" y="3140968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Přímá spojnice 253"/>
          <p:cNvCxnSpPr/>
          <p:nvPr/>
        </p:nvCxnSpPr>
        <p:spPr>
          <a:xfrm flipH="1">
            <a:off x="7068530" y="3281493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flipH="1">
            <a:off x="7063634" y="3433893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 flipH="1">
            <a:off x="7063634" y="3586293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 flipH="1">
            <a:off x="7063634" y="3738693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/>
          <p:nvPr/>
        </p:nvCxnSpPr>
        <p:spPr>
          <a:xfrm flipH="1">
            <a:off x="7063634" y="3891093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 flipH="1">
            <a:off x="7063634" y="4043493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Přímá spojnice 259"/>
          <p:cNvCxnSpPr/>
          <p:nvPr/>
        </p:nvCxnSpPr>
        <p:spPr>
          <a:xfrm flipH="1">
            <a:off x="7063634" y="4195893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 flipH="1">
            <a:off x="7063634" y="4348293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Přímá spojnice 261"/>
          <p:cNvCxnSpPr/>
          <p:nvPr/>
        </p:nvCxnSpPr>
        <p:spPr>
          <a:xfrm flipH="1">
            <a:off x="7063634" y="4500693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Přímá spojnice 262"/>
          <p:cNvCxnSpPr/>
          <p:nvPr/>
        </p:nvCxnSpPr>
        <p:spPr>
          <a:xfrm flipH="1">
            <a:off x="7063634" y="4653093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Přímá spojnice 263"/>
          <p:cNvCxnSpPr/>
          <p:nvPr/>
        </p:nvCxnSpPr>
        <p:spPr>
          <a:xfrm flipH="1">
            <a:off x="7044022" y="1317018"/>
            <a:ext cx="1975" cy="10916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Přímá spojnice 264"/>
          <p:cNvCxnSpPr/>
          <p:nvPr/>
        </p:nvCxnSpPr>
        <p:spPr>
          <a:xfrm>
            <a:off x="7148922" y="1317018"/>
            <a:ext cx="1" cy="10856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 flipH="1">
            <a:off x="7029525" y="1316146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 flipH="1">
            <a:off x="7053275" y="1421046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 flipH="1">
            <a:off x="7053275" y="1573446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Přímá spojnice 271"/>
          <p:cNvCxnSpPr/>
          <p:nvPr/>
        </p:nvCxnSpPr>
        <p:spPr>
          <a:xfrm flipH="1">
            <a:off x="7053275" y="1725846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flipH="1">
            <a:off x="7053275" y="1878246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flipH="1">
            <a:off x="7053275" y="2030646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flipH="1">
            <a:off x="7053275" y="2183046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 flipH="1">
            <a:off x="7053275" y="2323571"/>
            <a:ext cx="100654" cy="9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1" name="Obdélník 280"/>
          <p:cNvSpPr/>
          <p:nvPr/>
        </p:nvSpPr>
        <p:spPr>
          <a:xfrm>
            <a:off x="6408204" y="2778953"/>
            <a:ext cx="122761" cy="19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3" name="Přímá spojnice 282"/>
          <p:cNvCxnSpPr/>
          <p:nvPr/>
        </p:nvCxnSpPr>
        <p:spPr>
          <a:xfrm rot="1020000">
            <a:off x="6431954" y="2682437"/>
            <a:ext cx="61380" cy="2428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4" name="Obdélník 283"/>
          <p:cNvSpPr/>
          <p:nvPr/>
        </p:nvSpPr>
        <p:spPr>
          <a:xfrm>
            <a:off x="7665091" y="2769053"/>
            <a:ext cx="122761" cy="19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5" name="Obdélník 284"/>
          <p:cNvSpPr/>
          <p:nvPr/>
        </p:nvSpPr>
        <p:spPr>
          <a:xfrm>
            <a:off x="6379179" y="4631167"/>
            <a:ext cx="172662" cy="4571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6" name="Obdélník 285"/>
          <p:cNvSpPr/>
          <p:nvPr/>
        </p:nvSpPr>
        <p:spPr>
          <a:xfrm>
            <a:off x="7639698" y="4616753"/>
            <a:ext cx="172662" cy="4571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7" name="Přímá spojnice 286"/>
          <p:cNvCxnSpPr/>
          <p:nvPr/>
        </p:nvCxnSpPr>
        <p:spPr>
          <a:xfrm rot="900000">
            <a:off x="7692746" y="2704212"/>
            <a:ext cx="61380" cy="2428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9" name="Přímá spojnice 288"/>
          <p:cNvCxnSpPr/>
          <p:nvPr/>
        </p:nvCxnSpPr>
        <p:spPr>
          <a:xfrm flipH="1">
            <a:off x="5724128" y="2455862"/>
            <a:ext cx="1281237" cy="156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0" name="Přímá spojnice 289"/>
          <p:cNvCxnSpPr/>
          <p:nvPr/>
        </p:nvCxnSpPr>
        <p:spPr>
          <a:xfrm flipH="1">
            <a:off x="5710278" y="2396380"/>
            <a:ext cx="1281237" cy="156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1" name="Přímá spojnice 290"/>
          <p:cNvCxnSpPr/>
          <p:nvPr/>
        </p:nvCxnSpPr>
        <p:spPr>
          <a:xfrm flipH="1">
            <a:off x="7167320" y="2444638"/>
            <a:ext cx="1281237" cy="156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Přímá spojnice 291"/>
          <p:cNvCxnSpPr/>
          <p:nvPr/>
        </p:nvCxnSpPr>
        <p:spPr>
          <a:xfrm flipH="1">
            <a:off x="7165345" y="2397138"/>
            <a:ext cx="1281237" cy="156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3" name="Obdélník 292"/>
          <p:cNvSpPr/>
          <p:nvPr/>
        </p:nvSpPr>
        <p:spPr>
          <a:xfrm rot="-60000">
            <a:off x="5910181" y="2331026"/>
            <a:ext cx="1044000" cy="62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4" name="Obdélník 293"/>
          <p:cNvSpPr/>
          <p:nvPr/>
        </p:nvSpPr>
        <p:spPr>
          <a:xfrm rot="-60000">
            <a:off x="7260075" y="2333478"/>
            <a:ext cx="1044000" cy="62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5" name="Obdélník 294"/>
          <p:cNvSpPr/>
          <p:nvPr/>
        </p:nvSpPr>
        <p:spPr>
          <a:xfrm>
            <a:off x="6470204" y="2138183"/>
            <a:ext cx="118020" cy="16243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6" name="Obdélník 295"/>
          <p:cNvSpPr/>
          <p:nvPr/>
        </p:nvSpPr>
        <p:spPr>
          <a:xfrm>
            <a:off x="7682465" y="2150058"/>
            <a:ext cx="118020" cy="16243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7" name="Obdélník 296"/>
          <p:cNvSpPr/>
          <p:nvPr/>
        </p:nvSpPr>
        <p:spPr>
          <a:xfrm>
            <a:off x="6156176" y="2052709"/>
            <a:ext cx="887846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8" name="Obdélník 297"/>
          <p:cNvSpPr/>
          <p:nvPr/>
        </p:nvSpPr>
        <p:spPr>
          <a:xfrm>
            <a:off x="7152413" y="2060848"/>
            <a:ext cx="887846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0" name="Přímá spojnice 299"/>
          <p:cNvCxnSpPr/>
          <p:nvPr/>
        </p:nvCxnSpPr>
        <p:spPr>
          <a:xfrm rot="-360000" flipH="1">
            <a:off x="6493954" y="1393212"/>
            <a:ext cx="57296" cy="5503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1" name="Přímá spojnice 300"/>
          <p:cNvCxnSpPr/>
          <p:nvPr/>
        </p:nvCxnSpPr>
        <p:spPr>
          <a:xfrm rot="-360000" flipH="1">
            <a:off x="7726455" y="1342255"/>
            <a:ext cx="57296" cy="5503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3" name="Přímá spojnice 302"/>
          <p:cNvCxnSpPr/>
          <p:nvPr/>
        </p:nvCxnSpPr>
        <p:spPr>
          <a:xfrm flipV="1">
            <a:off x="6522602" y="1591230"/>
            <a:ext cx="1253754" cy="160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5" name="Přímá spojnice 304"/>
          <p:cNvCxnSpPr/>
          <p:nvPr/>
        </p:nvCxnSpPr>
        <p:spPr>
          <a:xfrm flipH="1">
            <a:off x="6432181" y="1466046"/>
            <a:ext cx="167918" cy="2316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6" name="Přímá spojnice 305"/>
          <p:cNvCxnSpPr/>
          <p:nvPr/>
        </p:nvCxnSpPr>
        <p:spPr>
          <a:xfrm flipH="1">
            <a:off x="7668192" y="1472909"/>
            <a:ext cx="167918" cy="2316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" name="TextovéPole 306"/>
          <p:cNvSpPr txBox="1"/>
          <p:nvPr/>
        </p:nvSpPr>
        <p:spPr>
          <a:xfrm>
            <a:off x="6444208" y="1074222"/>
            <a:ext cx="12907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 až 1500</a:t>
            </a:r>
            <a:endParaRPr lang="cs-CZ" sz="1600" dirty="0"/>
          </a:p>
        </p:txBody>
      </p:sp>
      <p:sp>
        <p:nvSpPr>
          <p:cNvPr id="308" name="Obdélník 307"/>
          <p:cNvSpPr/>
          <p:nvPr/>
        </p:nvSpPr>
        <p:spPr>
          <a:xfrm>
            <a:off x="6431575" y="4941168"/>
            <a:ext cx="115370" cy="15391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0" name="Přímá spojnice 309"/>
          <p:cNvCxnSpPr/>
          <p:nvPr/>
        </p:nvCxnSpPr>
        <p:spPr>
          <a:xfrm>
            <a:off x="6548635" y="5095084"/>
            <a:ext cx="0" cy="1044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Přímá spojnice 310"/>
          <p:cNvCxnSpPr/>
          <p:nvPr/>
        </p:nvCxnSpPr>
        <p:spPr>
          <a:xfrm>
            <a:off x="6427910" y="5084426"/>
            <a:ext cx="0" cy="1044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2" name="Obdélník 311"/>
          <p:cNvSpPr/>
          <p:nvPr/>
        </p:nvSpPr>
        <p:spPr>
          <a:xfrm>
            <a:off x="7671550" y="4929293"/>
            <a:ext cx="115370" cy="15391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3" name="Přímá spojnice 312"/>
          <p:cNvCxnSpPr/>
          <p:nvPr/>
        </p:nvCxnSpPr>
        <p:spPr>
          <a:xfrm>
            <a:off x="7788610" y="5083209"/>
            <a:ext cx="0" cy="1044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Přímá spojnice 313"/>
          <p:cNvCxnSpPr/>
          <p:nvPr/>
        </p:nvCxnSpPr>
        <p:spPr>
          <a:xfrm>
            <a:off x="7667885" y="5072551"/>
            <a:ext cx="0" cy="1044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5" name="TextovéPole 314"/>
          <p:cNvSpPr txBox="1"/>
          <p:nvPr/>
        </p:nvSpPr>
        <p:spPr>
          <a:xfrm>
            <a:off x="5580112" y="4195893"/>
            <a:ext cx="5672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klíny</a:t>
            </a:r>
            <a:endParaRPr lang="cs-CZ" sz="1600" dirty="0"/>
          </a:p>
        </p:txBody>
      </p:sp>
      <p:cxnSp>
        <p:nvCxnSpPr>
          <p:cNvPr id="317" name="Přímá spojnice se šipkou 316"/>
          <p:cNvCxnSpPr>
            <a:stCxn id="315" idx="2"/>
            <a:endCxn id="285" idx="0"/>
          </p:cNvCxnSpPr>
          <p:nvPr/>
        </p:nvCxnSpPr>
        <p:spPr>
          <a:xfrm>
            <a:off x="5863716" y="4534447"/>
            <a:ext cx="601794" cy="967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8" name="TextovéPole 317"/>
          <p:cNvSpPr txBox="1"/>
          <p:nvPr/>
        </p:nvSpPr>
        <p:spPr>
          <a:xfrm>
            <a:off x="8172400" y="4242574"/>
            <a:ext cx="5651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práh</a:t>
            </a:r>
            <a:endParaRPr lang="cs-CZ" sz="1600" dirty="0"/>
          </a:p>
        </p:txBody>
      </p:sp>
      <p:cxnSp>
        <p:nvCxnSpPr>
          <p:cNvPr id="320" name="Přímá spojnice se šipkou 319"/>
          <p:cNvCxnSpPr>
            <a:endCxn id="286" idx="3"/>
          </p:cNvCxnSpPr>
          <p:nvPr/>
        </p:nvCxnSpPr>
        <p:spPr>
          <a:xfrm flipH="1">
            <a:off x="7812360" y="4393293"/>
            <a:ext cx="272682" cy="2463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1" name="TextovéPole 320"/>
          <p:cNvSpPr txBox="1"/>
          <p:nvPr/>
        </p:nvSpPr>
        <p:spPr>
          <a:xfrm>
            <a:off x="7913676" y="3636313"/>
            <a:ext cx="106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v</a:t>
            </a:r>
            <a:r>
              <a:rPr lang="cs-CZ" sz="1600" dirty="0" smtClean="0"/>
              <a:t>ybouraná</a:t>
            </a:r>
          </a:p>
          <a:p>
            <a:r>
              <a:rPr lang="cs-CZ" sz="1600" dirty="0" smtClean="0"/>
              <a:t> příčka</a:t>
            </a:r>
            <a:endParaRPr lang="cs-CZ" sz="1600" dirty="0"/>
          </a:p>
        </p:txBody>
      </p:sp>
      <p:cxnSp>
        <p:nvCxnSpPr>
          <p:cNvPr id="323" name="Přímá spojnice se šipkou 322"/>
          <p:cNvCxnSpPr>
            <a:stCxn id="321" idx="1"/>
          </p:cNvCxnSpPr>
          <p:nvPr/>
        </p:nvCxnSpPr>
        <p:spPr>
          <a:xfrm flipH="1">
            <a:off x="7103602" y="3928701"/>
            <a:ext cx="810074" cy="3980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4" name="TextovéPole 323"/>
          <p:cNvSpPr txBox="1"/>
          <p:nvPr/>
        </p:nvSpPr>
        <p:spPr>
          <a:xfrm>
            <a:off x="5436096" y="3564305"/>
            <a:ext cx="8245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o</a:t>
            </a:r>
            <a:r>
              <a:rPr lang="cs-CZ" sz="1600" dirty="0" smtClean="0"/>
              <a:t>celový</a:t>
            </a:r>
          </a:p>
          <a:p>
            <a:r>
              <a:rPr lang="cs-CZ" sz="1600" dirty="0" smtClean="0"/>
              <a:t>nosník</a:t>
            </a:r>
            <a:endParaRPr lang="cs-CZ" sz="1600" dirty="0"/>
          </a:p>
        </p:txBody>
      </p:sp>
      <p:cxnSp>
        <p:nvCxnSpPr>
          <p:cNvPr id="326" name="Přímá spojnice se šipkou 325"/>
          <p:cNvCxnSpPr/>
          <p:nvPr/>
        </p:nvCxnSpPr>
        <p:spPr>
          <a:xfrm flipV="1">
            <a:off x="6147319" y="2636912"/>
            <a:ext cx="966642" cy="12238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7" name="TextovéPole 326"/>
          <p:cNvSpPr txBox="1"/>
          <p:nvPr/>
        </p:nvSpPr>
        <p:spPr>
          <a:xfrm>
            <a:off x="7884368" y="3140968"/>
            <a:ext cx="11208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p</a:t>
            </a:r>
            <a:r>
              <a:rPr lang="cs-CZ" sz="1600" dirty="0" smtClean="0"/>
              <a:t>říčný práh</a:t>
            </a:r>
            <a:endParaRPr lang="cs-CZ" sz="1600" dirty="0"/>
          </a:p>
        </p:txBody>
      </p:sp>
      <p:cxnSp>
        <p:nvCxnSpPr>
          <p:cNvPr id="329" name="Přímá spojnice se šipkou 328"/>
          <p:cNvCxnSpPr/>
          <p:nvPr/>
        </p:nvCxnSpPr>
        <p:spPr>
          <a:xfrm flipH="1" flipV="1">
            <a:off x="7913676" y="2707619"/>
            <a:ext cx="171366" cy="45356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0" name="TextovéPole 329"/>
          <p:cNvSpPr txBox="1"/>
          <p:nvPr/>
        </p:nvSpPr>
        <p:spPr>
          <a:xfrm>
            <a:off x="8244408" y="1517676"/>
            <a:ext cx="8082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p</a:t>
            </a:r>
            <a:r>
              <a:rPr lang="cs-CZ" sz="1600" dirty="0" smtClean="0"/>
              <a:t>olštář </a:t>
            </a:r>
            <a:endParaRPr lang="cs-CZ" sz="1600" dirty="0"/>
          </a:p>
        </p:txBody>
      </p:sp>
      <p:cxnSp>
        <p:nvCxnSpPr>
          <p:cNvPr id="332" name="Přímá spojnice se šipkou 331"/>
          <p:cNvCxnSpPr>
            <a:stCxn id="330" idx="1"/>
          </p:cNvCxnSpPr>
          <p:nvPr/>
        </p:nvCxnSpPr>
        <p:spPr>
          <a:xfrm flipH="1">
            <a:off x="7723436" y="1686953"/>
            <a:ext cx="520972" cy="37792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4" name="TextovéPole 333"/>
          <p:cNvSpPr txBox="1"/>
          <p:nvPr/>
        </p:nvSpPr>
        <p:spPr>
          <a:xfrm>
            <a:off x="8324800" y="1844824"/>
            <a:ext cx="5651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práh</a:t>
            </a:r>
            <a:endParaRPr lang="cs-CZ" sz="1600" dirty="0"/>
          </a:p>
        </p:txBody>
      </p:sp>
      <p:cxnSp>
        <p:nvCxnSpPr>
          <p:cNvPr id="336" name="Přímá spojnice se šipkou 335"/>
          <p:cNvCxnSpPr>
            <a:stCxn id="334" idx="1"/>
            <a:endCxn id="296" idx="3"/>
          </p:cNvCxnSpPr>
          <p:nvPr/>
        </p:nvCxnSpPr>
        <p:spPr>
          <a:xfrm flipH="1">
            <a:off x="7800485" y="2014101"/>
            <a:ext cx="524315" cy="21717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7" name="TextovéPole 336"/>
          <p:cNvSpPr txBox="1"/>
          <p:nvPr/>
        </p:nvSpPr>
        <p:spPr>
          <a:xfrm>
            <a:off x="5628538" y="1628800"/>
            <a:ext cx="9596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stropnice</a:t>
            </a:r>
            <a:endParaRPr lang="cs-CZ" sz="1600" dirty="0"/>
          </a:p>
        </p:txBody>
      </p:sp>
      <p:cxnSp>
        <p:nvCxnSpPr>
          <p:cNvPr id="339" name="Přímá spojnice se šipkou 338"/>
          <p:cNvCxnSpPr>
            <a:stCxn id="337" idx="2"/>
            <a:endCxn id="236" idx="3"/>
          </p:cNvCxnSpPr>
          <p:nvPr/>
        </p:nvCxnSpPr>
        <p:spPr>
          <a:xfrm>
            <a:off x="6108381" y="1967354"/>
            <a:ext cx="47795" cy="6025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0" name="TextovéPole 339"/>
          <p:cNvSpPr txBox="1"/>
          <p:nvPr/>
        </p:nvSpPr>
        <p:spPr>
          <a:xfrm>
            <a:off x="5436096" y="2874332"/>
            <a:ext cx="9144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tesařská </a:t>
            </a:r>
          </a:p>
          <a:p>
            <a:r>
              <a:rPr lang="cs-CZ" sz="1600" dirty="0" smtClean="0"/>
              <a:t>skoba</a:t>
            </a:r>
            <a:endParaRPr lang="cs-CZ" sz="1600" dirty="0"/>
          </a:p>
        </p:txBody>
      </p:sp>
      <p:cxnSp>
        <p:nvCxnSpPr>
          <p:cNvPr id="343" name="Přímá spojnice se šipkou 342"/>
          <p:cNvCxnSpPr>
            <a:endCxn id="281" idx="0"/>
          </p:cNvCxnSpPr>
          <p:nvPr/>
        </p:nvCxnSpPr>
        <p:spPr>
          <a:xfrm flipV="1">
            <a:off x="6040806" y="2778953"/>
            <a:ext cx="428779" cy="20032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4" name="TextovéPole 343"/>
          <p:cNvSpPr txBox="1"/>
          <p:nvPr/>
        </p:nvSpPr>
        <p:spPr>
          <a:xfrm>
            <a:off x="5292080" y="1052736"/>
            <a:ext cx="10534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p</a:t>
            </a:r>
            <a:r>
              <a:rPr lang="cs-CZ" sz="1600" dirty="0" smtClean="0"/>
              <a:t>odkladní </a:t>
            </a:r>
          </a:p>
          <a:p>
            <a:r>
              <a:rPr lang="cs-CZ" sz="1600" dirty="0" smtClean="0"/>
              <a:t> </a:t>
            </a:r>
            <a:r>
              <a:rPr lang="cs-CZ" sz="1600" dirty="0"/>
              <a:t>f</a:t>
            </a:r>
            <a:r>
              <a:rPr lang="cs-CZ" sz="1600" dirty="0" smtClean="0"/>
              <a:t>ošna</a:t>
            </a:r>
            <a:endParaRPr lang="cs-CZ" sz="1600" dirty="0"/>
          </a:p>
        </p:txBody>
      </p:sp>
      <p:cxnSp>
        <p:nvCxnSpPr>
          <p:cNvPr id="347" name="Přímá spojnice se šipkou 346"/>
          <p:cNvCxnSpPr>
            <a:endCxn id="293" idx="1"/>
          </p:cNvCxnSpPr>
          <p:nvPr/>
        </p:nvCxnSpPr>
        <p:spPr>
          <a:xfrm>
            <a:off x="5580112" y="1637511"/>
            <a:ext cx="330149" cy="7338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8" name="Přímá spojnice 347"/>
          <p:cNvCxnSpPr/>
          <p:nvPr/>
        </p:nvCxnSpPr>
        <p:spPr>
          <a:xfrm flipH="1">
            <a:off x="7008421" y="494192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9" name="Přímá spojnice 348"/>
          <p:cNvCxnSpPr/>
          <p:nvPr/>
        </p:nvCxnSpPr>
        <p:spPr>
          <a:xfrm flipH="1">
            <a:off x="7008421" y="509432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0" name="Přímá spojnice 349"/>
          <p:cNvCxnSpPr/>
          <p:nvPr/>
        </p:nvCxnSpPr>
        <p:spPr>
          <a:xfrm flipH="1">
            <a:off x="7008421" y="524672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1" name="Přímá spojnice 350"/>
          <p:cNvCxnSpPr/>
          <p:nvPr/>
        </p:nvCxnSpPr>
        <p:spPr>
          <a:xfrm flipH="1">
            <a:off x="7008421" y="539912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2" name="Přímá spojnice 351"/>
          <p:cNvCxnSpPr/>
          <p:nvPr/>
        </p:nvCxnSpPr>
        <p:spPr>
          <a:xfrm flipH="1">
            <a:off x="7008421" y="555152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3" name="Přímá spojnice 352"/>
          <p:cNvCxnSpPr/>
          <p:nvPr/>
        </p:nvCxnSpPr>
        <p:spPr>
          <a:xfrm flipH="1">
            <a:off x="7020272" y="570392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4" name="Přímá spojnice 353"/>
          <p:cNvCxnSpPr/>
          <p:nvPr/>
        </p:nvCxnSpPr>
        <p:spPr>
          <a:xfrm flipH="1">
            <a:off x="7020272" y="585632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599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340768"/>
            <a:ext cx="7632848" cy="3477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</a:t>
            </a:r>
            <a:r>
              <a:rPr lang="cs-CZ" b="1" dirty="0">
                <a:solidFill>
                  <a:schemeClr val="tx1"/>
                </a:solidFill>
              </a:rPr>
              <a:t>U</a:t>
            </a:r>
            <a:r>
              <a:rPr lang="cs-CZ" b="1" dirty="0" smtClean="0">
                <a:solidFill>
                  <a:schemeClr val="tx1"/>
                </a:solidFill>
              </a:rPr>
              <a:t>pnutí sloupků k  se dosahuje dvojicí klínů?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AutoNum type="arabicPeriod" startAt="2"/>
            </a:pPr>
            <a:r>
              <a:rPr lang="cs-CZ" b="1" dirty="0" smtClean="0">
                <a:solidFill>
                  <a:schemeClr val="tx1"/>
                </a:solidFill>
              </a:rPr>
              <a:t>otázka: </a:t>
            </a:r>
            <a:r>
              <a:rPr lang="cs-CZ" b="1" dirty="0"/>
              <a:t>Nosné příčky se podpírají vodorovnými trámci oboustranně položenými na podepřené stropy ve vzdálenostech asi 1,2 </a:t>
            </a:r>
            <a:r>
              <a:rPr lang="cs-CZ" b="1" dirty="0" smtClean="0"/>
              <a:t>cm</a:t>
            </a:r>
            <a:r>
              <a:rPr lang="cs-CZ" b="1" dirty="0">
                <a:solidFill>
                  <a:schemeClr val="tx1"/>
                </a:solidFill>
              </a:rPr>
              <a:t>?</a:t>
            </a:r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300028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vlastní zdroje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75956" y="2348880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ANO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5594" y="4005064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NE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Podpírání stropů, kleneb, příček a nosných zdí</a:t>
            </a:r>
          </a:p>
        </p:txBody>
      </p:sp>
    </p:spTree>
    <p:extLst>
      <p:ext uri="{BB962C8B-B14F-4D97-AF65-F5344CB8AC3E}">
        <p14:creationId xmlns:p14="http://schemas.microsoft.com/office/powerpoint/2010/main" val="1558998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330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Podpírání stropů, kleneb, příček a nosných zdí</vt:lpstr>
      <vt:lpstr>Podpírání stropů, kleneb, příček a nosných zdí</vt:lpstr>
      <vt:lpstr>Podpírání stropů, kleneb, příček a nosných zdí</vt:lpstr>
      <vt:lpstr>Podpírání stropů, kleneb, příček a nosných zdí</vt:lpstr>
      <vt:lpstr>Podpírání stropů, kleneb, příček a nosných zdí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2012-12-06T14:04:12Z</dcterms:created>
  <dcterms:modified xsi:type="dcterms:W3CDTF">2012-12-06T17:09:57Z</dcterms:modified>
</cp:coreProperties>
</file>