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3494085-B4DC-4525-8834-8B2C758427A9}" type="datetimeFigureOut">
              <a:rPr lang="cs-CZ" smtClean="0"/>
              <a:t>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3486255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3494085-B4DC-4525-8834-8B2C758427A9}" type="datetimeFigureOut">
              <a:rPr lang="cs-CZ" smtClean="0"/>
              <a:t>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4142739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3494085-B4DC-4525-8834-8B2C758427A9}" type="datetimeFigureOut">
              <a:rPr lang="cs-CZ" smtClean="0"/>
              <a:t>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1768722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3494085-B4DC-4525-8834-8B2C758427A9}" type="datetimeFigureOut">
              <a:rPr lang="cs-CZ" smtClean="0"/>
              <a:t>7.12.2012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859410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3494085-B4DC-4525-8834-8B2C758427A9}" type="datetimeFigureOut">
              <a:rPr lang="cs-CZ" smtClean="0"/>
              <a:t>7.12.2012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1419511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3494085-B4DC-4525-8834-8B2C758427A9}" type="datetimeFigureOut">
              <a:rPr lang="cs-CZ" smtClean="0"/>
              <a:t>7.12.2012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181235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3494085-B4DC-4525-8834-8B2C758427A9}" type="datetimeFigureOut">
              <a:rPr lang="cs-CZ" smtClean="0"/>
              <a:t>7.12.2012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1829804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3494085-B4DC-4525-8834-8B2C758427A9}" type="datetimeFigureOut">
              <a:rPr lang="cs-CZ" smtClean="0"/>
              <a:t>7.12.2012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3112713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3494085-B4DC-4525-8834-8B2C758427A9}" type="datetimeFigureOut">
              <a:rPr lang="cs-CZ" smtClean="0"/>
              <a:t>7.12.2012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994273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3494085-B4DC-4525-8834-8B2C758427A9}" type="datetimeFigureOut">
              <a:rPr lang="cs-CZ" smtClean="0"/>
              <a:t>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3090255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3494085-B4DC-4525-8834-8B2C758427A9}" type="datetimeFigureOut">
              <a:rPr lang="cs-CZ" smtClean="0"/>
              <a:t>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2CB95F-35EB-4E53-9885-60AC06041CA2}" type="slidenum">
              <a:rPr lang="cs-CZ" smtClean="0"/>
              <a:t>‹#›</a:t>
            </a:fld>
            <a:endParaRPr lang="cs-CZ"/>
          </a:p>
        </p:txBody>
      </p:sp>
    </p:spTree>
    <p:extLst>
      <p:ext uri="{BB962C8B-B14F-4D97-AF65-F5344CB8AC3E}">
        <p14:creationId xmlns:p14="http://schemas.microsoft.com/office/powerpoint/2010/main" val="2503050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494085-B4DC-4525-8834-8B2C758427A9}" type="datetimeFigureOut">
              <a:rPr lang="cs-CZ" smtClean="0"/>
              <a:t>7.12.2012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2CB95F-35EB-4E53-9885-60AC06041CA2}" type="slidenum">
              <a:rPr lang="cs-CZ" smtClean="0"/>
              <a:t>‹#›</a:t>
            </a:fld>
            <a:endParaRPr lang="cs-CZ"/>
          </a:p>
        </p:txBody>
      </p:sp>
    </p:spTree>
    <p:extLst>
      <p:ext uri="{BB962C8B-B14F-4D97-AF65-F5344CB8AC3E}">
        <p14:creationId xmlns:p14="http://schemas.microsoft.com/office/powerpoint/2010/main" val="981066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131840" y="448526"/>
            <a:ext cx="3294915" cy="720000"/>
          </a:xfrm>
          <a:prstGeom prst="rect">
            <a:avLst/>
          </a:prstGeom>
          <a:noFill/>
          <a:ln w="9525">
            <a:noFill/>
            <a:miter lim="800000"/>
            <a:headEnd/>
            <a:tailEnd/>
          </a:ln>
        </p:spPr>
      </p:pic>
      <p:sp>
        <p:nvSpPr>
          <p:cNvPr id="3" name="TextovéPole 2"/>
          <p:cNvSpPr txBox="1"/>
          <p:nvPr/>
        </p:nvSpPr>
        <p:spPr>
          <a:xfrm>
            <a:off x="539552" y="1196751"/>
            <a:ext cx="8280920" cy="1077218"/>
          </a:xfrm>
          <a:prstGeom prst="rect">
            <a:avLst/>
          </a:prstGeom>
          <a:ln>
            <a:solidFill>
              <a:srgbClr val="002060"/>
            </a:solidFill>
          </a:ln>
        </p:spPr>
        <p:style>
          <a:lnRef idx="0">
            <a:scrgbClr r="0" g="0" b="0"/>
          </a:lnRef>
          <a:fillRef idx="1002">
            <a:schemeClr val="lt2"/>
          </a:fillRef>
          <a:effectRef idx="0">
            <a:scrgbClr r="0" g="0" b="0"/>
          </a:effectRef>
          <a:fontRef idx="major"/>
        </p:style>
        <p:txBody>
          <a:bodyPr wrap="squar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cs-CZ" sz="3200" b="1" cap="all" dirty="0" smtClean="0">
                <a:ln w="0"/>
                <a:solidFill>
                  <a:schemeClr val="accent3">
                    <a:lumMod val="50000"/>
                  </a:schemeClr>
                </a:solidFill>
                <a:latin typeface="Arial Black" pitchFamily="34" charset="0"/>
              </a:rPr>
              <a:t>Rekonstrukce tesařský prací, výměna opotřebovaných částí</a:t>
            </a:r>
            <a:endParaRPr lang="cs-CZ" sz="3200" b="1" cap="all" dirty="0">
              <a:ln w="0"/>
              <a:solidFill>
                <a:schemeClr val="accent3">
                  <a:lumMod val="50000"/>
                </a:schemeClr>
              </a:solidFill>
              <a:effectLst/>
              <a:latin typeface="Arial Black" pitchFamily="34" charset="0"/>
            </a:endParaRPr>
          </a:p>
        </p:txBody>
      </p:sp>
      <p:graphicFrame>
        <p:nvGraphicFramePr>
          <p:cNvPr id="5" name="Tabulka 4"/>
          <p:cNvGraphicFramePr>
            <a:graphicFrameLocks noGrp="1"/>
          </p:cNvGraphicFramePr>
          <p:nvPr>
            <p:extLst>
              <p:ext uri="{D42A27DB-BD31-4B8C-83A1-F6EECF244321}">
                <p14:modId xmlns:p14="http://schemas.microsoft.com/office/powerpoint/2010/main" val="2138240262"/>
              </p:ext>
            </p:extLst>
          </p:nvPr>
        </p:nvGraphicFramePr>
        <p:xfrm>
          <a:off x="539552" y="2466321"/>
          <a:ext cx="8064896" cy="2762879"/>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451479">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b="1" dirty="0" smtClean="0"/>
                        <a:t>CZ.1.07/1.5.00/34.0762</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VY_32_INOVACE_TE_TP_09</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sz="1200" dirty="0" smtClean="0"/>
                        <a:t>Střední</a:t>
                      </a:r>
                      <a:r>
                        <a:rPr lang="cs-CZ" sz="1200" baseline="0" dirty="0" smtClean="0"/>
                        <a:t> odborné  učiliště a Středisko praktického vyučování s.r.o.,</a:t>
                      </a:r>
                    </a:p>
                    <a:p>
                      <a:r>
                        <a:rPr lang="cs-CZ" sz="1200" baseline="0" dirty="0" smtClean="0"/>
                        <a:t>Zádveřice č. 5, Zádveřice –Raková, 763 12</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Ing. Josef Kůra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Technologie</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3.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baseline="0" dirty="0" smtClean="0"/>
                        <a:t>prosinec 2</a:t>
                      </a:r>
                      <a:r>
                        <a:rPr lang="cs-CZ" dirty="0" smtClean="0"/>
                        <a:t>012</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bl>
          </a:graphicData>
        </a:graphic>
      </p:graphicFrame>
      <p:graphicFrame>
        <p:nvGraphicFramePr>
          <p:cNvPr id="7" name="Tabulka 6"/>
          <p:cNvGraphicFramePr>
            <a:graphicFrameLocks noGrp="1"/>
          </p:cNvGraphicFramePr>
          <p:nvPr>
            <p:extLst>
              <p:ext uri="{D42A27DB-BD31-4B8C-83A1-F6EECF244321}">
                <p14:modId xmlns:p14="http://schemas.microsoft.com/office/powerpoint/2010/main" val="3170847750"/>
              </p:ext>
            </p:extLst>
          </p:nvPr>
        </p:nvGraphicFramePr>
        <p:xfrm>
          <a:off x="506521" y="5458096"/>
          <a:ext cx="8097927" cy="1211264"/>
        </p:xfrm>
        <a:graphic>
          <a:graphicData uri="http://schemas.openxmlformats.org/drawingml/2006/table">
            <a:tbl>
              <a:tblPr firstRow="1" bandRow="1">
                <a:tableStyleId>{5940675A-B579-460E-94D1-54222C63F5DA}</a:tableStyleId>
              </a:tblPr>
              <a:tblGrid>
                <a:gridCol w="8097927"/>
              </a:tblGrid>
              <a:tr h="405980">
                <a:tc>
                  <a:txBody>
                    <a:bodyPr/>
                    <a:lstStyle/>
                    <a:p>
                      <a:pPr algn="l"/>
                      <a:r>
                        <a:rPr lang="cs-CZ" sz="1400" dirty="0" smtClean="0"/>
                        <a:t>Anotace</a:t>
                      </a:r>
                      <a:endParaRPr lang="cs-CZ" sz="1400" dirty="0"/>
                    </a:p>
                  </a:txBody>
                  <a:tcPr anchor="ctr">
                    <a:cell3D prstMaterial="dkEdge">
                      <a:bevel/>
                      <a:lightRig rig="flood" dir="t"/>
                    </a:cell3D>
                    <a:solidFill>
                      <a:schemeClr val="accent3">
                        <a:lumMod val="40000"/>
                        <a:lumOff val="60000"/>
                      </a:schemeClr>
                    </a:solidFill>
                  </a:tcPr>
                </a:tc>
              </a:tr>
              <a:tr h="805284">
                <a:tc>
                  <a:txBody>
                    <a:bodyPr/>
                    <a:lstStyle/>
                    <a:p>
                      <a:pPr algn="just"/>
                      <a:r>
                        <a:rPr lang="cs-CZ" sz="1200" b="0" i="0" kern="1200" dirty="0" smtClean="0">
                          <a:solidFill>
                            <a:schemeClr val="tx1"/>
                          </a:solidFill>
                          <a:latin typeface="+mn-lt"/>
                          <a:ea typeface="+mn-ea"/>
                          <a:cs typeface="+mn-cs"/>
                        </a:rPr>
                        <a:t>Materiál slouží pro výuku </a:t>
                      </a:r>
                      <a:r>
                        <a:rPr lang="cs-CZ" sz="1200" b="0" i="0" kern="1200" baseline="0" dirty="0" smtClean="0">
                          <a:solidFill>
                            <a:schemeClr val="tx1"/>
                          </a:solidFill>
                          <a:latin typeface="+mn-lt"/>
                          <a:ea typeface="+mn-ea"/>
                          <a:cs typeface="+mn-cs"/>
                        </a:rPr>
                        <a:t> speciálních oborů, pro žáky  oboru tesařské práce. </a:t>
                      </a:r>
                      <a:r>
                        <a:rPr lang="cs-CZ" sz="1200" b="0" i="0" kern="1200" dirty="0" smtClean="0">
                          <a:solidFill>
                            <a:schemeClr val="tx1"/>
                          </a:solidFill>
                          <a:latin typeface="+mn-lt"/>
                          <a:ea typeface="+mn-ea"/>
                          <a:cs typeface="+mn-cs"/>
                        </a:rPr>
                        <a:t>Prezentace obsahuje</a:t>
                      </a:r>
                      <a:r>
                        <a:rPr lang="cs-CZ" sz="1200" b="0" i="0" kern="1200" baseline="0" dirty="0" smtClean="0">
                          <a:solidFill>
                            <a:schemeClr val="tx1"/>
                          </a:solidFill>
                          <a:latin typeface="+mn-lt"/>
                          <a:ea typeface="+mn-ea"/>
                          <a:cs typeface="+mn-cs"/>
                        </a:rPr>
                        <a:t>  výklad jednotlivých druhů rekonstrukcí tesařských prací, výměny opotřebovaných částí.</a:t>
                      </a:r>
                      <a:endParaRPr lang="cs-CZ" sz="900" dirty="0"/>
                    </a:p>
                  </a:txBody>
                  <a:tcPr anchor="ctr"/>
                </a:tc>
              </a:tr>
            </a:tbl>
          </a:graphicData>
        </a:graphic>
      </p:graphicFrame>
    </p:spTree>
    <p:extLst>
      <p:ext uri="{BB962C8B-B14F-4D97-AF65-F5344CB8AC3E}">
        <p14:creationId xmlns:p14="http://schemas.microsoft.com/office/powerpoint/2010/main" val="37596192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634082"/>
          </a:xfrm>
          <a:solidFill>
            <a:schemeClr val="accent3">
              <a:lumMod val="40000"/>
              <a:lumOff val="60000"/>
            </a:schemeClr>
          </a:solidFill>
          <a:ln>
            <a:solidFill>
              <a:srgbClr val="002060"/>
            </a:solidFill>
          </a:ln>
        </p:spPr>
        <p:txBody>
          <a:bodyPr>
            <a:normAutofit/>
          </a:bodyPr>
          <a:lstStyle/>
          <a:p>
            <a:r>
              <a:rPr lang="cs-CZ" sz="2400" b="1" dirty="0"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Rekonstrukce tesařských prací, výměna opotřebovaných částí</a:t>
            </a:r>
            <a:endPar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endParaRPr>
          </a:p>
        </p:txBody>
      </p:sp>
      <p:sp>
        <p:nvSpPr>
          <p:cNvPr id="50" name="TextovéPole 49"/>
          <p:cNvSpPr txBox="1"/>
          <p:nvPr/>
        </p:nvSpPr>
        <p:spPr>
          <a:xfrm>
            <a:off x="463650" y="1124744"/>
            <a:ext cx="8212805" cy="1015663"/>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lgn="just"/>
            <a:r>
              <a:rPr lang="cs-CZ" sz="2000" u="sng" dirty="0" smtClean="0"/>
              <a:t>Účelem je</a:t>
            </a:r>
            <a:r>
              <a:rPr lang="cs-CZ" sz="2000" dirty="0" smtClean="0"/>
              <a:t> obnova ztrouchnivělé,  nahnilé, mechanicky opotřebované nebo  nadměrným zatížením poškozené dřevěné konstrukce v objektech. Například výměna vadných krokví, střešních latí a dřevěných podlah.</a:t>
            </a:r>
          </a:p>
        </p:txBody>
      </p:sp>
      <p:sp>
        <p:nvSpPr>
          <p:cNvPr id="3" name="TextovéPole 2"/>
          <p:cNvSpPr txBox="1"/>
          <p:nvPr/>
        </p:nvSpPr>
        <p:spPr>
          <a:xfrm>
            <a:off x="284137" y="2348880"/>
            <a:ext cx="3388271" cy="286232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cs-CZ" b="1" u="sng" dirty="0" smtClean="0"/>
              <a:t>Trámové stropy  </a:t>
            </a:r>
            <a:r>
              <a:rPr lang="cs-CZ" dirty="0" smtClean="0"/>
              <a:t>- nejčastěji je nutná rekonstrukce stropu při velkém průhybu z přetížení. Průhyb se proměří ve vybraných místech od vodorovné roviny pomocí natažené šňůry změřením výšky místností od šňůry. Zesílení a rovného podhledu i záklopu se dosáhne přibitím fošen po obou stranách.</a:t>
            </a:r>
            <a:r>
              <a:rPr lang="cs-CZ" b="1" u="sng" dirty="0" smtClean="0"/>
              <a:t> </a:t>
            </a:r>
            <a:endParaRPr lang="cs-CZ" b="1" u="sng" dirty="0"/>
          </a:p>
        </p:txBody>
      </p:sp>
      <p:sp>
        <p:nvSpPr>
          <p:cNvPr id="5" name="TextovéPole 4"/>
          <p:cNvSpPr txBox="1"/>
          <p:nvPr/>
        </p:nvSpPr>
        <p:spPr>
          <a:xfrm>
            <a:off x="284136" y="5589240"/>
            <a:ext cx="3388271"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cs-CZ" dirty="0" smtClean="0"/>
              <a:t>Uhnilé </a:t>
            </a:r>
            <a:r>
              <a:rPr lang="cs-CZ" dirty="0" err="1" smtClean="0"/>
              <a:t>zhlaví</a:t>
            </a:r>
            <a:r>
              <a:rPr lang="cs-CZ" dirty="0" smtClean="0"/>
              <a:t> stropnic se odřízne a konzervuje, případně se osadí na ocelové konzoly.</a:t>
            </a:r>
            <a:endParaRPr lang="cs-CZ" dirty="0"/>
          </a:p>
        </p:txBody>
      </p:sp>
      <p:pic>
        <p:nvPicPr>
          <p:cNvPr id="1026" name="Picture 2" descr="C:\Users\3\Desktop\DUM obrázky\2012-12-16\DSC0086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23928" y="2348880"/>
            <a:ext cx="5040560" cy="4185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6168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1"/>
          <p:cNvSpPr>
            <a:spLocks noGrp="1"/>
          </p:cNvSpPr>
          <p:nvPr>
            <p:ph type="title"/>
          </p:nvPr>
        </p:nvSpPr>
        <p:spPr>
          <a:xfrm>
            <a:off x="457200" y="274638"/>
            <a:ext cx="8229600" cy="634082"/>
          </a:xfrm>
          <a:solidFill>
            <a:schemeClr val="accent3">
              <a:lumMod val="40000"/>
              <a:lumOff val="60000"/>
            </a:schemeClr>
          </a:solidFill>
          <a:ln>
            <a:solidFill>
              <a:srgbClr val="002060"/>
            </a:solidFill>
          </a:ln>
        </p:spPr>
        <p:txBody>
          <a:bodyPr>
            <a:normAutofit/>
          </a:bodyPr>
          <a:lstStyle/>
          <a:p>
            <a:r>
              <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Rekonstrukce tesařských prací, výměna opotřebovaných částí</a:t>
            </a:r>
          </a:p>
        </p:txBody>
      </p:sp>
      <p:sp>
        <p:nvSpPr>
          <p:cNvPr id="4" name="TextovéPole 3"/>
          <p:cNvSpPr txBox="1"/>
          <p:nvPr/>
        </p:nvSpPr>
        <p:spPr>
          <a:xfrm>
            <a:off x="463649" y="2348880"/>
            <a:ext cx="3676303" cy="4247317"/>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just"/>
            <a:r>
              <a:rPr lang="cs-CZ" b="1" u="sng" dirty="0" smtClean="0"/>
              <a:t>Krovy </a:t>
            </a:r>
          </a:p>
          <a:p>
            <a:pPr algn="just"/>
            <a:r>
              <a:rPr lang="cs-CZ" dirty="0" smtClean="0"/>
              <a:t>– </a:t>
            </a:r>
            <a:r>
              <a:rPr lang="cs-CZ" u="sng" dirty="0" smtClean="0"/>
              <a:t>výměna krokví a střešních latí</a:t>
            </a:r>
          </a:p>
          <a:p>
            <a:pPr algn="just"/>
            <a:r>
              <a:rPr lang="cs-CZ" dirty="0"/>
              <a:t>P</a:t>
            </a:r>
            <a:r>
              <a:rPr lang="cs-CZ" dirty="0" smtClean="0"/>
              <a:t>ři delším zatékání dešťové vody krokve a latě zahnívají. Vyměnit se musí také prasklé latě a krokve vlivem velkého zatížení sněhem. Nejprve se sejme krytina, která se složí podél zdí, aby nezatěžovala strop. Potom se nad středem obou sousedních krokví přeřežou všechny latě, vadná krokev se vymění, nová krokev se osadí na pozednici a vaznici a hřeby se k nim přibijí. Po obou stranách nové krokve se pak obě pole znovu zalaťují. </a:t>
            </a:r>
            <a:endParaRPr lang="cs-CZ" dirty="0"/>
          </a:p>
        </p:txBody>
      </p:sp>
      <p:sp>
        <p:nvSpPr>
          <p:cNvPr id="6" name="TextovéPole 5"/>
          <p:cNvSpPr txBox="1"/>
          <p:nvPr/>
        </p:nvSpPr>
        <p:spPr>
          <a:xfrm>
            <a:off x="467544" y="1124744"/>
            <a:ext cx="8212805"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cs-CZ" dirty="0" smtClean="0"/>
              <a:t>Podlahy </a:t>
            </a:r>
            <a:r>
              <a:rPr lang="cs-CZ" dirty="0"/>
              <a:t>m</a:t>
            </a:r>
            <a:r>
              <a:rPr lang="cs-CZ" dirty="0" smtClean="0"/>
              <a:t>ohou být poškozeny vlhkostí zdí nebo prošlapáním v určitých místech. Vyměňují se jen poškozená prkna, u posledního prkna se zhobluje pero tak, aby podlaha byla těsná.</a:t>
            </a:r>
            <a:endParaRPr lang="cs-CZ" dirty="0"/>
          </a:p>
        </p:txBody>
      </p:sp>
      <p:pic>
        <p:nvPicPr>
          <p:cNvPr id="1026" name="Picture 2" descr="C:\Users\1\Desktop\záloha note 3\Fotky - Pasohlavky\DSC00906.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3556"/>
          <a:stretch/>
        </p:blipFill>
        <p:spPr bwMode="auto">
          <a:xfrm>
            <a:off x="4355976" y="2338557"/>
            <a:ext cx="4608512" cy="4257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13615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1"/>
          <p:cNvSpPr>
            <a:spLocks noGrp="1"/>
          </p:cNvSpPr>
          <p:nvPr>
            <p:ph type="title"/>
          </p:nvPr>
        </p:nvSpPr>
        <p:spPr>
          <a:xfrm>
            <a:off x="457200" y="274638"/>
            <a:ext cx="8229600" cy="634082"/>
          </a:xfrm>
          <a:solidFill>
            <a:schemeClr val="accent3">
              <a:lumMod val="40000"/>
              <a:lumOff val="60000"/>
            </a:schemeClr>
          </a:solidFill>
          <a:ln>
            <a:solidFill>
              <a:srgbClr val="002060"/>
            </a:solidFill>
          </a:ln>
        </p:spPr>
        <p:txBody>
          <a:bodyPr>
            <a:normAutofit/>
          </a:bodyPr>
          <a:lstStyle/>
          <a:p>
            <a:r>
              <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Rekonstrukce tesařských prací, výměna opotřebovaných částí</a:t>
            </a:r>
          </a:p>
        </p:txBody>
      </p:sp>
      <p:pic>
        <p:nvPicPr>
          <p:cNvPr id="2050" name="Picture 2" descr="C:\Users\1\Desktop\foto dušan\15072012482.jpg"/>
          <p:cNvPicPr>
            <a:picLocks noChangeAspect="1" noChangeArrowheads="1"/>
          </p:cNvPicPr>
          <p:nvPr/>
        </p:nvPicPr>
        <p:blipFill rotWithShape="1">
          <a:blip r:embed="rId2">
            <a:extLst>
              <a:ext uri="{28A0092B-C50C-407E-A947-70E740481C1C}">
                <a14:useLocalDpi xmlns:a14="http://schemas.microsoft.com/office/drawing/2010/main" val="0"/>
              </a:ext>
            </a:extLst>
          </a:blip>
          <a:srcRect l="36281" t="30077" r="16983" b="43567"/>
          <a:stretch/>
        </p:blipFill>
        <p:spPr bwMode="auto">
          <a:xfrm>
            <a:off x="251520" y="1268760"/>
            <a:ext cx="8640960" cy="532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50806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1"/>
          <p:cNvSpPr>
            <a:spLocks noGrp="1"/>
          </p:cNvSpPr>
          <p:nvPr>
            <p:ph type="title"/>
          </p:nvPr>
        </p:nvSpPr>
        <p:spPr>
          <a:xfrm>
            <a:off x="457200" y="260648"/>
            <a:ext cx="8229600" cy="634082"/>
          </a:xfrm>
          <a:solidFill>
            <a:schemeClr val="accent3">
              <a:lumMod val="40000"/>
              <a:lumOff val="60000"/>
            </a:schemeClr>
          </a:solidFill>
          <a:ln>
            <a:solidFill>
              <a:srgbClr val="002060"/>
            </a:solidFill>
          </a:ln>
        </p:spPr>
        <p:txBody>
          <a:bodyPr>
            <a:normAutofit/>
          </a:bodyPr>
          <a:lstStyle/>
          <a:p>
            <a:r>
              <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Rekonstrukce tesařských prací, výměna opotřebovaných částí</a:t>
            </a:r>
          </a:p>
        </p:txBody>
      </p:sp>
      <p:sp>
        <p:nvSpPr>
          <p:cNvPr id="4" name="TextovéPole 3"/>
          <p:cNvSpPr txBox="1"/>
          <p:nvPr/>
        </p:nvSpPr>
        <p:spPr>
          <a:xfrm>
            <a:off x="463651" y="1052736"/>
            <a:ext cx="8212805" cy="1477328"/>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just"/>
            <a:r>
              <a:rPr lang="cs-CZ" b="1" u="sng" dirty="0" smtClean="0"/>
              <a:t>Krovy </a:t>
            </a:r>
          </a:p>
          <a:p>
            <a:pPr algn="just"/>
            <a:r>
              <a:rPr lang="cs-CZ" dirty="0" smtClean="0"/>
              <a:t>– </a:t>
            </a:r>
            <a:r>
              <a:rPr lang="cs-CZ" u="sng" dirty="0" smtClean="0"/>
              <a:t>vyztužení nalomené krokve</a:t>
            </a:r>
          </a:p>
          <a:p>
            <a:pPr algn="just"/>
            <a:r>
              <a:rPr lang="cs-CZ" dirty="0" smtClean="0"/>
              <a:t>Je-li krokev nalomená, jinak zdravá, stačí ji vyrovnat a dobře ztužit. Nevyměňuje se. Z obou bočních stran se přibijí fošnové příložky. Příložky a krokve se provrtají, provlečou se ocelové svorníky a maticemi se spoje dobře stáhnou.</a:t>
            </a:r>
            <a:endParaRPr lang="cs-CZ" dirty="0"/>
          </a:p>
        </p:txBody>
      </p:sp>
      <p:pic>
        <p:nvPicPr>
          <p:cNvPr id="1026" name="Picture 2" descr="C:\Users\1\Desktop\DUM obrázky\2012-12-11\04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651" y="2636912"/>
            <a:ext cx="8212806" cy="413107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3422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1"/>
          <p:cNvSpPr>
            <a:spLocks noGrp="1"/>
          </p:cNvSpPr>
          <p:nvPr>
            <p:ph type="title"/>
          </p:nvPr>
        </p:nvSpPr>
        <p:spPr>
          <a:xfrm>
            <a:off x="457200" y="274638"/>
            <a:ext cx="8229600" cy="634082"/>
          </a:xfrm>
          <a:solidFill>
            <a:schemeClr val="accent3">
              <a:lumMod val="40000"/>
              <a:lumOff val="60000"/>
            </a:schemeClr>
          </a:solidFill>
          <a:ln>
            <a:solidFill>
              <a:srgbClr val="002060"/>
            </a:solidFill>
          </a:ln>
        </p:spPr>
        <p:txBody>
          <a:bodyPr>
            <a:normAutofit/>
          </a:bodyPr>
          <a:lstStyle/>
          <a:p>
            <a:r>
              <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Rekonstrukce tesařských prací, výměna opotřebovaných částí</a:t>
            </a:r>
          </a:p>
        </p:txBody>
      </p:sp>
      <p:sp>
        <p:nvSpPr>
          <p:cNvPr id="3" name="TextovéPole 2"/>
          <p:cNvSpPr txBox="1"/>
          <p:nvPr/>
        </p:nvSpPr>
        <p:spPr>
          <a:xfrm>
            <a:off x="463651" y="1268760"/>
            <a:ext cx="8212805" cy="1477328"/>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just"/>
            <a:r>
              <a:rPr lang="cs-CZ" b="1" u="sng" dirty="0" smtClean="0"/>
              <a:t>Rekonstrukce schodiště</a:t>
            </a:r>
          </a:p>
          <a:p>
            <a:pPr algn="just"/>
            <a:r>
              <a:rPr lang="cs-CZ" dirty="0" smtClean="0"/>
              <a:t>Zábradlí se rozebírá jen v té části schodiště, která se bude rekonstruovat nebo bourat. Odstraní-li se zábradlí v celém schodišti předem, nahradí se nouzovým ohrazením. Části nebo i celé schodiště se zajišťuje odspodu pomocnou podpěrnou konstrukcí po celé výšce.</a:t>
            </a:r>
            <a:endParaRPr lang="cs-CZ" dirty="0"/>
          </a:p>
        </p:txBody>
      </p:sp>
      <p:sp>
        <p:nvSpPr>
          <p:cNvPr id="4" name="TextovéPole 3"/>
          <p:cNvSpPr txBox="1"/>
          <p:nvPr/>
        </p:nvSpPr>
        <p:spPr>
          <a:xfrm>
            <a:off x="463651" y="3212976"/>
            <a:ext cx="8212805" cy="203132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r>
              <a:rPr lang="cs-CZ" b="1" u="sng" dirty="0" smtClean="0"/>
              <a:t>Bezpečnost práce při rekonstrukcích</a:t>
            </a:r>
          </a:p>
          <a:p>
            <a:pPr algn="just"/>
            <a:r>
              <a:rPr lang="cs-CZ" dirty="0" smtClean="0"/>
              <a:t>Rekonstrukce se vyznačují značným podílem prací ve výškách. Tyto práce vyžadují vymezení uzavřeného prostoru a ochranné lešení. Zvedací mechanismu musí být před použitím přezkoušeny. I ruční elektrické nářadí musí být před použitím prohlédnuto a přezkoušeno. Montáž a demontáž tesařských prací se zásadně nesmějí přerušit v libovolné pracovní fázi. Při ruční manipulaci s břemeny se musí respektovat normy pro fyzickou námahu žáků i dospělých.</a:t>
            </a:r>
            <a:endParaRPr lang="cs-CZ" dirty="0"/>
          </a:p>
        </p:txBody>
      </p:sp>
    </p:spTree>
    <p:extLst>
      <p:ext uri="{BB962C8B-B14F-4D97-AF65-F5344CB8AC3E}">
        <p14:creationId xmlns:p14="http://schemas.microsoft.com/office/powerpoint/2010/main" val="9995204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827584" y="1340768"/>
            <a:ext cx="7632848" cy="2585323"/>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endParaRPr lang="cs-CZ" b="1" dirty="0" smtClean="0">
              <a:solidFill>
                <a:schemeClr val="tx1"/>
              </a:solidFill>
            </a:endParaRPr>
          </a:p>
          <a:p>
            <a:pPr marL="342900" indent="-342900">
              <a:buFont typeface="+mj-lt"/>
              <a:buAutoNum type="arabicPeriod"/>
            </a:pPr>
            <a:r>
              <a:rPr lang="cs-CZ" b="1" dirty="0" smtClean="0"/>
              <a:t>otázka:  </a:t>
            </a:r>
            <a:r>
              <a:rPr lang="cs-CZ" b="1" dirty="0">
                <a:solidFill>
                  <a:schemeClr val="tx1"/>
                </a:solidFill>
              </a:rPr>
              <a:t>N</a:t>
            </a:r>
            <a:r>
              <a:rPr lang="cs-CZ" b="1" dirty="0" smtClean="0">
                <a:solidFill>
                  <a:schemeClr val="tx1"/>
                </a:solidFill>
              </a:rPr>
              <a:t>alomenou krokev vyztužujeme fošnovými příložkami?</a:t>
            </a:r>
          </a:p>
          <a:p>
            <a:endParaRPr lang="cs-CZ" b="1" dirty="0">
              <a:solidFill>
                <a:schemeClr val="tx1"/>
              </a:solidFill>
            </a:endParaRPr>
          </a:p>
          <a:p>
            <a:endParaRPr lang="cs-CZ" b="1" dirty="0" smtClean="0">
              <a:solidFill>
                <a:schemeClr val="tx1"/>
              </a:solidFill>
            </a:endParaRPr>
          </a:p>
          <a:p>
            <a:endParaRPr lang="cs-CZ" b="1" dirty="0">
              <a:solidFill>
                <a:schemeClr val="tx1"/>
              </a:solidFill>
            </a:endParaRPr>
          </a:p>
          <a:p>
            <a:pPr marL="342900" indent="-342900">
              <a:buAutoNum type="arabicPeriod" startAt="2"/>
            </a:pPr>
            <a:r>
              <a:rPr lang="cs-CZ" b="1" dirty="0" smtClean="0">
                <a:solidFill>
                  <a:schemeClr val="tx1"/>
                </a:solidFill>
              </a:rPr>
              <a:t>otázka: </a:t>
            </a:r>
            <a:r>
              <a:rPr lang="cs-CZ" b="1" dirty="0" smtClean="0"/>
              <a:t>Montáž a demontáž lze přerušit kdykoliv, hlavně kvůli počasí.</a:t>
            </a:r>
            <a:endParaRPr lang="cs-CZ" b="1" dirty="0">
              <a:solidFill>
                <a:schemeClr val="tx1"/>
              </a:solidFill>
            </a:endParaRPr>
          </a:p>
          <a:p>
            <a:endParaRPr lang="cs-CZ" b="1" dirty="0" smtClean="0">
              <a:solidFill>
                <a:schemeClr val="tx1"/>
              </a:solidFill>
            </a:endParaRPr>
          </a:p>
          <a:p>
            <a:endParaRPr lang="cs-CZ" b="1" dirty="0">
              <a:solidFill>
                <a:schemeClr val="tx1"/>
              </a:solidFill>
            </a:endParaRPr>
          </a:p>
          <a:p>
            <a:endParaRPr lang="cs-CZ" b="1" dirty="0">
              <a:solidFill>
                <a:schemeClr val="tx1"/>
              </a:solidFill>
            </a:endParaRPr>
          </a:p>
        </p:txBody>
      </p:sp>
      <p:sp>
        <p:nvSpPr>
          <p:cNvPr id="6" name="TextovéPole 5"/>
          <p:cNvSpPr txBox="1"/>
          <p:nvPr/>
        </p:nvSpPr>
        <p:spPr>
          <a:xfrm>
            <a:off x="827584" y="6300028"/>
            <a:ext cx="7620318"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cs-CZ" b="1" dirty="0" smtClean="0">
                <a:solidFill>
                  <a:schemeClr val="tx1"/>
                </a:solidFill>
              </a:rPr>
              <a:t>Použité zdroje:   vlastní zdroje </a:t>
            </a:r>
            <a:endParaRPr lang="cs-CZ" b="1" dirty="0">
              <a:solidFill>
                <a:schemeClr val="tx1"/>
              </a:solidFill>
            </a:endParaRPr>
          </a:p>
        </p:txBody>
      </p:sp>
      <p:sp>
        <p:nvSpPr>
          <p:cNvPr id="8" name="Zaoblený obdélník 7"/>
          <p:cNvSpPr/>
          <p:nvPr/>
        </p:nvSpPr>
        <p:spPr>
          <a:xfrm>
            <a:off x="4175956" y="2132856"/>
            <a:ext cx="1224136" cy="50405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effectLst/>
              </a:rPr>
              <a:t>ANO</a:t>
            </a:r>
            <a:endParaRPr lang="cs-CZ" b="1" dirty="0">
              <a:solidFill>
                <a:schemeClr val="tx1"/>
              </a:solidFill>
              <a:effectLst/>
            </a:endParaRPr>
          </a:p>
        </p:txBody>
      </p:sp>
      <p:sp>
        <p:nvSpPr>
          <p:cNvPr id="10" name="Zaoblený obdélník 9"/>
          <p:cNvSpPr/>
          <p:nvPr/>
        </p:nvSpPr>
        <p:spPr>
          <a:xfrm>
            <a:off x="4195594" y="3212976"/>
            <a:ext cx="1224136" cy="50405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effectLst/>
              </a:rPr>
              <a:t>NE</a:t>
            </a:r>
            <a:endParaRPr lang="cs-CZ" b="1" dirty="0">
              <a:solidFill>
                <a:schemeClr val="tx1"/>
              </a:solidFill>
              <a:effectLst/>
            </a:endParaRPr>
          </a:p>
        </p:txBody>
      </p:sp>
      <p:sp>
        <p:nvSpPr>
          <p:cNvPr id="11" name="Nadpis 1"/>
          <p:cNvSpPr>
            <a:spLocks noGrp="1"/>
          </p:cNvSpPr>
          <p:nvPr>
            <p:ph type="title"/>
          </p:nvPr>
        </p:nvSpPr>
        <p:spPr>
          <a:xfrm>
            <a:off x="457200" y="260648"/>
            <a:ext cx="8229600" cy="634082"/>
          </a:xfrm>
          <a:solidFill>
            <a:schemeClr val="accent3">
              <a:lumMod val="40000"/>
              <a:lumOff val="60000"/>
            </a:schemeClr>
          </a:solidFill>
          <a:ln>
            <a:solidFill>
              <a:srgbClr val="002060"/>
            </a:solidFill>
          </a:ln>
        </p:spPr>
        <p:txBody>
          <a:bodyPr>
            <a:normAutofit/>
          </a:bodyPr>
          <a:lstStyle/>
          <a:p>
            <a:r>
              <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Rekonstrukce tesařských prací, výměna opotřebovaných částí</a:t>
            </a:r>
          </a:p>
        </p:txBody>
      </p:sp>
    </p:spTree>
    <p:extLst>
      <p:ext uri="{BB962C8B-B14F-4D97-AF65-F5344CB8AC3E}">
        <p14:creationId xmlns:p14="http://schemas.microsoft.com/office/powerpoint/2010/main" val="41659771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Effect transition="in" filter="wipe(down)">
                                      <p:cBhvr>
                                        <p:cTn id="7" dur="580">
                                          <p:stCondLst>
                                            <p:cond delay="0"/>
                                          </p:stCondLst>
                                        </p:cTn>
                                        <p:tgtEl>
                                          <p:spTgt spid="8">
                                            <p:bg/>
                                          </p:spTgt>
                                        </p:tgtEl>
                                      </p:cBhvr>
                                    </p:animEffect>
                                    <p:anim calcmode="lin" valueType="num">
                                      <p:cBhvr>
                                        <p:cTn id="8" dur="1822" tmFilter="0,0; 0.14,0.36; 0.43,0.73; 0.71,0.91; 1.0,1.0">
                                          <p:stCondLst>
                                            <p:cond delay="0"/>
                                          </p:stCondLst>
                                        </p:cTn>
                                        <p:tgtEl>
                                          <p:spTgt spid="8">
                                            <p:bg/>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bg/>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bg/>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bg/>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bg/>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bg/>
                                          </p:spTgt>
                                        </p:tgtEl>
                                      </p:cBhvr>
                                      <p:to x="100000" y="60000"/>
                                    </p:animScale>
                                    <p:animScale>
                                      <p:cBhvr>
                                        <p:cTn id="14" dur="166" decel="50000">
                                          <p:stCondLst>
                                            <p:cond delay="676"/>
                                          </p:stCondLst>
                                        </p:cTn>
                                        <p:tgtEl>
                                          <p:spTgt spid="8">
                                            <p:bg/>
                                          </p:spTgt>
                                        </p:tgtEl>
                                      </p:cBhvr>
                                      <p:to x="100000" y="100000"/>
                                    </p:animScale>
                                    <p:animScale>
                                      <p:cBhvr>
                                        <p:cTn id="15" dur="26">
                                          <p:stCondLst>
                                            <p:cond delay="1312"/>
                                          </p:stCondLst>
                                        </p:cTn>
                                        <p:tgtEl>
                                          <p:spTgt spid="8">
                                            <p:bg/>
                                          </p:spTgt>
                                        </p:tgtEl>
                                      </p:cBhvr>
                                      <p:to x="100000" y="80000"/>
                                    </p:animScale>
                                    <p:animScale>
                                      <p:cBhvr>
                                        <p:cTn id="16" dur="166" decel="50000">
                                          <p:stCondLst>
                                            <p:cond delay="1338"/>
                                          </p:stCondLst>
                                        </p:cTn>
                                        <p:tgtEl>
                                          <p:spTgt spid="8">
                                            <p:bg/>
                                          </p:spTgt>
                                        </p:tgtEl>
                                      </p:cBhvr>
                                      <p:to x="100000" y="100000"/>
                                    </p:animScale>
                                    <p:animScale>
                                      <p:cBhvr>
                                        <p:cTn id="17" dur="26">
                                          <p:stCondLst>
                                            <p:cond delay="1642"/>
                                          </p:stCondLst>
                                        </p:cTn>
                                        <p:tgtEl>
                                          <p:spTgt spid="8">
                                            <p:bg/>
                                          </p:spTgt>
                                        </p:tgtEl>
                                      </p:cBhvr>
                                      <p:to x="100000" y="90000"/>
                                    </p:animScale>
                                    <p:animScale>
                                      <p:cBhvr>
                                        <p:cTn id="18" dur="166" decel="50000">
                                          <p:stCondLst>
                                            <p:cond delay="1668"/>
                                          </p:stCondLst>
                                        </p:cTn>
                                        <p:tgtEl>
                                          <p:spTgt spid="8">
                                            <p:bg/>
                                          </p:spTgt>
                                        </p:tgtEl>
                                      </p:cBhvr>
                                      <p:to x="100000" y="100000"/>
                                    </p:animScale>
                                    <p:animScale>
                                      <p:cBhvr>
                                        <p:cTn id="19" dur="26">
                                          <p:stCondLst>
                                            <p:cond delay="1808"/>
                                          </p:stCondLst>
                                        </p:cTn>
                                        <p:tgtEl>
                                          <p:spTgt spid="8">
                                            <p:bg/>
                                          </p:spTgt>
                                        </p:tgtEl>
                                      </p:cBhvr>
                                      <p:to x="100000" y="95000"/>
                                    </p:animScale>
                                    <p:animScale>
                                      <p:cBhvr>
                                        <p:cTn id="20" dur="166" decel="50000">
                                          <p:stCondLst>
                                            <p:cond delay="1834"/>
                                          </p:stCondLst>
                                        </p:cTn>
                                        <p:tgtEl>
                                          <p:spTgt spid="8">
                                            <p:bg/>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wipe(down)">
                                      <p:cBhvr>
                                        <p:cTn id="25" dur="580">
                                          <p:stCondLst>
                                            <p:cond delay="0"/>
                                          </p:stCondLst>
                                        </p:cTn>
                                        <p:tgtEl>
                                          <p:spTgt spid="8">
                                            <p:txEl>
                                              <p:pRg st="0" end="0"/>
                                            </p:txEl>
                                          </p:spTgt>
                                        </p:tgtEl>
                                      </p:cBhvr>
                                    </p:animEffect>
                                    <p:anim calcmode="lin" valueType="num">
                                      <p:cBhvr>
                                        <p:cTn id="26" dur="1822" tmFilter="0,0; 0.14,0.36; 0.43,0.73; 0.71,0.91; 1.0,1.0">
                                          <p:stCondLst>
                                            <p:cond delay="0"/>
                                          </p:stCondLst>
                                        </p:cTn>
                                        <p:tgtEl>
                                          <p:spTgt spid="8">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8">
                                            <p:txEl>
                                              <p:pRg st="0" end="0"/>
                                            </p:txEl>
                                          </p:spTgt>
                                        </p:tgtEl>
                                      </p:cBhvr>
                                      <p:to x="100000" y="60000"/>
                                    </p:animScale>
                                    <p:animScale>
                                      <p:cBhvr>
                                        <p:cTn id="32" dur="166" decel="50000">
                                          <p:stCondLst>
                                            <p:cond delay="676"/>
                                          </p:stCondLst>
                                        </p:cTn>
                                        <p:tgtEl>
                                          <p:spTgt spid="8">
                                            <p:txEl>
                                              <p:pRg st="0" end="0"/>
                                            </p:txEl>
                                          </p:spTgt>
                                        </p:tgtEl>
                                      </p:cBhvr>
                                      <p:to x="100000" y="100000"/>
                                    </p:animScale>
                                    <p:animScale>
                                      <p:cBhvr>
                                        <p:cTn id="33" dur="26">
                                          <p:stCondLst>
                                            <p:cond delay="1312"/>
                                          </p:stCondLst>
                                        </p:cTn>
                                        <p:tgtEl>
                                          <p:spTgt spid="8">
                                            <p:txEl>
                                              <p:pRg st="0" end="0"/>
                                            </p:txEl>
                                          </p:spTgt>
                                        </p:tgtEl>
                                      </p:cBhvr>
                                      <p:to x="100000" y="80000"/>
                                    </p:animScale>
                                    <p:animScale>
                                      <p:cBhvr>
                                        <p:cTn id="34" dur="166" decel="50000">
                                          <p:stCondLst>
                                            <p:cond delay="1338"/>
                                          </p:stCondLst>
                                        </p:cTn>
                                        <p:tgtEl>
                                          <p:spTgt spid="8">
                                            <p:txEl>
                                              <p:pRg st="0" end="0"/>
                                            </p:txEl>
                                          </p:spTgt>
                                        </p:tgtEl>
                                      </p:cBhvr>
                                      <p:to x="100000" y="100000"/>
                                    </p:animScale>
                                    <p:animScale>
                                      <p:cBhvr>
                                        <p:cTn id="35" dur="26">
                                          <p:stCondLst>
                                            <p:cond delay="1642"/>
                                          </p:stCondLst>
                                        </p:cTn>
                                        <p:tgtEl>
                                          <p:spTgt spid="8">
                                            <p:txEl>
                                              <p:pRg st="0" end="0"/>
                                            </p:txEl>
                                          </p:spTgt>
                                        </p:tgtEl>
                                      </p:cBhvr>
                                      <p:to x="100000" y="90000"/>
                                    </p:animScale>
                                    <p:animScale>
                                      <p:cBhvr>
                                        <p:cTn id="36" dur="166" decel="50000">
                                          <p:stCondLst>
                                            <p:cond delay="1668"/>
                                          </p:stCondLst>
                                        </p:cTn>
                                        <p:tgtEl>
                                          <p:spTgt spid="8">
                                            <p:txEl>
                                              <p:pRg st="0" end="0"/>
                                            </p:txEl>
                                          </p:spTgt>
                                        </p:tgtEl>
                                      </p:cBhvr>
                                      <p:to x="100000" y="100000"/>
                                    </p:animScale>
                                    <p:animScale>
                                      <p:cBhvr>
                                        <p:cTn id="37" dur="26">
                                          <p:stCondLst>
                                            <p:cond delay="1808"/>
                                          </p:stCondLst>
                                        </p:cTn>
                                        <p:tgtEl>
                                          <p:spTgt spid="8">
                                            <p:txEl>
                                              <p:pRg st="0" end="0"/>
                                            </p:txEl>
                                          </p:spTgt>
                                        </p:tgtEl>
                                      </p:cBhvr>
                                      <p:to x="100000" y="95000"/>
                                    </p:animScale>
                                    <p:animScale>
                                      <p:cBhvr>
                                        <p:cTn id="38" dur="166" decel="50000">
                                          <p:stCondLst>
                                            <p:cond delay="1834"/>
                                          </p:stCondLst>
                                        </p:cTn>
                                        <p:tgtEl>
                                          <p:spTgt spid="8">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10">
                                            <p:bg/>
                                          </p:spTgt>
                                        </p:tgtEl>
                                        <p:attrNameLst>
                                          <p:attrName>style.visibility</p:attrName>
                                        </p:attrNameLst>
                                      </p:cBhvr>
                                      <p:to>
                                        <p:strVal val="visible"/>
                                      </p:to>
                                    </p:set>
                                    <p:animEffect transition="in" filter="wipe(down)">
                                      <p:cBhvr>
                                        <p:cTn id="43" dur="580">
                                          <p:stCondLst>
                                            <p:cond delay="0"/>
                                          </p:stCondLst>
                                        </p:cTn>
                                        <p:tgtEl>
                                          <p:spTgt spid="10">
                                            <p:bg/>
                                          </p:spTgt>
                                        </p:tgtEl>
                                      </p:cBhvr>
                                    </p:animEffect>
                                    <p:anim calcmode="lin" valueType="num">
                                      <p:cBhvr>
                                        <p:cTn id="44" dur="1822" tmFilter="0,0; 0.14,0.36; 0.43,0.73; 0.71,0.91; 1.0,1.0">
                                          <p:stCondLst>
                                            <p:cond delay="0"/>
                                          </p:stCondLst>
                                        </p:cTn>
                                        <p:tgtEl>
                                          <p:spTgt spid="10">
                                            <p:bg/>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0">
                                            <p:bg/>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0">
                                            <p:bg/>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0">
                                            <p:bg/>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0">
                                            <p:bg/>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10">
                                            <p:bg/>
                                          </p:spTgt>
                                        </p:tgtEl>
                                      </p:cBhvr>
                                      <p:to x="100000" y="60000"/>
                                    </p:animScale>
                                    <p:animScale>
                                      <p:cBhvr>
                                        <p:cTn id="50" dur="166" decel="50000">
                                          <p:stCondLst>
                                            <p:cond delay="676"/>
                                          </p:stCondLst>
                                        </p:cTn>
                                        <p:tgtEl>
                                          <p:spTgt spid="10">
                                            <p:bg/>
                                          </p:spTgt>
                                        </p:tgtEl>
                                      </p:cBhvr>
                                      <p:to x="100000" y="100000"/>
                                    </p:animScale>
                                    <p:animScale>
                                      <p:cBhvr>
                                        <p:cTn id="51" dur="26">
                                          <p:stCondLst>
                                            <p:cond delay="1312"/>
                                          </p:stCondLst>
                                        </p:cTn>
                                        <p:tgtEl>
                                          <p:spTgt spid="10">
                                            <p:bg/>
                                          </p:spTgt>
                                        </p:tgtEl>
                                      </p:cBhvr>
                                      <p:to x="100000" y="80000"/>
                                    </p:animScale>
                                    <p:animScale>
                                      <p:cBhvr>
                                        <p:cTn id="52" dur="166" decel="50000">
                                          <p:stCondLst>
                                            <p:cond delay="1338"/>
                                          </p:stCondLst>
                                        </p:cTn>
                                        <p:tgtEl>
                                          <p:spTgt spid="10">
                                            <p:bg/>
                                          </p:spTgt>
                                        </p:tgtEl>
                                      </p:cBhvr>
                                      <p:to x="100000" y="100000"/>
                                    </p:animScale>
                                    <p:animScale>
                                      <p:cBhvr>
                                        <p:cTn id="53" dur="26">
                                          <p:stCondLst>
                                            <p:cond delay="1642"/>
                                          </p:stCondLst>
                                        </p:cTn>
                                        <p:tgtEl>
                                          <p:spTgt spid="10">
                                            <p:bg/>
                                          </p:spTgt>
                                        </p:tgtEl>
                                      </p:cBhvr>
                                      <p:to x="100000" y="90000"/>
                                    </p:animScale>
                                    <p:animScale>
                                      <p:cBhvr>
                                        <p:cTn id="54" dur="166" decel="50000">
                                          <p:stCondLst>
                                            <p:cond delay="1668"/>
                                          </p:stCondLst>
                                        </p:cTn>
                                        <p:tgtEl>
                                          <p:spTgt spid="10">
                                            <p:bg/>
                                          </p:spTgt>
                                        </p:tgtEl>
                                      </p:cBhvr>
                                      <p:to x="100000" y="100000"/>
                                    </p:animScale>
                                    <p:animScale>
                                      <p:cBhvr>
                                        <p:cTn id="55" dur="26">
                                          <p:stCondLst>
                                            <p:cond delay="1808"/>
                                          </p:stCondLst>
                                        </p:cTn>
                                        <p:tgtEl>
                                          <p:spTgt spid="10">
                                            <p:bg/>
                                          </p:spTgt>
                                        </p:tgtEl>
                                      </p:cBhvr>
                                      <p:to x="100000" y="95000"/>
                                    </p:animScale>
                                    <p:animScale>
                                      <p:cBhvr>
                                        <p:cTn id="56" dur="166" decel="50000">
                                          <p:stCondLst>
                                            <p:cond delay="1834"/>
                                          </p:stCondLst>
                                        </p:cTn>
                                        <p:tgtEl>
                                          <p:spTgt spid="10">
                                            <p:bg/>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0">
                                            <p:txEl>
                                              <p:pRg st="0" end="0"/>
                                            </p:txEl>
                                          </p:spTgt>
                                        </p:tgtEl>
                                        <p:attrNameLst>
                                          <p:attrName>style.visibility</p:attrName>
                                        </p:attrNameLst>
                                      </p:cBhvr>
                                      <p:to>
                                        <p:strVal val="visible"/>
                                      </p:to>
                                    </p:set>
                                    <p:animEffect transition="in" filter="wipe(down)">
                                      <p:cBhvr>
                                        <p:cTn id="61" dur="580">
                                          <p:stCondLst>
                                            <p:cond delay="0"/>
                                          </p:stCondLst>
                                        </p:cTn>
                                        <p:tgtEl>
                                          <p:spTgt spid="10">
                                            <p:txEl>
                                              <p:pRg st="0" end="0"/>
                                            </p:txEl>
                                          </p:spTgt>
                                        </p:tgtEl>
                                      </p:cBhvr>
                                    </p:animEffect>
                                    <p:anim calcmode="lin" valueType="num">
                                      <p:cBhvr>
                                        <p:cTn id="62" dur="1822" tmFilter="0,0; 0.14,0.36; 0.43,0.73; 0.71,0.91; 1.0,1.0">
                                          <p:stCondLst>
                                            <p:cond delay="0"/>
                                          </p:stCondLst>
                                        </p:cTn>
                                        <p:tgtEl>
                                          <p:spTgt spid="10">
                                            <p:txEl>
                                              <p:pRg st="0" end="0"/>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0">
                                            <p:txEl>
                                              <p:pRg st="0" end="0"/>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0">
                                            <p:txEl>
                                              <p:pRg st="0" end="0"/>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0">
                                            <p:txEl>
                                              <p:pRg st="0" end="0"/>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0">
                                            <p:txEl>
                                              <p:pRg st="0" end="0"/>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10">
                                            <p:txEl>
                                              <p:pRg st="0" end="0"/>
                                            </p:txEl>
                                          </p:spTgt>
                                        </p:tgtEl>
                                      </p:cBhvr>
                                      <p:to x="100000" y="60000"/>
                                    </p:animScale>
                                    <p:animScale>
                                      <p:cBhvr>
                                        <p:cTn id="68" dur="166" decel="50000">
                                          <p:stCondLst>
                                            <p:cond delay="676"/>
                                          </p:stCondLst>
                                        </p:cTn>
                                        <p:tgtEl>
                                          <p:spTgt spid="10">
                                            <p:txEl>
                                              <p:pRg st="0" end="0"/>
                                            </p:txEl>
                                          </p:spTgt>
                                        </p:tgtEl>
                                      </p:cBhvr>
                                      <p:to x="100000" y="100000"/>
                                    </p:animScale>
                                    <p:animScale>
                                      <p:cBhvr>
                                        <p:cTn id="69" dur="26">
                                          <p:stCondLst>
                                            <p:cond delay="1312"/>
                                          </p:stCondLst>
                                        </p:cTn>
                                        <p:tgtEl>
                                          <p:spTgt spid="10">
                                            <p:txEl>
                                              <p:pRg st="0" end="0"/>
                                            </p:txEl>
                                          </p:spTgt>
                                        </p:tgtEl>
                                      </p:cBhvr>
                                      <p:to x="100000" y="80000"/>
                                    </p:animScale>
                                    <p:animScale>
                                      <p:cBhvr>
                                        <p:cTn id="70" dur="166" decel="50000">
                                          <p:stCondLst>
                                            <p:cond delay="1338"/>
                                          </p:stCondLst>
                                        </p:cTn>
                                        <p:tgtEl>
                                          <p:spTgt spid="10">
                                            <p:txEl>
                                              <p:pRg st="0" end="0"/>
                                            </p:txEl>
                                          </p:spTgt>
                                        </p:tgtEl>
                                      </p:cBhvr>
                                      <p:to x="100000" y="100000"/>
                                    </p:animScale>
                                    <p:animScale>
                                      <p:cBhvr>
                                        <p:cTn id="71" dur="26">
                                          <p:stCondLst>
                                            <p:cond delay="1642"/>
                                          </p:stCondLst>
                                        </p:cTn>
                                        <p:tgtEl>
                                          <p:spTgt spid="10">
                                            <p:txEl>
                                              <p:pRg st="0" end="0"/>
                                            </p:txEl>
                                          </p:spTgt>
                                        </p:tgtEl>
                                      </p:cBhvr>
                                      <p:to x="100000" y="90000"/>
                                    </p:animScale>
                                    <p:animScale>
                                      <p:cBhvr>
                                        <p:cTn id="72" dur="166" decel="50000">
                                          <p:stCondLst>
                                            <p:cond delay="1668"/>
                                          </p:stCondLst>
                                        </p:cTn>
                                        <p:tgtEl>
                                          <p:spTgt spid="10">
                                            <p:txEl>
                                              <p:pRg st="0" end="0"/>
                                            </p:txEl>
                                          </p:spTgt>
                                        </p:tgtEl>
                                      </p:cBhvr>
                                      <p:to x="100000" y="100000"/>
                                    </p:animScale>
                                    <p:animScale>
                                      <p:cBhvr>
                                        <p:cTn id="73" dur="26">
                                          <p:stCondLst>
                                            <p:cond delay="1808"/>
                                          </p:stCondLst>
                                        </p:cTn>
                                        <p:tgtEl>
                                          <p:spTgt spid="10">
                                            <p:txEl>
                                              <p:pRg st="0" end="0"/>
                                            </p:txEl>
                                          </p:spTgt>
                                        </p:tgtEl>
                                      </p:cBhvr>
                                      <p:to x="100000" y="95000"/>
                                    </p:animScale>
                                    <p:animScale>
                                      <p:cBhvr>
                                        <p:cTn id="74" dur="166" decel="50000">
                                          <p:stCondLst>
                                            <p:cond delay="1834"/>
                                          </p:stCondLst>
                                        </p:cTn>
                                        <p:tgtEl>
                                          <p:spTgt spid="10">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10" grpId="0" build="p" animBg="1"/>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185</TotalTime>
  <Words>524</Words>
  <Application>Microsoft Office PowerPoint</Application>
  <PresentationFormat>Předvádění na obrazovce (4:3)</PresentationFormat>
  <Paragraphs>48</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Rekonstrukce tesařských prací, výměna opotřebovaných částí</vt:lpstr>
      <vt:lpstr>Rekonstrukce tesařských prací, výměna opotřebovaných částí</vt:lpstr>
      <vt:lpstr>Rekonstrukce tesařských prací, výměna opotřebovaných částí</vt:lpstr>
      <vt:lpstr>Rekonstrukce tesařských prací, výměna opotřebovaných částí</vt:lpstr>
      <vt:lpstr>Rekonstrukce tesařských prací, výměna opotřebovaných částí</vt:lpstr>
      <vt:lpstr>Rekonstrukce tesařských prací, výměna opotřebovaných částí</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1</dc:creator>
  <cp:lastModifiedBy>1</cp:lastModifiedBy>
  <cp:revision>1</cp:revision>
  <dcterms:created xsi:type="dcterms:W3CDTF">2012-12-07T14:03:33Z</dcterms:created>
  <dcterms:modified xsi:type="dcterms:W3CDTF">2012-12-07T17:09:13Z</dcterms:modified>
</cp:coreProperties>
</file>