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937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796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972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2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849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47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577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938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122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597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820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B8C77-155A-4036-9344-682B098D65D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4472A2-9E7C-49EF-83CD-6FA4C1C80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780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68760"/>
            <a:ext cx="8064896" cy="800219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Venkovní omítky </a:t>
            </a:r>
          </a:p>
          <a:p>
            <a:pPr algn="ctr"/>
            <a:r>
              <a:rPr lang="cs-CZ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účel, požadavky, druhy</a:t>
            </a:r>
            <a:endParaRPr lang="cs-CZ" sz="2400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398932"/>
              </p:ext>
            </p:extLst>
          </p:nvPr>
        </p:nvGraphicFramePr>
        <p:xfrm>
          <a:off x="539552" y="2250297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5518021"/>
              </p:ext>
            </p:extLst>
          </p:nvPr>
        </p:nvGraphicFramePr>
        <p:xfrm>
          <a:off x="506521" y="515719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technologie venkovních omítek – jejich účel, požadavky </a:t>
                      </a:r>
                      <a:r>
                        <a:rPr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 druhy.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8043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\Desktop\DUM obrázky\2013-09-08\SAM_043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62" b="46032"/>
          <a:stretch/>
        </p:blipFill>
        <p:spPr bwMode="auto">
          <a:xfrm>
            <a:off x="1763688" y="3126656"/>
            <a:ext cx="6879771" cy="3701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omítky </a:t>
            </a:r>
            <a:r>
              <a:rPr lang="cs-CZ" sz="1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– účel, požadavky, druhy 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8490011"/>
              </p:ext>
            </p:extLst>
          </p:nvPr>
        </p:nvGraphicFramePr>
        <p:xfrm>
          <a:off x="539552" y="975755"/>
          <a:ext cx="8136904" cy="292415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136904"/>
              </a:tblGrid>
              <a:tr h="60767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ÚČEL OMÍTEK:</a:t>
                      </a:r>
                      <a:endParaRPr lang="cs-CZ" sz="2000" dirty="0"/>
                    </a:p>
                  </a:txBody>
                  <a:tcPr anchor="ctr"/>
                </a:tc>
              </a:tr>
              <a:tr h="976499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Ochranná</a:t>
                      </a:r>
                      <a:r>
                        <a:rPr lang="cs-CZ" sz="2000" baseline="0" dirty="0" smtClean="0"/>
                        <a:t> funkce   -    před vlivy povětrnosti</a:t>
                      </a:r>
                    </a:p>
                    <a:p>
                      <a:pPr marL="2160000" indent="0">
                        <a:spcBef>
                          <a:spcPts val="600"/>
                        </a:spcBef>
                        <a:buFontTx/>
                        <a:buNone/>
                      </a:pPr>
                      <a:r>
                        <a:rPr lang="cs-CZ" sz="2000" baseline="0" dirty="0" smtClean="0"/>
                        <a:t>   -    před chemickými vlivy</a:t>
                      </a:r>
                    </a:p>
                    <a:p>
                      <a:pPr marL="2160000" indent="0">
                        <a:spcBef>
                          <a:spcPts val="600"/>
                        </a:spcBef>
                        <a:buFontTx/>
                        <a:buNone/>
                      </a:pPr>
                      <a:r>
                        <a:rPr lang="cs-CZ" sz="2000" baseline="0" dirty="0" smtClean="0"/>
                        <a:t>   -    před mechanickým poškozením konstrukce</a:t>
                      </a:r>
                    </a:p>
                  </a:txBody>
                  <a:tcPr anchor="ctr"/>
                </a:tc>
              </a:tr>
              <a:tr h="989819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Lepší vzhled stavby</a:t>
                      </a:r>
                    </a:p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Nižší vodivost tepla</a:t>
                      </a:r>
                    </a:p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Větší odolnost stěny proti prochladnutí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4896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omítky </a:t>
            </a:r>
            <a:r>
              <a:rPr lang="cs-CZ" sz="1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– účel, požadavky, druhy 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2783270"/>
              </p:ext>
            </p:extLst>
          </p:nvPr>
        </p:nvGraphicFramePr>
        <p:xfrm>
          <a:off x="539552" y="984529"/>
          <a:ext cx="8136904" cy="273250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136904"/>
              </a:tblGrid>
              <a:tr h="598852">
                <a:tc>
                  <a:txBody>
                    <a:bodyPr/>
                    <a:lstStyle/>
                    <a:p>
                      <a:r>
                        <a:rPr lang="cs-CZ" dirty="0" smtClean="0"/>
                        <a:t>POŽADAVKY:</a:t>
                      </a:r>
                      <a:endParaRPr lang="cs-CZ" dirty="0"/>
                    </a:p>
                  </a:txBody>
                  <a:tcPr anchor="ctr"/>
                </a:tc>
              </a:tr>
              <a:tr h="1417372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dirty="0" smtClean="0"/>
                        <a:t>Před omítáním       </a:t>
                      </a:r>
                      <a:r>
                        <a:rPr lang="cs-CZ" baseline="0" dirty="0" smtClean="0"/>
                        <a:t>-    nutné osadit všechny výrobky přidružené stavební výroby</a:t>
                      </a:r>
                    </a:p>
                    <a:p>
                      <a:pPr marL="2160000" indent="0">
                        <a:spcBef>
                          <a:spcPts val="600"/>
                        </a:spcBef>
                        <a:buFont typeface="Wingdings" pitchFamily="2" charset="2"/>
                        <a:buNone/>
                      </a:pPr>
                      <a:r>
                        <a:rPr lang="cs-CZ" baseline="0" dirty="0" smtClean="0"/>
                        <a:t>      (dveře, okna, příchytky, háky, …)</a:t>
                      </a:r>
                    </a:p>
                    <a:p>
                      <a:pPr marL="2445750" indent="-285750">
                        <a:spcBef>
                          <a:spcPts val="600"/>
                        </a:spcBef>
                        <a:buFontTx/>
                        <a:buChar char="-"/>
                      </a:pPr>
                      <a:r>
                        <a:rPr lang="cs-CZ" baseline="0" dirty="0" smtClean="0"/>
                        <a:t>zajistit je před nepříznivým vlivem malty</a:t>
                      </a:r>
                    </a:p>
                    <a:p>
                      <a:pPr marL="2160000" indent="0">
                        <a:spcBef>
                          <a:spcPts val="600"/>
                        </a:spcBef>
                        <a:buFontTx/>
                        <a:buNone/>
                      </a:pPr>
                      <a:r>
                        <a:rPr lang="cs-CZ" baseline="0" dirty="0" smtClean="0"/>
                        <a:t>      (hliník, plasty, měď)</a:t>
                      </a:r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dirty="0" smtClean="0"/>
                        <a:t>Přípravné práce</a:t>
                      </a:r>
                    </a:p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dirty="0" smtClean="0"/>
                        <a:t>Úprava podkladu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319325" y="4437112"/>
            <a:ext cx="2668499" cy="7200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ctr">
            <a:noAutofit/>
          </a:bodyPr>
          <a:lstStyle/>
          <a:p>
            <a:pPr marL="432000" indent="-360000">
              <a:spcBef>
                <a:spcPts val="600"/>
              </a:spcBef>
              <a:buFont typeface="Wingdings" pitchFamily="2" charset="2"/>
              <a:buChar char="q"/>
            </a:pPr>
            <a:r>
              <a:rPr lang="cs-CZ" dirty="0"/>
              <a:t>Fasádní omítky </a:t>
            </a:r>
            <a:r>
              <a:rPr lang="cs-CZ" dirty="0" smtClean="0"/>
              <a:t>bývají</a:t>
            </a:r>
          </a:p>
          <a:p>
            <a:pPr marL="72000">
              <a:spcBef>
                <a:spcPts val="600"/>
              </a:spcBef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/>
              <a:t>většinou </a:t>
            </a:r>
            <a:r>
              <a:rPr lang="cs-CZ" dirty="0" smtClean="0"/>
              <a:t>dvouvrstvé</a:t>
            </a:r>
          </a:p>
        </p:txBody>
      </p:sp>
      <p:pic>
        <p:nvPicPr>
          <p:cNvPr id="2050" name="Picture 2" descr="C:\Users\1\Desktop\DUM obrázky\2013-09-08\SAM_043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87"/>
          <a:stretch/>
        </p:blipFill>
        <p:spPr bwMode="auto">
          <a:xfrm>
            <a:off x="3059832" y="3284984"/>
            <a:ext cx="5528137" cy="3410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045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omítky </a:t>
            </a:r>
            <a:r>
              <a:rPr lang="cs-CZ" sz="1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– účel, požadavky, druhy 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268760"/>
            <a:ext cx="468052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>
            <a:noAutofit/>
          </a:bodyPr>
          <a:lstStyle/>
          <a:p>
            <a:pPr marL="72000">
              <a:spcBef>
                <a:spcPts val="600"/>
              </a:spcBef>
            </a:pPr>
            <a:r>
              <a:rPr lang="cs-CZ" b="1" dirty="0" smtClean="0"/>
              <a:t>DRUHY VNĚJŠÍCH OMÍTEK: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2132856"/>
            <a:ext cx="4680520" cy="43204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>
            <a:noAutofit/>
          </a:bodyPr>
          <a:lstStyle/>
          <a:p>
            <a:pPr marL="72000">
              <a:spcBef>
                <a:spcPts val="600"/>
              </a:spcBef>
            </a:pPr>
            <a:r>
              <a:rPr lang="cs-CZ" b="1" dirty="0" smtClean="0"/>
              <a:t>HRUBÉ	</a:t>
            </a:r>
            <a:r>
              <a:rPr lang="cs-CZ" dirty="0" smtClean="0"/>
              <a:t>- ostrá</a:t>
            </a:r>
          </a:p>
          <a:p>
            <a:pPr marL="72000">
              <a:spcBef>
                <a:spcPts val="300"/>
              </a:spcBef>
            </a:pPr>
            <a:r>
              <a:rPr lang="cs-CZ" b="1" dirty="0"/>
              <a:t>	</a:t>
            </a:r>
            <a:r>
              <a:rPr lang="cs-CZ" dirty="0" smtClean="0"/>
              <a:t>- hrubě zatřená</a:t>
            </a:r>
            <a:endParaRPr lang="cs-CZ" b="1" dirty="0" smtClean="0"/>
          </a:p>
          <a:p>
            <a:pPr marL="72000">
              <a:spcBef>
                <a:spcPts val="1800"/>
              </a:spcBef>
            </a:pPr>
            <a:r>
              <a:rPr lang="cs-CZ" b="1" dirty="0" smtClean="0"/>
              <a:t>HLADKÉ	</a:t>
            </a:r>
            <a:r>
              <a:rPr lang="cs-CZ" dirty="0" smtClean="0"/>
              <a:t>- jednovrstvá čistě zatřená</a:t>
            </a:r>
          </a:p>
          <a:p>
            <a:pPr marL="72000">
              <a:spcBef>
                <a:spcPts val="300"/>
              </a:spcBef>
            </a:pPr>
            <a:r>
              <a:rPr lang="cs-CZ" b="1" dirty="0"/>
              <a:t>	</a:t>
            </a:r>
            <a:r>
              <a:rPr lang="cs-CZ" dirty="0" smtClean="0"/>
              <a:t>- dvouvrstvá štuková</a:t>
            </a:r>
          </a:p>
          <a:p>
            <a:pPr marL="72000">
              <a:spcBef>
                <a:spcPts val="300"/>
              </a:spcBef>
            </a:pPr>
            <a:r>
              <a:rPr lang="cs-CZ" b="1" dirty="0"/>
              <a:t>	</a:t>
            </a:r>
            <a:r>
              <a:rPr lang="cs-CZ" dirty="0" smtClean="0"/>
              <a:t>- speciálně upravené dvouvrstvé omítky</a:t>
            </a:r>
            <a:endParaRPr lang="cs-CZ" b="1" dirty="0" smtClean="0"/>
          </a:p>
          <a:p>
            <a:pPr marL="72000">
              <a:spcBef>
                <a:spcPts val="1800"/>
              </a:spcBef>
            </a:pPr>
            <a:r>
              <a:rPr lang="cs-CZ" b="1" dirty="0" smtClean="0"/>
              <a:t>ŠLECHTĚNÉ	</a:t>
            </a:r>
            <a:r>
              <a:rPr lang="cs-CZ" dirty="0" smtClean="0"/>
              <a:t>- </a:t>
            </a:r>
            <a:r>
              <a:rPr lang="cs-CZ" dirty="0" err="1" smtClean="0"/>
              <a:t>břizolitové</a:t>
            </a:r>
            <a:endParaRPr lang="cs-CZ" dirty="0" smtClean="0"/>
          </a:p>
          <a:p>
            <a:pPr marL="72000">
              <a:spcBef>
                <a:spcPts val="300"/>
              </a:spcBef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dirty="0" smtClean="0"/>
              <a:t>- z umělého kamene TERACO</a:t>
            </a:r>
          </a:p>
          <a:p>
            <a:pPr marL="72000">
              <a:spcBef>
                <a:spcPts val="300"/>
              </a:spcBef>
            </a:pPr>
            <a:r>
              <a:rPr lang="cs-CZ" b="1" dirty="0"/>
              <a:t>	</a:t>
            </a:r>
            <a:r>
              <a:rPr lang="cs-CZ" dirty="0" smtClean="0"/>
              <a:t>	- SGRAFITO</a:t>
            </a:r>
          </a:p>
          <a:p>
            <a:pPr marL="72000">
              <a:spcBef>
                <a:spcPts val="1800"/>
              </a:spcBef>
            </a:pPr>
            <a:r>
              <a:rPr lang="cs-CZ" b="1" dirty="0" smtClean="0"/>
              <a:t>TENKOVRSTVÉ	</a:t>
            </a:r>
            <a:r>
              <a:rPr lang="cs-CZ" dirty="0" smtClean="0"/>
              <a:t>- syntetické</a:t>
            </a:r>
          </a:p>
          <a:p>
            <a:pPr marL="72000">
              <a:spcBef>
                <a:spcPts val="300"/>
              </a:spcBef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dirty="0" smtClean="0"/>
              <a:t>- disperzní</a:t>
            </a:r>
            <a:endParaRPr lang="cs-CZ" b="1" dirty="0" smtClean="0"/>
          </a:p>
          <a:p>
            <a:pPr marL="72000">
              <a:spcBef>
                <a:spcPts val="600"/>
              </a:spcBef>
            </a:pPr>
            <a:endParaRPr lang="cs-CZ" b="1" dirty="0" smtClean="0"/>
          </a:p>
        </p:txBody>
      </p:sp>
      <p:pic>
        <p:nvPicPr>
          <p:cNvPr id="1026" name="Picture 2" descr="C:\Users\1\Desktop\DUM obrázky\2013-09-08\SAM_043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66"/>
          <a:stretch/>
        </p:blipFill>
        <p:spPr bwMode="auto">
          <a:xfrm>
            <a:off x="5148064" y="2132856"/>
            <a:ext cx="3601183" cy="437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7864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omítky </a:t>
            </a:r>
            <a:r>
              <a:rPr lang="cs-CZ" sz="1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– účel, požadavky, druhy 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" name="Picture 2" descr="C:\Users\1\Desktop\DUM obrázky\2013-02-07\DSC013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1052736"/>
            <a:ext cx="5452070" cy="5637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70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omítky </a:t>
            </a:r>
            <a:r>
              <a:rPr lang="cs-CZ" sz="1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– účel, požadavky, druhy 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0422" y="5268397"/>
            <a:ext cx="8254923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Použité zdroje:  zdroje autora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7294209"/>
              </p:ext>
            </p:extLst>
          </p:nvPr>
        </p:nvGraphicFramePr>
        <p:xfrm>
          <a:off x="467544" y="1172788"/>
          <a:ext cx="8280920" cy="218420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48112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arenR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Kolik vrstev většinou mívají fasádní omítky?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 jaké druhy rozdělujeme vnější omítky?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4765622" y="2492896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 smtClean="0"/>
              <a:t>hrubé</a:t>
            </a:r>
            <a:r>
              <a:rPr lang="cs-CZ" dirty="0"/>
              <a:t>, hladké, šlechtěné, </a:t>
            </a:r>
            <a:r>
              <a:rPr lang="cs-CZ" dirty="0" smtClean="0"/>
              <a:t>tenkovrstvé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1700808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 smtClean="0"/>
              <a:t>2 (dvouvrstvé)</a:t>
            </a:r>
          </a:p>
        </p:txBody>
      </p:sp>
    </p:spTree>
    <p:extLst>
      <p:ext uri="{BB962C8B-B14F-4D97-AF65-F5344CB8AC3E}">
        <p14:creationId xmlns:p14="http://schemas.microsoft.com/office/powerpoint/2010/main" val="339191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238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Venkovní omítky – účel, požadavky, druhy </vt:lpstr>
      <vt:lpstr>Venkovní omítky – účel, požadavky, druhy </vt:lpstr>
      <vt:lpstr>Venkovní omítky – účel, požadavky, druhy </vt:lpstr>
      <vt:lpstr>Venkovní omítky – účel, požadavky, druhy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2012-11-20T14:09:18Z</dcterms:created>
  <dcterms:modified xsi:type="dcterms:W3CDTF">2012-11-20T17:12:54Z</dcterms:modified>
</cp:coreProperties>
</file>