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E15C0-6052-4829-8765-99552E04469D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2D1FA-9986-49EA-BA1F-EB124A4BD9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45418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E15C0-6052-4829-8765-99552E04469D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2D1FA-9986-49EA-BA1F-EB124A4BD9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0821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E15C0-6052-4829-8765-99552E04469D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2D1FA-9986-49EA-BA1F-EB124A4BD9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28355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E15C0-6052-4829-8765-99552E04469D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2D1FA-9986-49EA-BA1F-EB124A4BD9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87939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E15C0-6052-4829-8765-99552E04469D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2D1FA-9986-49EA-BA1F-EB124A4BD9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29388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E15C0-6052-4829-8765-99552E04469D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2D1FA-9986-49EA-BA1F-EB124A4BD9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8433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E15C0-6052-4829-8765-99552E04469D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2D1FA-9986-49EA-BA1F-EB124A4BD9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03366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E15C0-6052-4829-8765-99552E04469D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2D1FA-9986-49EA-BA1F-EB124A4BD9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1966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E15C0-6052-4829-8765-99552E04469D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2D1FA-9986-49EA-BA1F-EB124A4BD9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1567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E15C0-6052-4829-8765-99552E04469D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2D1FA-9986-49EA-BA1F-EB124A4BD9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58216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E15C0-6052-4829-8765-99552E04469D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2D1FA-9986-49EA-BA1F-EB124A4BD9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6145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6E15C0-6052-4829-8765-99552E04469D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D2D1FA-9986-49EA-BA1F-EB124A4BD9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3502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393612"/>
            <a:ext cx="8064896" cy="523220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Venkovní omítky postup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9591764"/>
              </p:ext>
            </p:extLst>
          </p:nvPr>
        </p:nvGraphicFramePr>
        <p:xfrm>
          <a:off x="539552" y="2132856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VY_32_INOVACE_TE_ZP_08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listopad 2012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8062819"/>
              </p:ext>
            </p:extLst>
          </p:nvPr>
        </p:nvGraphicFramePr>
        <p:xfrm>
          <a:off x="506521" y="5157192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pracovního postupu venkovních omítek.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38713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1\Desktop\DUM obrázky\2013-09-16\SAM_064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9403" b="38508"/>
          <a:stretch/>
        </p:blipFill>
        <p:spPr bwMode="auto">
          <a:xfrm>
            <a:off x="3995936" y="1196752"/>
            <a:ext cx="4680520" cy="3562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Venkovní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omítky - postup</a:t>
            </a:r>
            <a:endParaRPr lang="cs-CZ" sz="20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77024" y="1196752"/>
            <a:ext cx="4094976" cy="459343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342900" indent="-342900" algn="just">
              <a:buFont typeface="Wingdings" pitchFamily="2" charset="2"/>
              <a:buChar char="q"/>
            </a:pPr>
            <a:r>
              <a:rPr lang="cs-CZ" sz="2000" b="1" dirty="0" smtClean="0"/>
              <a:t>POSTUP PRÁCE PŘI OMÍTÁNÍ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88403" y="1800112"/>
            <a:ext cx="2835525" cy="107721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fontAlgn="base"/>
            <a:r>
              <a:rPr lang="cs-CZ" b="1" dirty="0" smtClean="0"/>
              <a:t>ZPŮSOBY OMÍTÁNÍ:</a:t>
            </a:r>
          </a:p>
          <a:p>
            <a:pPr marL="342900" indent="-342900" fontAlgn="base">
              <a:spcBef>
                <a:spcPts val="600"/>
              </a:spcBef>
              <a:buFontTx/>
              <a:buChar char="-"/>
            </a:pPr>
            <a:r>
              <a:rPr lang="cs-CZ" dirty="0" smtClean="0"/>
              <a:t>Tradiční </a:t>
            </a:r>
            <a:r>
              <a:rPr lang="cs-CZ" dirty="0"/>
              <a:t>ruční </a:t>
            </a:r>
            <a:r>
              <a:rPr lang="cs-CZ" dirty="0" smtClean="0"/>
              <a:t>omítání</a:t>
            </a:r>
          </a:p>
          <a:p>
            <a:pPr marL="342900" indent="-342900" fontAlgn="base">
              <a:spcBef>
                <a:spcPts val="600"/>
              </a:spcBef>
              <a:buFontTx/>
              <a:buChar char="-"/>
            </a:pPr>
            <a:r>
              <a:rPr lang="cs-CZ" dirty="0" smtClean="0"/>
              <a:t>Strojní omítání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3068960"/>
            <a:ext cx="4104456" cy="47211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342900" indent="-342900" algn="just">
              <a:buFont typeface="Wingdings" pitchFamily="2" charset="2"/>
              <a:buChar char="q"/>
            </a:pPr>
            <a:r>
              <a:rPr lang="cs-CZ" sz="2000" b="1" dirty="0" smtClean="0"/>
              <a:t>TRADIČNÍ RUČNÍ OMÍTÁNÍ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88403" y="3717032"/>
            <a:ext cx="3339581" cy="20882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algn="just">
              <a:spcBef>
                <a:spcPts val="600"/>
              </a:spcBef>
              <a:buFontTx/>
              <a:buChar char="-"/>
            </a:pPr>
            <a:r>
              <a:rPr lang="cs-CZ" dirty="0" smtClean="0"/>
              <a:t> osadíme rohové latě do závaží</a:t>
            </a:r>
          </a:p>
          <a:p>
            <a:pPr marL="342900" indent="-342900" algn="just">
              <a:spcBef>
                <a:spcPts val="600"/>
              </a:spcBef>
              <a:buFontTx/>
              <a:buChar char="-"/>
            </a:pPr>
            <a:r>
              <a:rPr lang="cs-CZ" dirty="0" smtClean="0"/>
              <a:t>orámujeme ostré hrany oken a dveří vodícími latěmi (vyváží se přes rohové latě pomocí šňůry)</a:t>
            </a:r>
          </a:p>
          <a:p>
            <a:pPr marL="342900" indent="-342900" algn="just">
              <a:spcBef>
                <a:spcPts val="600"/>
              </a:spcBef>
              <a:buFontTx/>
              <a:buChar char="-"/>
            </a:pPr>
            <a:r>
              <a:rPr lang="cs-CZ" dirty="0" smtClean="0"/>
              <a:t>provedeme terče či pomocné body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088403" y="5917594"/>
            <a:ext cx="7264424" cy="82377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algn="just">
              <a:buFontTx/>
              <a:buChar char="-"/>
            </a:pPr>
            <a:r>
              <a:rPr lang="cs-CZ" dirty="0" smtClean="0"/>
              <a:t>po zavadnutí provádíme vlastní omítání v jedné nebo ve víc vrstvách podle kvality zdiva</a:t>
            </a:r>
          </a:p>
        </p:txBody>
      </p:sp>
      <p:pic>
        <p:nvPicPr>
          <p:cNvPr id="1027" name="Picture 3" descr="C:\Users\1\Desktop\DUM obrázky\2013-09-16\SAM_0643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000" t="20800" r="37164" b="45800"/>
          <a:stretch/>
        </p:blipFill>
        <p:spPr bwMode="auto">
          <a:xfrm>
            <a:off x="5580112" y="3584254"/>
            <a:ext cx="2088107" cy="2290610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1287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Venkovní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omítky - postup</a:t>
            </a:r>
            <a:endParaRPr lang="cs-CZ" sz="20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 descr="C:\Users\1\Desktop\DUM obrázky\2013-09-16\SAM_0644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776" b="17612"/>
          <a:stretch/>
        </p:blipFill>
        <p:spPr bwMode="auto">
          <a:xfrm>
            <a:off x="251520" y="1091194"/>
            <a:ext cx="3220872" cy="565017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1\Desktop\DUM obrázky\2013-09-16\SAM_064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2156" y="1071991"/>
            <a:ext cx="5230324" cy="392274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1\Desktop\DUM obrázky\2013-09-16\SAM_0638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975" t="43880" r="34030" b="12239"/>
          <a:stretch/>
        </p:blipFill>
        <p:spPr bwMode="auto">
          <a:xfrm>
            <a:off x="4676667" y="4244454"/>
            <a:ext cx="3201301" cy="2496913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3765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Venkovní omítky - postup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39552" y="6023029"/>
            <a:ext cx="8208912" cy="64633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 fontAlgn="base">
              <a:buFontTx/>
              <a:buChar char="-"/>
            </a:pPr>
            <a:r>
              <a:rPr lang="cs-CZ" u="sng" dirty="0" smtClean="0"/>
              <a:t>omítníky</a:t>
            </a:r>
            <a:r>
              <a:rPr lang="cs-CZ" dirty="0" smtClean="0"/>
              <a:t> = pomocné vodící </a:t>
            </a:r>
            <a:r>
              <a:rPr lang="cs-CZ" dirty="0"/>
              <a:t>lišty pro potřebnou tloušťku </a:t>
            </a:r>
            <a:r>
              <a:rPr lang="cs-CZ" dirty="0" smtClean="0"/>
              <a:t>malty</a:t>
            </a:r>
          </a:p>
          <a:p>
            <a:pPr fontAlgn="base"/>
            <a:r>
              <a:rPr lang="cs-CZ" dirty="0" smtClean="0"/>
              <a:t>	     - z ocele, ze dřeva nebo plastu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4" y="1093058"/>
            <a:ext cx="5112568" cy="46373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algn="just">
              <a:buFontTx/>
              <a:buChar char="-"/>
            </a:pPr>
            <a:r>
              <a:rPr lang="cs-CZ" dirty="0" smtClean="0"/>
              <a:t>omítání provádíme na navlhčené zdivo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7544" y="1700808"/>
            <a:ext cx="5112568" cy="53574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algn="just">
              <a:buFontTx/>
              <a:buChar char="-"/>
            </a:pPr>
            <a:r>
              <a:rPr lang="cs-CZ" dirty="0" smtClean="0"/>
              <a:t>jádrovou vrstvu nahazujeme v jedné nebo ve dvou vrstvách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67544" y="2389202"/>
            <a:ext cx="5112568" cy="46373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algn="just">
              <a:buFontTx/>
              <a:buChar char="-"/>
            </a:pPr>
            <a:r>
              <a:rPr lang="cs-CZ" dirty="0" smtClean="0"/>
              <a:t>pomocí omítníků ji strhneme dřevěnou latí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67544" y="2996952"/>
            <a:ext cx="5112568" cy="64807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algn="just">
              <a:buFontTx/>
              <a:buChar char="-"/>
            </a:pPr>
            <a:r>
              <a:rPr lang="cs-CZ" dirty="0" smtClean="0"/>
              <a:t>po zatvrdnutí omítky: vyjmeme omítníky, vzniklé díry zatřeme maltou a uhladíme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67544" y="3789040"/>
            <a:ext cx="5112568" cy="81902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algn="just">
              <a:buFontTx/>
              <a:buChar char="-"/>
            </a:pPr>
            <a:r>
              <a:rPr lang="cs-CZ" dirty="0" smtClean="0"/>
              <a:t>na zatvrdlou a navlhčenou omítku nanášíme </a:t>
            </a:r>
            <a:r>
              <a:rPr lang="cs-CZ" u="sng" dirty="0" smtClean="0"/>
              <a:t>lícní vrstvu</a:t>
            </a:r>
            <a:r>
              <a:rPr lang="cs-CZ" dirty="0" smtClean="0"/>
              <a:t>, uhlazujeme plstěnými nebo molitanovými hladítky</a:t>
            </a:r>
            <a:endParaRPr lang="cs-CZ" u="sng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4939427"/>
            <a:ext cx="8208912" cy="93784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algn="just">
              <a:buFontTx/>
              <a:buChar char="-"/>
            </a:pPr>
            <a:r>
              <a:rPr lang="cs-CZ" dirty="0" smtClean="0"/>
              <a:t>v případě omítky na dřevo nebo ocel překryjeme tyto konstrukce </a:t>
            </a:r>
            <a:r>
              <a:rPr lang="cs-CZ" dirty="0"/>
              <a:t>s dostatečným předstihem</a:t>
            </a:r>
            <a:r>
              <a:rPr lang="cs-CZ" dirty="0" smtClean="0"/>
              <a:t> kovovým pletivem – pro lepší přilnavost omítky</a:t>
            </a:r>
            <a:endParaRPr lang="cs-CZ" u="sng" dirty="0" smtClean="0"/>
          </a:p>
        </p:txBody>
      </p:sp>
      <p:pic>
        <p:nvPicPr>
          <p:cNvPr id="2051" name="Picture 3" descr="C:\Users\1\Desktop\foto jarek\21031401\110_PANA\P110086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08" r="14179"/>
          <a:stretch/>
        </p:blipFill>
        <p:spPr bwMode="auto">
          <a:xfrm>
            <a:off x="5724128" y="1093057"/>
            <a:ext cx="3168352" cy="3515009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7947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Venkovní omítky - postup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4" y="1196752"/>
            <a:ext cx="8208912" cy="86409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342900" indent="-342900" algn="just">
              <a:buFont typeface="Wingdings" pitchFamily="2" charset="2"/>
              <a:buChar char="q"/>
            </a:pPr>
            <a:r>
              <a:rPr lang="cs-CZ" sz="2000" b="1" dirty="0" smtClean="0"/>
              <a:t>STROJNÍ OMÍTÁNÍ</a:t>
            </a:r>
          </a:p>
          <a:p>
            <a:pPr marL="360000" algn="just">
              <a:spcBef>
                <a:spcPts val="600"/>
              </a:spcBef>
            </a:pPr>
            <a:r>
              <a:rPr lang="cs-CZ" b="1" dirty="0" smtClean="0"/>
              <a:t>= maltu nanášíme stříkáním pomocí strojů (musí být dostatečně řídká)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5" y="2348880"/>
            <a:ext cx="4608512" cy="60840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algn="just">
              <a:spcBef>
                <a:spcPts val="600"/>
              </a:spcBef>
              <a:buFontTx/>
              <a:buChar char="-"/>
            </a:pPr>
            <a:r>
              <a:rPr lang="cs-CZ" dirty="0" smtClean="0"/>
              <a:t> očistíme zdivo od nečistot, zakryjeme všechny otvory a rámy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67544" y="3140968"/>
            <a:ext cx="4608513" cy="41188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algn="just">
              <a:buFontTx/>
              <a:buChar char="-"/>
            </a:pPr>
            <a:r>
              <a:rPr lang="cs-CZ" dirty="0" smtClean="0"/>
              <a:t>provedeme </a:t>
            </a:r>
            <a:r>
              <a:rPr lang="cs-CZ" dirty="0"/>
              <a:t>nástřik </a:t>
            </a:r>
            <a:r>
              <a:rPr lang="cs-CZ" dirty="0" smtClean="0"/>
              <a:t>zdiva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5928" y="3717032"/>
            <a:ext cx="4600128" cy="53350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algn="just">
              <a:buFontTx/>
              <a:buChar char="-"/>
            </a:pPr>
            <a:r>
              <a:rPr lang="cs-CZ" dirty="0" smtClean="0"/>
              <a:t>osadíme </a:t>
            </a:r>
            <a:r>
              <a:rPr lang="cs-CZ" dirty="0"/>
              <a:t>latě nebo lišty na ostré hrany a na dělící části </a:t>
            </a:r>
            <a:r>
              <a:rPr lang="cs-CZ" dirty="0" smtClean="0"/>
              <a:t>stěny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4407659"/>
            <a:ext cx="4608512" cy="53350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algn="just">
              <a:buFontTx/>
              <a:buChar char="-"/>
            </a:pPr>
            <a:r>
              <a:rPr lang="cs-CZ" dirty="0" smtClean="0"/>
              <a:t>nanášíme </a:t>
            </a:r>
            <a:r>
              <a:rPr lang="cs-CZ" dirty="0"/>
              <a:t>maltovou směs pomocí strojní omítačky v několika </a:t>
            </a:r>
            <a:r>
              <a:rPr lang="cs-CZ" dirty="0" smtClean="0"/>
              <a:t>vrstvách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5147900"/>
            <a:ext cx="4608512" cy="51334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algn="just">
              <a:buFontTx/>
              <a:buChar char="-"/>
            </a:pPr>
            <a:r>
              <a:rPr lang="cs-CZ" dirty="0" smtClean="0"/>
              <a:t>jádrovou vrstvu </a:t>
            </a:r>
            <a:r>
              <a:rPr lang="cs-CZ" dirty="0"/>
              <a:t>nanášíme ve dvou vrstvách strhneme a </a:t>
            </a:r>
            <a:r>
              <a:rPr lang="cs-CZ" dirty="0" smtClean="0"/>
              <a:t>uhladíme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544" y="5816133"/>
            <a:ext cx="4608512" cy="92523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fontAlgn="base">
              <a:buFontTx/>
              <a:buChar char="-"/>
            </a:pPr>
            <a:r>
              <a:rPr lang="cs-CZ" dirty="0" smtClean="0"/>
              <a:t>lícní </a:t>
            </a:r>
            <a:r>
              <a:rPr lang="cs-CZ" dirty="0"/>
              <a:t>vrstvu nastříkáme v jedné vrstvě a ručně vyhladíme pomocí plstěných nebo molitanových </a:t>
            </a:r>
            <a:r>
              <a:rPr lang="cs-CZ" dirty="0" smtClean="0"/>
              <a:t>hladítek</a:t>
            </a:r>
          </a:p>
        </p:txBody>
      </p:sp>
      <p:pic>
        <p:nvPicPr>
          <p:cNvPr id="3075" name="Picture 3" descr="C:\Users\1\Desktop\foto jarek\21031401\110_PANA\P110088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04" t="20227" r="31823"/>
          <a:stretch/>
        </p:blipFill>
        <p:spPr bwMode="auto">
          <a:xfrm>
            <a:off x="5292080" y="2494209"/>
            <a:ext cx="3600399" cy="4103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Šipka doprava 1"/>
          <p:cNvSpPr/>
          <p:nvPr/>
        </p:nvSpPr>
        <p:spPr>
          <a:xfrm>
            <a:off x="4716016" y="5949280"/>
            <a:ext cx="1368152" cy="504056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8045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6887775"/>
              </p:ext>
            </p:extLst>
          </p:nvPr>
        </p:nvGraphicFramePr>
        <p:xfrm>
          <a:off x="467544" y="980728"/>
          <a:ext cx="8280920" cy="3528392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5214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Jaké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jsou způsoby provádění venkovních omítek?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133619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 můžeme nanášet vrchní vrstvu venkovních omítek?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968060">
                <a:tc>
                  <a:txBody>
                    <a:bodyPr/>
                    <a:lstStyle/>
                    <a:p>
                      <a:pPr marL="342900" indent="-342900">
                        <a:buAutoNum type="arabicPeriod" startAt="3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Co to jsou omítníky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a z čeho jsou vyrobeny?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4788024" y="1564951"/>
            <a:ext cx="3888432" cy="567905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r>
              <a:rPr lang="cs-CZ" dirty="0" smtClean="0"/>
              <a:t>klasické ruční, strojní – pomocí strojní omítačky </a:t>
            </a:r>
            <a:endParaRPr lang="cs-CZ" dirty="0"/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457200" y="20263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Venkovní omítky - postup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457200" y="6228020"/>
            <a:ext cx="821925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archiv autora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788022" y="3568988"/>
            <a:ext cx="38884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cs-CZ" dirty="0" smtClean="0"/>
              <a:t>pomocné </a:t>
            </a:r>
            <a:r>
              <a:rPr lang="cs-CZ" dirty="0"/>
              <a:t>vodící lišty </a:t>
            </a:r>
            <a:r>
              <a:rPr lang="cs-CZ" dirty="0" smtClean="0"/>
              <a:t>důležité pro požadovanou tloušťku malty, vyrobeny z </a:t>
            </a:r>
            <a:r>
              <a:rPr lang="cs-CZ" dirty="0"/>
              <a:t>ocele, ze dřeva nebo plastu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788022" y="2276872"/>
            <a:ext cx="388843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natahováním některým typem hladítka,</a:t>
            </a:r>
          </a:p>
          <a:p>
            <a:r>
              <a:rPr lang="cs-CZ" dirty="0" smtClean="0"/>
              <a:t>nanášením pomocí zednické lžíce nebo strojní omítačkou,</a:t>
            </a:r>
          </a:p>
          <a:p>
            <a:r>
              <a:rPr lang="cs-CZ" dirty="0" smtClean="0"/>
              <a:t>stříkáním pomocí vhodného zařízení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1977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4" grpId="0"/>
      <p:bldP spid="1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</TotalTime>
  <Words>372</Words>
  <Application>Microsoft Office PowerPoint</Application>
  <PresentationFormat>Předvádění na obrazovce (4:3)</PresentationFormat>
  <Paragraphs>59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Venkovní omítky - postup</vt:lpstr>
      <vt:lpstr>Venkovní omítky - postup</vt:lpstr>
      <vt:lpstr>Venkovní omítky - postup</vt:lpstr>
      <vt:lpstr>Venkovní omítky - postup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2012-11-28T14:15:21Z</dcterms:created>
  <dcterms:modified xsi:type="dcterms:W3CDTF">2012-11-28T17:40:58Z</dcterms:modified>
</cp:coreProperties>
</file>